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3360" y="1682640"/>
            <a:ext cx="1078200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0b4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03360" y="770400"/>
            <a:ext cx="10782000" cy="33523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0000"/>
              </a:lnSpc>
            </a:pPr>
            <a:r>
              <a:rPr b="0" lang="en-US" sz="8800" spc="-120" strike="noStrike">
                <a:solidFill>
                  <a:srgbClr val="ffffff"/>
                </a:solidFill>
                <a:latin typeface="Calibri Light"/>
              </a:rPr>
              <a:t>按一下以編輯母片標題樣式</a:t>
            </a:r>
            <a:endParaRPr b="0" lang="en-US" sz="8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412320"/>
            <a:ext cx="4114440" cy="2282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092DC21-2443-4BBD-B8BE-CD8AF02C2094}" type="datetime">
              <a:rPr b="0" lang="en-US" sz="950" spc="-1" strike="noStrike">
                <a:solidFill>
                  <a:srgbClr val="ffffff"/>
                </a:solidFill>
                <a:latin typeface="Calibri Light"/>
              </a:rPr>
              <a:t>7/10/25</a:t>
            </a:fld>
            <a:endParaRPr b="0" lang="en-US" sz="95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685800" y="6554520"/>
            <a:ext cx="5028840" cy="2282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63840" y="5876280"/>
            <a:ext cx="2925720" cy="139680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167716-A9EF-4958-A76A-5405F2622FB0}" type="slidenum">
              <a:rPr b="0" lang="en-US" sz="10300" spc="-1" strike="noStrike">
                <a:solidFill>
                  <a:srgbClr val="ffffff"/>
                </a:solidFill>
                <a:latin typeface="Calibri Light"/>
              </a:rPr>
              <a:t>&lt;編號&gt;</a:t>
            </a:fld>
            <a:endParaRPr b="0" lang="en-US" sz="103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Calibri Light"/>
              </a:rPr>
              <a:t>請按這裡編輯大綱文字格式</a:t>
            </a:r>
            <a:endParaRPr b="0" lang="en-US" sz="2400" spc="-1" strike="noStrike">
              <a:solidFill>
                <a:srgbClr val="262626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en-US" sz="2000" spc="-1" strike="noStrike">
                <a:solidFill>
                  <a:srgbClr val="262626"/>
                </a:solidFill>
                <a:latin typeface="Calibri Light"/>
              </a:rPr>
              <a:t>第二個大綱層次</a:t>
            </a:r>
            <a:endParaRPr b="0" i="1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第三個大綱層次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Calibri Light"/>
              </a:rPr>
              <a:t>第四個大綱層次</a:t>
            </a:r>
            <a:endParaRPr b="0" lang="en-US" sz="1800" spc="-1" strike="noStrike">
              <a:solidFill>
                <a:srgbClr val="262626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第五個大綱層次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第六個大綱層次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Calibri Light"/>
              </a:rPr>
              <a:t>第七個大綱層次</a:t>
            </a:r>
            <a:endParaRPr b="0" lang="en-US" sz="2000" spc="-1" strike="noStrike">
              <a:solidFill>
                <a:srgbClr val="262626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file:///C:/Users/yuh8558/Downloads/&#36984;&#33289;&#20154;&#21517;&#20874;&#36039;&#26009;&#21034;&#38500;&#21450;&#35036;&#27491;&#31684;&#20363;.jpg" TargetMode="External"/><Relationship Id="rId2" Type="http://schemas.openxmlformats.org/officeDocument/2006/relationships/hyperlink" Target="file:///C:/Users/yuh8558/Downloads/&#21517;&#20874;&#23436;&#25104;&#24460;&#36984;&#33289;&#20154;&#36039;&#26009;&#26356;&#21205;&#21517;&#20874;.jpg" TargetMode="External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93680" y="50040"/>
            <a:ext cx="11801520" cy="3786480"/>
          </a:xfrm>
          <a:prstGeom prst="rect">
            <a:avLst/>
          </a:prstGeom>
          <a:solidFill>
            <a:srgbClr val="ffff00"/>
          </a:solidFill>
          <a:ln w="12600">
            <a:solidFill>
              <a:srgbClr val="495137"/>
            </a:solidFill>
            <a:round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7200" spc="-120" strike="noStrike">
                <a:solidFill>
                  <a:srgbClr val="c00000"/>
                </a:solidFill>
                <a:latin typeface="微軟正黑體"/>
                <a:ea typeface="微軟正黑體"/>
              </a:rPr>
              <a:t>第</a:t>
            </a:r>
            <a:r>
              <a:rPr b="1" lang="en-US" sz="7200" spc="-120" strike="noStrike">
                <a:solidFill>
                  <a:srgbClr val="c00000"/>
                </a:solidFill>
                <a:latin typeface="微軟正黑體"/>
                <a:ea typeface="微軟正黑體"/>
              </a:rPr>
              <a:t>11</a:t>
            </a:r>
            <a:r>
              <a:rPr b="1" lang="en-US" sz="7200" spc="-120" strike="noStrike">
                <a:solidFill>
                  <a:srgbClr val="c00000"/>
                </a:solidFill>
                <a:latin typeface="微軟正黑體"/>
                <a:ea typeface="微軟正黑體"/>
              </a:rPr>
              <a:t>屆立法委員</a:t>
            </a:r>
            <a:br/>
            <a:r>
              <a:rPr b="1" lang="en-US" sz="6600" spc="-120" strike="noStrike">
                <a:solidFill>
                  <a:srgbClr val="c00000"/>
                </a:solidFill>
                <a:latin typeface="微軟正黑體"/>
                <a:ea typeface="微軟正黑體"/>
              </a:rPr>
              <a:t>臺中市第四選舉區廖偉翔罷免案</a:t>
            </a:r>
            <a:r>
              <a:rPr b="1" lang="en-US" sz="7200" spc="-120" strike="noStrike">
                <a:solidFill>
                  <a:srgbClr val="c00000"/>
                </a:solidFill>
                <a:latin typeface="微軟正黑體"/>
                <a:ea typeface="微軟正黑體"/>
              </a:rPr>
              <a:t>投票人名冊注意事項</a:t>
            </a:r>
            <a:endParaRPr b="0" lang="en-US" sz="7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7279560" y="5832360"/>
            <a:ext cx="4912200" cy="983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1" lang="en-US" sz="6000" spc="-1" strike="noStrike">
                <a:solidFill>
                  <a:srgbClr val="ffffff"/>
                </a:solidFill>
                <a:latin typeface="王漢宗特黑體繁"/>
                <a:ea typeface="王漢宗特黑體繁"/>
              </a:rPr>
              <a:t>114</a:t>
            </a:r>
            <a:r>
              <a:rPr b="1" lang="en-US" sz="6000" spc="-1" strike="noStrike">
                <a:solidFill>
                  <a:srgbClr val="ffffff"/>
                </a:solidFill>
                <a:latin typeface="王漢宗特黑體繁"/>
                <a:ea typeface="王漢宗特黑體繁"/>
              </a:rPr>
              <a:t>年</a:t>
            </a:r>
            <a:r>
              <a:rPr b="1" lang="en-US" sz="6000" spc="-1" strike="noStrike">
                <a:solidFill>
                  <a:srgbClr val="ffffff"/>
                </a:solidFill>
                <a:latin typeface="王漢宗特黑體繁"/>
                <a:ea typeface="王漢宗特黑體繁"/>
              </a:rPr>
              <a:t>7</a:t>
            </a:r>
            <a:r>
              <a:rPr b="1" lang="en-US" sz="6000" spc="-1" strike="noStrike">
                <a:solidFill>
                  <a:srgbClr val="ffffff"/>
                </a:solidFill>
                <a:latin typeface="王漢宗特黑體繁"/>
                <a:ea typeface="王漢宗特黑體繁"/>
              </a:rPr>
              <a:t>月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4" name="圖片 3" descr=""/>
          <p:cNvPicPr/>
          <p:nvPr/>
        </p:nvPicPr>
        <p:blipFill>
          <a:blip r:embed="rId1"/>
          <a:stretch/>
        </p:blipFill>
        <p:spPr>
          <a:xfrm>
            <a:off x="0" y="5508000"/>
            <a:ext cx="6904440" cy="117324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833760" y="4080600"/>
            <a:ext cx="1027656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標楷體"/>
                <a:ea typeface="標楷體"/>
              </a:rPr>
              <a:t>  </a:t>
            </a:r>
            <a:r>
              <a:rPr b="1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報告人</a:t>
            </a:r>
            <a:r>
              <a:rPr b="1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:</a:t>
            </a:r>
            <a:r>
              <a:rPr b="1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林淑美 主任</a:t>
            </a:r>
            <a:endParaRPr b="0" lang="en-US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691200" y="0"/>
            <a:ext cx="10809000" cy="112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投票人資料異動</a:t>
            </a:r>
            <a:endParaRPr b="0" lang="en-US" sz="6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44680" y="1320120"/>
            <a:ext cx="11102400" cy="5040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685800" indent="-685440">
              <a:lnSpc>
                <a:spcPts val="6480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114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年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日至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12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日的戶籍資料異動，由戶所同仁於名冊上</a:t>
            </a:r>
            <a:r>
              <a:rPr b="0" lang="en-US" sz="4400" spc="-1" strike="noStrike" u="sng">
                <a:solidFill>
                  <a:srgbClr val="2370cd"/>
                </a:solidFill>
                <a:uFillTx/>
                <a:latin typeface="微軟正黑體"/>
                <a:ea typeface="微軟正黑體"/>
                <a:hlinkClick r:id="rId1"/>
              </a:rPr>
              <a:t>補註或劃刪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。</a:t>
            </a:r>
            <a:endParaRPr b="0" lang="en-US" sz="4400" spc="-1" strike="noStrike">
              <a:latin typeface="Arial"/>
            </a:endParaRPr>
          </a:p>
          <a:p>
            <a:pPr marL="685800" indent="-685440">
              <a:lnSpc>
                <a:spcPts val="6100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114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年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13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日至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114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年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25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日戶籍資料異動依投開票所分別登錄「投票</a:t>
            </a:r>
            <a:r>
              <a:rPr b="0" lang="en-US" sz="4400" spc="-1" strike="noStrike" u="sng">
                <a:solidFill>
                  <a:srgbClr val="2370cd"/>
                </a:solidFill>
                <a:uFillTx/>
                <a:latin typeface="微軟正黑體"/>
                <a:ea typeface="微軟正黑體"/>
                <a:hlinkClick r:id="rId2"/>
              </a:rPr>
              <a:t>人資料更動名冊</a:t>
            </a:r>
            <a:r>
              <a:rPr b="0" lang="en-US" sz="4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」供各投開票所使用。</a:t>
            </a:r>
            <a:r>
              <a:rPr b="0" lang="en-US" sz="4400" spc="-1" strike="noStrike">
                <a:solidFill>
                  <a:srgbClr val="c00000"/>
                </a:solidFill>
                <a:latin typeface="微軟正黑體"/>
                <a:ea typeface="微軟正黑體"/>
              </a:rPr>
              <a:t>(</a:t>
            </a:r>
            <a:r>
              <a:rPr b="0" lang="en-US" sz="4400" spc="-1" strike="noStrike">
                <a:solidFill>
                  <a:srgbClr val="c00000"/>
                </a:solidFill>
                <a:latin typeface="微軟正黑體"/>
                <a:ea typeface="微軟正黑體"/>
              </a:rPr>
              <a:t>請逐一於投票人名冊註記</a:t>
            </a:r>
            <a:r>
              <a:rPr b="0" lang="en-US" sz="4400" spc="-1" strike="noStrike">
                <a:solidFill>
                  <a:srgbClr val="c00000"/>
                </a:solidFill>
                <a:latin typeface="微軟正黑體"/>
                <a:ea typeface="微軟正黑體"/>
              </a:rPr>
              <a:t>)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0" y="271440"/>
            <a:ext cx="11473920" cy="1017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en-US" sz="7000" spc="-120" strike="noStrike">
                <a:solidFill>
                  <a:srgbClr val="000000"/>
                </a:solidFill>
                <a:latin typeface="Calibri Light"/>
                <a:ea typeface="標楷體"/>
              </a:rPr>
              <a:t>投票名冊及投票通知單顏色</a:t>
            </a:r>
            <a:endParaRPr b="0" lang="en-US" sz="7000" spc="-1" strike="noStrike">
              <a:solidFill>
                <a:srgbClr val="000000"/>
              </a:solidFill>
              <a:latin typeface="Calibri Light"/>
            </a:endParaRPr>
          </a:p>
        </p:txBody>
      </p:sp>
      <p:graphicFrame>
        <p:nvGraphicFramePr>
          <p:cNvPr id="66" name="Table 2"/>
          <p:cNvGraphicFramePr/>
          <p:nvPr/>
        </p:nvGraphicFramePr>
        <p:xfrm>
          <a:off x="1565280" y="1936440"/>
          <a:ext cx="8362800" cy="3520080"/>
        </p:xfrm>
        <a:graphic>
          <a:graphicData uri="http://schemas.openxmlformats.org/drawingml/2006/table">
            <a:tbl>
              <a:tblPr/>
              <a:tblGrid>
                <a:gridCol w="5344560"/>
                <a:gridCol w="3018240"/>
              </a:tblGrid>
              <a:tr h="1537560">
                <a:tc>
                  <a:txBody>
                    <a:bodyPr lIns="60480" rIns="6048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5400" spc="-1" strike="noStrike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名冊封面及封底</a:t>
                      </a:r>
                      <a:endParaRPr b="0" lang="en-US" sz="5400" spc="-1" strike="noStrike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0480" rIns="6048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5400" spc="-1" strike="noStrike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白色</a:t>
                      </a:r>
                      <a:endParaRPr b="0" lang="en-US" sz="5400" spc="-1" strike="noStrike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82520">
                <a:tc>
                  <a:txBody>
                    <a:bodyPr lIns="60480" rIns="6048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5400" spc="-1" strike="noStrike">
                          <a:solidFill>
                            <a:srgbClr val="000000"/>
                          </a:solidFill>
                          <a:latin typeface="微軟正黑體"/>
                          <a:ea typeface="微軟正黑體"/>
                        </a:rPr>
                        <a:t>    </a:t>
                      </a:r>
                      <a:r>
                        <a:rPr b="1" lang="en-US" sz="5400" spc="-1" strike="noStrike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</a:rPr>
                        <a:t>投票通知單</a:t>
                      </a:r>
                      <a:endParaRPr b="0" lang="en-US" sz="5400" spc="-1" strike="noStrike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51f7b"/>
                    </a:solidFill>
                  </a:tcPr>
                </a:tc>
                <a:tc>
                  <a:txBody>
                    <a:bodyPr lIns="60480" rIns="6048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5400" spc="-1" strike="noStrike">
                          <a:solidFill>
                            <a:srgbClr val="ffffff"/>
                          </a:solidFill>
                          <a:latin typeface="微軟正黑體"/>
                          <a:ea typeface="微軟正黑體"/>
                        </a:rPr>
                        <a:t>粉紅色</a:t>
                      </a:r>
                      <a:endParaRPr b="0" lang="en-US" sz="5400" spc="-1" strike="noStrike">
                        <a:latin typeface="Arial"/>
                      </a:endParaRPr>
                    </a:p>
                  </a:txBody>
                  <a:tcPr marL="60480" marR="604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51f7b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739160" y="125280"/>
            <a:ext cx="9194400" cy="1126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6000"/>
          </a:bodyPr>
          <a:p>
            <a:pPr algn="ctr">
              <a:lnSpc>
                <a:spcPct val="100000"/>
              </a:lnSpc>
            </a:pPr>
            <a:r>
              <a:rPr b="1" lang="en-US" sz="8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★ </a:t>
            </a:r>
            <a:r>
              <a:rPr b="1" lang="en-US" sz="8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重要提醒   </a:t>
            </a:r>
            <a:r>
              <a:rPr b="1" lang="en-US" sz="8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1 </a:t>
            </a:r>
            <a:r>
              <a:rPr b="1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★</a:t>
            </a:r>
            <a:endParaRPr b="0" lang="en-US" sz="8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126080" y="1829160"/>
            <a:ext cx="10112040" cy="3597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685800" indent="-863640">
              <a:lnSpc>
                <a:spcPts val="6999"/>
              </a:lnSpc>
              <a:spcBef>
                <a:spcPts val="10800"/>
              </a:spcBef>
              <a:spcAft>
                <a:spcPts val="1199"/>
              </a:spcAft>
              <a:buClr>
                <a:srgbClr val="ff0000"/>
              </a:buClr>
              <a:buFont typeface="Wingdings" charset="2"/>
              <a:buChar char=""/>
            </a:pP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114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年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7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月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26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日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投票日當天，辦理罷免投票的戶政事務所僅提供投票人名冊相關疑義查詢，不受理各項戶籍登記。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145160" y="0"/>
            <a:ext cx="9194400" cy="1126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6000"/>
          </a:bodyPr>
          <a:p>
            <a:pPr algn="ctr">
              <a:lnSpc>
                <a:spcPct val="100000"/>
              </a:lnSpc>
            </a:pPr>
            <a:r>
              <a:rPr b="1" lang="en-US" sz="8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★ </a:t>
            </a:r>
            <a:r>
              <a:rPr b="1" lang="en-US" sz="8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重要提醒  </a:t>
            </a:r>
            <a:r>
              <a:rPr b="1" lang="en-US" sz="8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2 </a:t>
            </a:r>
            <a:r>
              <a:rPr b="1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★</a:t>
            </a:r>
            <a:endParaRPr b="0" lang="en-US" sz="8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394200" y="1376640"/>
            <a:ext cx="11541960" cy="5004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756000" indent="-685440">
              <a:lnSpc>
                <a:spcPct val="85000"/>
              </a:lnSpc>
              <a:spcBef>
                <a:spcPts val="78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依戶籍法第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50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條規定戶籍逕為暫遷入戶政事務所者仍有投票權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,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其住址為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1301"/>
              </a:spcBef>
              <a:spcAft>
                <a:spcPts val="1199"/>
              </a:spcAft>
            </a:pP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「臺中市西屯區市政北二路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386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號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西屯區       戶政事務所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」。</a:t>
            </a:r>
            <a:r>
              <a:rPr b="0" lang="en-US" sz="48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(</a:t>
            </a:r>
            <a:r>
              <a:rPr b="0" lang="en-US" sz="48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第</a:t>
            </a:r>
            <a:r>
              <a:rPr b="0" lang="en-US" sz="48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0019</a:t>
            </a:r>
            <a:r>
              <a:rPr b="0" lang="en-US" sz="48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投開票所</a:t>
            </a:r>
            <a:r>
              <a:rPr b="0" lang="en-US" sz="48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)</a:t>
            </a:r>
            <a:endParaRPr b="0" lang="en-US" sz="4800" spc="-1" strike="noStrike">
              <a:latin typeface="Arial"/>
            </a:endParaRPr>
          </a:p>
          <a:p>
            <a:pPr marL="685800" indent="-685440">
              <a:lnSpc>
                <a:spcPct val="85000"/>
              </a:lnSpc>
              <a:spcBef>
                <a:spcPts val="1301"/>
              </a:spcBef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民眾如不知自己被逕遷至戶所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,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會依身分證上舊的住址自行前往投開票所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,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如名冊上找不到，可能是這類情形。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344160" y="1396080"/>
            <a:ext cx="11208240" cy="4809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b">
            <a:noAutofit/>
          </a:bodyPr>
          <a:p>
            <a:pPr marL="685800" indent="-431640">
              <a:lnSpc>
                <a:spcPts val="9300"/>
              </a:lnSpc>
              <a:spcBef>
                <a:spcPts val="1199"/>
              </a:spcBef>
            </a:pPr>
            <a:br/>
            <a:br/>
            <a:br/>
            <a:br/>
            <a:r>
              <a:rPr b="0" lang="en-US" sz="72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如果對投票人之</a:t>
            </a:r>
            <a:r>
              <a:rPr b="0" lang="en-US" sz="72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身分證與名冊資料有疑義，請電洽</a:t>
            </a:r>
            <a:r>
              <a:rPr b="0" lang="en-US" sz="7200" spc="-120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西屯戶政</a:t>
            </a:r>
            <a:r>
              <a:rPr b="0" lang="en-US" sz="7200" spc="-120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04-2255-0081</a:t>
            </a:r>
            <a:r>
              <a:rPr b="0" lang="en-US" sz="7200" spc="-120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或</a:t>
            </a:r>
            <a:r>
              <a:rPr b="0" lang="en-US" sz="7200" spc="-120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0972674077</a:t>
            </a:r>
            <a:r>
              <a:rPr b="0" lang="en-US" sz="72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查證</a:t>
            </a:r>
            <a:r>
              <a:rPr b="0" lang="en-US" sz="7200" spc="-1" strike="noStrike">
                <a:solidFill>
                  <a:srgbClr val="595959"/>
                </a:solidFill>
                <a:latin typeface="微軟正黑體"/>
                <a:ea typeface="微軟正黑體"/>
              </a:rPr>
              <a:t>。</a:t>
            </a:r>
            <a:endParaRPr b="0" lang="en-US" sz="7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2473560" y="52200"/>
            <a:ext cx="8379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★ </a:t>
            </a:r>
            <a:r>
              <a:rPr b="1" lang="en-US" sz="72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重要提醒  </a:t>
            </a:r>
            <a:r>
              <a:rPr b="1" lang="en-US" sz="72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3 ★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700440" y="1425600"/>
            <a:ext cx="12191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"/>
          <p:cNvSpPr/>
          <p:nvPr/>
        </p:nvSpPr>
        <p:spPr>
          <a:xfrm>
            <a:off x="3700440" y="1882800"/>
            <a:ext cx="12191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圖片 13" descr=""/>
          <p:cNvPicPr/>
          <p:nvPr/>
        </p:nvPicPr>
        <p:blipFill>
          <a:blip r:embed="rId1"/>
          <a:srcRect l="0" t="11868" r="2481" b="45230"/>
          <a:stretch/>
        </p:blipFill>
        <p:spPr>
          <a:xfrm>
            <a:off x="552600" y="156600"/>
            <a:ext cx="11253960" cy="658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圖片 4" descr=""/>
          <p:cNvPicPr/>
          <p:nvPr/>
        </p:nvPicPr>
        <p:blipFill>
          <a:blip r:embed="rId1"/>
          <a:srcRect l="0" t="4445" r="12292" b="4661"/>
          <a:stretch/>
        </p:blipFill>
        <p:spPr>
          <a:xfrm rot="5400000">
            <a:off x="2519280" y="-2170440"/>
            <a:ext cx="6809400" cy="1119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865080" y="1023120"/>
            <a:ext cx="10461240" cy="20728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en-US" sz="10000" spc="-120" strike="noStrike">
                <a:solidFill>
                  <a:srgbClr val="002060"/>
                </a:solidFill>
                <a:latin typeface="Calibri Light"/>
                <a:ea typeface="標楷體"/>
              </a:rPr>
              <a:t>感謝您的聆聽</a:t>
            </a:r>
            <a:endParaRPr b="0" lang="en-US" sz="100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78" name="圖片 3" descr=""/>
          <p:cNvPicPr/>
          <p:nvPr/>
        </p:nvPicPr>
        <p:blipFill>
          <a:blip r:embed="rId1"/>
          <a:stretch/>
        </p:blipFill>
        <p:spPr>
          <a:xfrm>
            <a:off x="2428560" y="4784760"/>
            <a:ext cx="8848800" cy="207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0200" y="2126520"/>
            <a:ext cx="1205136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第</a:t>
            </a:r>
            <a:r>
              <a:rPr b="0" lang="en-US" sz="6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11</a:t>
            </a:r>
            <a:r>
              <a:rPr b="0" lang="en-US" sz="6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屆立法委員臺中市第四選舉區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307520" y="3715920"/>
            <a:ext cx="10736640" cy="205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9000"/>
              </a:lnSpc>
            </a:pPr>
            <a:r>
              <a:rPr b="1" lang="en-US" sz="72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範圍：西屯區 </a:t>
            </a:r>
            <a:r>
              <a:rPr b="1" lang="en-US" sz="72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+ </a:t>
            </a:r>
            <a:r>
              <a:rPr b="1" lang="en-US" sz="72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南屯區</a:t>
            </a:r>
            <a:endParaRPr b="0" lang="en-US" sz="7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7200" spc="-1" strike="noStrike"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-1080360" y="528120"/>
            <a:ext cx="11954160" cy="22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          </a:t>
            </a: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被罷免人原選舉區之認定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20360" y="110880"/>
            <a:ext cx="795204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          </a:t>
            </a:r>
            <a:r>
              <a:rPr b="0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投票</a:t>
            </a:r>
            <a:r>
              <a:rPr b="0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人資格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0" y="1632240"/>
            <a:ext cx="11471040" cy="4591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857160" indent="-856800">
              <a:lnSpc>
                <a:spcPts val="6999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中華民國國民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年滿二十歲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，即民國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94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年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26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包括當日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以前出生，至民國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114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年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25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包括當日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在被罷免人</a:t>
            </a:r>
            <a:r>
              <a:rPr b="0" lang="en-US" sz="5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原選舉區繼續居住四個月以上者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，為本罷免案之投票人。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79640" y="1572840"/>
            <a:ext cx="11913480" cy="4689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36000" indent="-856800">
              <a:lnSpc>
                <a:spcPts val="7200"/>
              </a:lnSpc>
              <a:buClr>
                <a:srgbClr val="102326"/>
              </a:buClr>
              <a:buFont typeface="Wingdings" charset="2"/>
              <a:buChar char=""/>
            </a:pP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居住期間係以臺中市為範圍計算。</a:t>
            </a:r>
            <a:endParaRPr b="0" lang="en-US" sz="5400" spc="-1" strike="noStrike">
              <a:latin typeface="Arial"/>
            </a:endParaRPr>
          </a:p>
          <a:p>
            <a:pPr marL="36000" indent="-856800">
              <a:lnSpc>
                <a:spcPts val="7200"/>
              </a:lnSpc>
              <a:buClr>
                <a:srgbClr val="102326"/>
              </a:buClr>
              <a:buFont typeface="Wingdings" charset="2"/>
              <a:buChar char=""/>
            </a:pP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但於罷免案成立宣告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(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民國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114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年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6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月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20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日，不包括當日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)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後，遷入被罷免人原選舉區者，無投票權。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523800" y="179640"/>
            <a:ext cx="795204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          </a:t>
            </a:r>
            <a:r>
              <a:rPr b="0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投票</a:t>
            </a:r>
            <a:r>
              <a:rPr b="0" lang="en-US" sz="80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人資格</a:t>
            </a:r>
            <a:endParaRPr b="0" lang="en-US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47600" y="1486800"/>
            <a:ext cx="11827800" cy="419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36000" indent="-856800">
              <a:lnSpc>
                <a:spcPts val="6001"/>
              </a:lnSpc>
              <a:buClr>
                <a:srgbClr val="ff0000"/>
              </a:buClr>
              <a:buFont typeface="Wingdings" charset="2"/>
              <a:buChar char=""/>
            </a:pP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居住「四個月」期間之計算， 以算至投票日前一日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民國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114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年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7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月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25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日，包括當日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r>
              <a:rPr b="0" lang="en-US" sz="4400" spc="-1" strike="noStrike">
                <a:solidFill>
                  <a:srgbClr val="ff0000"/>
                </a:solidFill>
                <a:latin typeface="微軟正黑體"/>
                <a:ea typeface="微軟正黑體"/>
              </a:rPr>
              <a:t>為準。</a:t>
            </a:r>
            <a:endParaRPr b="0" lang="en-US" sz="4400" spc="-1" strike="noStrike">
              <a:latin typeface="Arial"/>
            </a:endParaRPr>
          </a:p>
          <a:p>
            <a:pPr marL="36000" indent="-856800">
              <a:lnSpc>
                <a:spcPts val="6001"/>
              </a:lnSpc>
              <a:spcBef>
                <a:spcPts val="1199"/>
              </a:spcBef>
              <a:buClr>
                <a:srgbClr val="220466"/>
              </a:buClr>
              <a:buFont typeface="Wingdings" charset="2"/>
              <a:buChar char=""/>
            </a:pP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即於民國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114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年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3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月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26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日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(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包括當日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)</a:t>
            </a:r>
            <a:r>
              <a:rPr b="0" lang="en-US" sz="4400" spc="-1" strike="noStrike">
                <a:solidFill>
                  <a:srgbClr val="220466"/>
                </a:solidFill>
                <a:latin typeface="微軟正黑體"/>
                <a:ea typeface="微軟正黑體"/>
              </a:rPr>
              <a:t>以前遷入居住者，繼續居住四個月以上，遷入日期認定應以戶籍登記資料為依據。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464760" y="81360"/>
            <a:ext cx="986868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          </a:t>
            </a:r>
            <a:r>
              <a:rPr b="0" lang="en-US" sz="7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居住期間之計算</a:t>
            </a:r>
            <a:endParaRPr b="0" lang="en-US" sz="7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255600" y="1504440"/>
            <a:ext cx="11818080" cy="45716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ts val="7999"/>
              </a:lnSpc>
              <a:spcBef>
                <a:spcPts val="601"/>
              </a:spcBef>
            </a:pP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投票所工作人員之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戶籍地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及</a:t>
            </a:r>
            <a:r>
              <a:rPr b="0" lang="en-US" sz="54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工作地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均在被罷免人原選舉區者</a:t>
            </a:r>
            <a:r>
              <a:rPr b="1" lang="en-US" sz="5400" spc="-1" strike="noStrike">
                <a:solidFill>
                  <a:srgbClr val="c00000"/>
                </a:solidFill>
                <a:latin typeface="微軟正黑體"/>
                <a:ea typeface="微軟正黑體"/>
              </a:rPr>
              <a:t>(</a:t>
            </a:r>
            <a:r>
              <a:rPr b="1" lang="en-US" sz="54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西屯區、南屯區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者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)</a:t>
            </a:r>
            <a:r>
              <a:rPr b="0" lang="en-US" sz="5400" spc="-1" strike="noStrike">
                <a:solidFill>
                  <a:srgbClr val="102326"/>
                </a:solidFill>
                <a:latin typeface="微軟正黑體"/>
                <a:ea typeface="微軟正黑體"/>
              </a:rPr>
              <a:t>，得在工作地之投票所投票。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1211040" y="181080"/>
            <a:ext cx="8407080" cy="112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工作地投票名冊編造</a:t>
            </a:r>
            <a:endParaRPr b="0" lang="en-US" sz="6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2308680" y="299880"/>
            <a:ext cx="6284160" cy="100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名冊編造基準</a:t>
            </a:r>
            <a:endParaRPr b="0" lang="en-US" sz="6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90040" y="1490400"/>
            <a:ext cx="11169000" cy="4676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marL="571680" indent="-571320">
              <a:lnSpc>
                <a:spcPts val="6701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本次造冊基準日為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114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年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7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月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6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日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(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包括當日</a:t>
            </a:r>
            <a:r>
              <a:rPr b="0" lang="en-US" sz="4800" spc="-1" strike="noStrike" u="sng">
                <a:solidFill>
                  <a:srgbClr val="c00000"/>
                </a:solidFill>
                <a:uFillTx/>
                <a:latin typeface="微軟正黑體"/>
                <a:ea typeface="微軟正黑體"/>
              </a:rPr>
              <a:t>)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，已登錄戶籍登記資料，依規定有投票人資格。</a:t>
            </a:r>
            <a:endParaRPr b="0" lang="en-US" sz="4800" spc="-1" strike="noStrike">
              <a:latin typeface="Arial"/>
            </a:endParaRPr>
          </a:p>
          <a:p>
            <a:pPr marL="571680" indent="-571320">
              <a:lnSpc>
                <a:spcPts val="6999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114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年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月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7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日（含當日）以後遷出之投票人，仍應在</a:t>
            </a:r>
            <a:r>
              <a:rPr b="1" lang="en-US" sz="4800" spc="-1" strike="noStrike">
                <a:solidFill>
                  <a:srgbClr val="c00000"/>
                </a:solidFill>
                <a:latin typeface="微軟正黑體"/>
                <a:ea typeface="微軟正黑體"/>
              </a:rPr>
              <a:t>原戶籍地</a:t>
            </a:r>
            <a:r>
              <a:rPr b="0" lang="en-US" sz="48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行使投票權。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541880" y="327960"/>
            <a:ext cx="8407080" cy="112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72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投票人名冊排放順序</a:t>
            </a:r>
            <a:endParaRPr b="0" lang="en-US" sz="7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71960" y="2129760"/>
            <a:ext cx="11247840" cy="289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>
              <a:lnSpc>
                <a:spcPts val="6900"/>
              </a:lnSpc>
              <a:spcBef>
                <a:spcPts val="1800"/>
              </a:spcBef>
            </a:pP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1.</a:t>
            </a: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統計表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6900"/>
              </a:lnSpc>
              <a:spcBef>
                <a:spcPts val="601"/>
              </a:spcBef>
            </a:pP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2.</a:t>
            </a: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投票人名冊  </a:t>
            </a: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b="0" lang="en-US" sz="6600" spc="-1" strike="noStrike">
                <a:solidFill>
                  <a:srgbClr val="002060"/>
                </a:solidFill>
                <a:latin typeface="微軟正黑體"/>
                <a:ea typeface="微軟正黑體"/>
              </a:rPr>
              <a:t>按</a:t>
            </a:r>
            <a:r>
              <a:rPr b="0" lang="en-US" sz="6600" spc="-1" strike="noStrike" u="sng">
                <a:solidFill>
                  <a:srgbClr val="ff0000"/>
                </a:solidFill>
                <a:uFillTx/>
                <a:latin typeface="微軟正黑體"/>
                <a:ea typeface="微軟正黑體"/>
              </a:rPr>
              <a:t>鄰</a:t>
            </a:r>
            <a:r>
              <a:rPr b="0" lang="en-US" sz="6600" spc="-1" strike="noStrike">
                <a:solidFill>
                  <a:srgbClr val="002060"/>
                </a:solidFill>
                <a:latin typeface="微軟正黑體"/>
                <a:ea typeface="微軟正黑體"/>
              </a:rPr>
              <a:t>分別裝釘</a:t>
            </a:r>
            <a:r>
              <a:rPr b="0" lang="en-US" sz="6600" spc="-1" strike="noStrike">
                <a:solidFill>
                  <a:srgbClr val="002060"/>
                </a:solidFill>
                <a:latin typeface="微軟正黑體"/>
                <a:ea typeface="微軟正黑體"/>
              </a:rPr>
              <a:t>)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6900"/>
              </a:lnSpc>
              <a:spcBef>
                <a:spcPts val="601"/>
              </a:spcBef>
            </a:pP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3.</a:t>
            </a:r>
            <a:r>
              <a:rPr b="0" lang="en-US" sz="66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工作地投票名冊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01400" y="0"/>
            <a:ext cx="11388960" cy="1098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7000"/>
          </a:bodyPr>
          <a:p>
            <a:pPr algn="ctr">
              <a:lnSpc>
                <a:spcPct val="100000"/>
              </a:lnSpc>
            </a:pPr>
            <a:r>
              <a:rPr b="0" lang="en-US" sz="7000" spc="-120" strike="noStrike">
                <a:solidFill>
                  <a:srgbClr val="000000"/>
                </a:solidFill>
                <a:latin typeface="微軟正黑體"/>
                <a:ea typeface="微軟正黑體"/>
              </a:rPr>
              <a:t>投票人名冊如何找到投票人</a:t>
            </a:r>
            <a:endParaRPr b="0" lang="en-US" sz="7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255600" y="1550520"/>
            <a:ext cx="11680560" cy="390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3200" spc="-1" strike="noStrike">
              <a:latin typeface="Arial"/>
            </a:endParaRPr>
          </a:p>
          <a:p>
            <a:pPr marL="685800" indent="-685440">
              <a:lnSpc>
                <a:spcPct val="85000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按通知單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第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OOOO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號投開票所→第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O O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頁→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序號第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O O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號</a:t>
            </a:r>
            <a:endParaRPr b="0" lang="en-US" sz="5400" spc="-1" strike="noStrike">
              <a:latin typeface="Arial"/>
            </a:endParaRPr>
          </a:p>
          <a:p>
            <a:pPr marL="685800" indent="-685440">
              <a:lnSpc>
                <a:spcPct val="85000"/>
              </a:lnSpc>
              <a:spcBef>
                <a:spcPts val="13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或按身分證的鄰及住址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(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依順序排列</a:t>
            </a:r>
            <a:r>
              <a:rPr b="0" lang="en-US" sz="5400" spc="-1" strike="noStrike">
                <a:solidFill>
                  <a:srgbClr val="000000"/>
                </a:solidFill>
                <a:latin typeface="微軟正黑體"/>
                <a:ea typeface="微軟正黑體"/>
              </a:rPr>
              <a:t>)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540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5400" spc="-1" strike="noStrike">
              <a:latin typeface="Arial"/>
            </a:endParaRPr>
          </a:p>
          <a:p>
            <a:pPr>
              <a:lnSpc>
                <a:spcPct val="85000"/>
              </a:lnSpc>
              <a:spcBef>
                <a:spcPts val="1301"/>
              </a:spcBef>
            </a:pP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3552</TotalTime>
  <Application>NDC_ODF_Application_Tools/2.0.4$Windows_X86_64 LibreOffice_project/ace8b54cb4771cd6636f2ccb1aac7c9dad875112</Application>
  <Words>637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2021-08-09T08:56:42Z</dcterms:created>
  <dc:creator>李秀玲</dc:creator>
  <dc:description/>
  <dc:language>zh-TW</dc:language>
  <cp:lastModifiedBy>林淑美</cp:lastModifiedBy>
  <cp:lastPrinted>2025-07-10T11:21:06Z</cp:lastPrinted>
  <dcterms:modified xsi:type="dcterms:W3CDTF">2025-07-10T11:24:05Z</dcterms:modified>
  <cp:revision>177</cp:revision>
  <dc:subject/>
  <dc:title>編造全國性公民投票案第17案至第20案 投票權人名冊注意事項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寬螢幕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