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sldIdLst>
    <p:sldId id="256" r:id="rId2"/>
    <p:sldId id="305" r:id="rId3"/>
    <p:sldId id="316" r:id="rId4"/>
    <p:sldId id="306" r:id="rId5"/>
    <p:sldId id="300" r:id="rId6"/>
    <p:sldId id="304" r:id="rId7"/>
    <p:sldId id="314" r:id="rId8"/>
    <p:sldId id="317" r:id="rId9"/>
    <p:sldId id="288" r:id="rId10"/>
    <p:sldId id="275" r:id="rId11"/>
    <p:sldId id="287" r:id="rId12"/>
    <p:sldId id="296" r:id="rId13"/>
    <p:sldId id="312" r:id="rId14"/>
    <p:sldId id="309" r:id="rId15"/>
    <p:sldId id="311" r:id="rId16"/>
    <p:sldId id="315" r:id="rId17"/>
    <p:sldId id="265" r:id="rId18"/>
    <p:sldId id="298" r:id="rId19"/>
    <p:sldId id="302" r:id="rId20"/>
    <p:sldId id="266"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51F7B"/>
    <a:srgbClr val="00FFFF"/>
    <a:srgbClr val="220466"/>
    <a:srgbClr val="B08F02"/>
    <a:srgbClr val="93611F"/>
    <a:srgbClr val="A31129"/>
    <a:srgbClr val="FF0066"/>
    <a:srgbClr val="FBCEA1"/>
    <a:srgbClr val="FDE1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59" autoAdjust="0"/>
  </p:normalViewPr>
  <p:slideViewPr>
    <p:cSldViewPr snapToGrid="0">
      <p:cViewPr varScale="1">
        <p:scale>
          <a:sx n="78" d="100"/>
          <a:sy n="78" d="100"/>
        </p:scale>
        <p:origin x="739"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D8641-56D0-42D8-BFF4-03921CC97F20}" type="doc">
      <dgm:prSet loTypeId="urn:microsoft.com/office/officeart/2005/8/layout/vList6" loCatId="list" qsTypeId="urn:microsoft.com/office/officeart/2005/8/quickstyle/simple5" qsCatId="simple" csTypeId="urn:microsoft.com/office/officeart/2005/8/colors/accent1_1" csCatId="accent1" phldr="1"/>
      <dgm:spPr/>
      <dgm:t>
        <a:bodyPr/>
        <a:lstStyle/>
        <a:p>
          <a:endParaRPr lang="zh-TW" altLang="en-US"/>
        </a:p>
      </dgm:t>
    </dgm:pt>
    <dgm:pt modelId="{5589918A-FA25-435E-B26F-63A7D86F503E}">
      <dgm:prSet phldrT="[文字]" custT="1"/>
      <dgm:spPr>
        <a:solidFill>
          <a:srgbClr val="00FFFF"/>
        </a:solidFill>
      </dgm:spPr>
      <dgm:t>
        <a:bodyPr/>
        <a:lstStyle/>
        <a:p>
          <a:pPr>
            <a:buFont typeface="新細明體" panose="02020500000000000000" pitchFamily="18" charset="-120"/>
            <a:buChar char="•"/>
          </a:pPr>
          <a:r>
            <a:rPr lang="zh-TW" altLang="en-US" sz="4000" dirty="0">
              <a:latin typeface="微軟正黑體" panose="020B0604030504040204" pitchFamily="34" charset="-120"/>
              <a:ea typeface="微軟正黑體" panose="020B0604030504040204" pitchFamily="34" charset="-120"/>
            </a:rPr>
            <a:t>投票權人</a:t>
          </a:r>
        </a:p>
      </dgm:t>
    </dgm:pt>
    <dgm:pt modelId="{36443C50-3372-4A56-90A8-EB2B93961EF8}" type="parTrans" cxnId="{A18F523E-A77B-4CBC-AD00-7F0C348486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11A9D64-C3F4-4186-B4DD-F82364B448E5}" type="sibTrans" cxnId="{A18F523E-A77B-4CBC-AD00-7F0C348486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C7AEB1-D707-41B0-80C6-F88868D50E7B}">
      <dgm:prSet phldrT="[文字]" custT="1"/>
      <dgm:spPr>
        <a:solidFill>
          <a:srgbClr val="00FFFF">
            <a:alpha val="90000"/>
          </a:srgbClr>
        </a:solidFill>
      </dgm:spPr>
      <dgm:t>
        <a:bodyPr anchor="ctr"/>
        <a:lstStyle/>
        <a:p>
          <a:pPr indent="0">
            <a:lnSpc>
              <a:spcPts val="5200"/>
            </a:lnSpc>
            <a:spcAft>
              <a:spcPts val="0"/>
            </a:spcAft>
          </a:pPr>
          <a:r>
            <a:rPr lang="zh-TW" altLang="en-US" sz="4000" dirty="0">
              <a:latin typeface="微軟正黑體" panose="020B0604030504040204" pitchFamily="34" charset="-120"/>
              <a:ea typeface="微軟正黑體" panose="020B0604030504040204" pitchFamily="34" charset="-120"/>
            </a:rPr>
            <a:t>除另有規定外，</a:t>
          </a:r>
        </a:p>
      </dgm:t>
    </dgm:pt>
    <dgm:pt modelId="{A4F82695-365B-48ED-B6D2-93EAF3D77C09}" type="parTrans" cxnId="{75083A9D-6333-4CF2-A280-EFEF06E804D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99FFD22-F012-4498-B509-33F461138F5D}" type="sibTrans" cxnId="{75083A9D-6333-4CF2-A280-EFEF06E804D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F51074-5CA7-4892-92CA-1870EBE877CC}">
      <dgm:prSet phldrT="[文字]" custT="1"/>
      <dgm:spPr>
        <a:solidFill>
          <a:srgbClr val="F51F7B"/>
        </a:solidFill>
      </dgm:spPr>
      <dgm:t>
        <a:bodyPr/>
        <a:lstStyle/>
        <a:p>
          <a:pPr>
            <a:spcAft>
              <a:spcPts val="0"/>
            </a:spcAft>
            <a:buFont typeface="新細明體" panose="02020500000000000000" pitchFamily="18" charset="-120"/>
            <a:buChar char="•"/>
          </a:pPr>
          <a:r>
            <a:rPr lang="zh-TW" sz="4800" dirty="0">
              <a:solidFill>
                <a:schemeClr val="bg1"/>
              </a:solidFill>
              <a:latin typeface="微軟正黑體" panose="020B0604030504040204" pitchFamily="34" charset="-120"/>
              <a:ea typeface="微軟正黑體" panose="020B0604030504040204" pitchFamily="34" charset="-120"/>
            </a:rPr>
            <a:t>投票所</a:t>
          </a:r>
          <a:endParaRPr lang="en-US" altLang="zh-TW" sz="4800" dirty="0">
            <a:solidFill>
              <a:schemeClr val="bg1"/>
            </a:solidFill>
            <a:latin typeface="微軟正黑體" panose="020B0604030504040204" pitchFamily="34" charset="-120"/>
            <a:ea typeface="微軟正黑體" panose="020B0604030504040204" pitchFamily="34" charset="-120"/>
          </a:endParaRPr>
        </a:p>
        <a:p>
          <a:pPr>
            <a:spcAft>
              <a:spcPts val="0"/>
            </a:spcAft>
            <a:buFont typeface="新細明體" panose="02020500000000000000" pitchFamily="18" charset="-120"/>
            <a:buChar char="•"/>
          </a:pPr>
          <a:r>
            <a:rPr lang="zh-TW" sz="4800" dirty="0">
              <a:solidFill>
                <a:schemeClr val="bg1"/>
              </a:solidFill>
              <a:latin typeface="微軟正黑體" panose="020B0604030504040204" pitchFamily="34" charset="-120"/>
              <a:ea typeface="微軟正黑體" panose="020B0604030504040204" pitchFamily="34" charset="-120"/>
            </a:rPr>
            <a:t>工作人員</a:t>
          </a:r>
          <a:endParaRPr lang="zh-TW" altLang="en-US" sz="4800" dirty="0">
            <a:solidFill>
              <a:schemeClr val="bg1"/>
            </a:solidFill>
            <a:latin typeface="微軟正黑體" panose="020B0604030504040204" pitchFamily="34" charset="-120"/>
            <a:ea typeface="微軟正黑體" panose="020B0604030504040204" pitchFamily="34" charset="-120"/>
          </a:endParaRPr>
        </a:p>
      </dgm:t>
    </dgm:pt>
    <dgm:pt modelId="{F742AA39-E51F-419C-A68A-5C5F5C71B34E}" type="parTrans" cxnId="{6767B480-7DAB-4AB4-8C64-EAD797B5D8C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6C59E16-DC8E-4206-8AD7-7E7FB1713187}" type="sibTrans" cxnId="{6767B480-7DAB-4AB4-8C64-EAD797B5D8C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7343B8-6055-4630-85D5-548218D7395A}">
      <dgm:prSet phldrT="[文字]" custT="1"/>
      <dgm:spPr>
        <a:solidFill>
          <a:srgbClr val="F51F7B">
            <a:alpha val="90000"/>
          </a:srgbClr>
        </a:solidFill>
      </dgm:spPr>
      <dgm:t>
        <a:bodyPr anchor="ctr"/>
        <a:lstStyle/>
        <a:p>
          <a:r>
            <a:rPr lang="zh-TW" altLang="en-US" sz="3600" dirty="0">
              <a:solidFill>
                <a:schemeClr val="bg1"/>
              </a:solidFill>
              <a:latin typeface="微軟正黑體" panose="020B0604030504040204" pitchFamily="34" charset="-120"/>
              <a:ea typeface="微軟正黑體" panose="020B0604030504040204" pitchFamily="34" charset="-120"/>
            </a:rPr>
            <a:t>其戶籍地及工作地均在臺中市者，得申請在工作地投票</a:t>
          </a:r>
        </a:p>
      </dgm:t>
    </dgm:pt>
    <dgm:pt modelId="{2E6A07DC-798D-4A4C-9328-D850A690AE4C}" type="parTrans" cxnId="{F468835B-C617-4BB4-8CAD-E650E0D5195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05137A-09AB-4FA5-87D4-B438C4F53A5F}" type="sibTrans" cxnId="{F468835B-C617-4BB4-8CAD-E650E0D5195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3146287-6B2B-47F0-83D6-EC429C4BC7AE}">
      <dgm:prSet phldrT="[文字]" custT="1"/>
      <dgm:spPr>
        <a:solidFill>
          <a:srgbClr val="00FFFF">
            <a:alpha val="90000"/>
          </a:srgbClr>
        </a:solidFill>
      </dgm:spPr>
      <dgm:t>
        <a:bodyPr anchor="ctr"/>
        <a:lstStyle/>
        <a:p>
          <a:pPr indent="0">
            <a:lnSpc>
              <a:spcPts val="5200"/>
            </a:lnSpc>
            <a:spcAft>
              <a:spcPts val="0"/>
            </a:spcAft>
          </a:pPr>
          <a:r>
            <a:rPr lang="zh-TW" altLang="en-US" sz="4000" dirty="0">
              <a:latin typeface="微軟正黑體" panose="020B0604030504040204" pitchFamily="34" charset="-120"/>
              <a:ea typeface="微軟正黑體" panose="020B0604030504040204" pitchFamily="34" charset="-120"/>
            </a:rPr>
            <a:t>應於戶籍地投票所投票</a:t>
          </a:r>
        </a:p>
      </dgm:t>
    </dgm:pt>
    <dgm:pt modelId="{D72D92E4-6B1B-447E-B349-8A623137FC95}" type="parTrans" cxnId="{2EBAF15E-1D72-4084-B20E-C4270E4E661A}">
      <dgm:prSet/>
      <dgm:spPr/>
      <dgm:t>
        <a:bodyPr/>
        <a:lstStyle/>
        <a:p>
          <a:endParaRPr lang="zh-TW" altLang="en-US"/>
        </a:p>
      </dgm:t>
    </dgm:pt>
    <dgm:pt modelId="{B8F40512-69C1-401B-9998-EE2249DC6582}" type="sibTrans" cxnId="{2EBAF15E-1D72-4084-B20E-C4270E4E661A}">
      <dgm:prSet/>
      <dgm:spPr/>
      <dgm:t>
        <a:bodyPr/>
        <a:lstStyle/>
        <a:p>
          <a:endParaRPr lang="zh-TW" altLang="en-US"/>
        </a:p>
      </dgm:t>
    </dgm:pt>
    <dgm:pt modelId="{87DBC8C5-0424-4DF3-99D7-363DD980FD2D}" type="pres">
      <dgm:prSet presAssocID="{9F7D8641-56D0-42D8-BFF4-03921CC97F20}" presName="Name0" presStyleCnt="0">
        <dgm:presLayoutVars>
          <dgm:dir/>
          <dgm:animLvl val="lvl"/>
          <dgm:resizeHandles/>
        </dgm:presLayoutVars>
      </dgm:prSet>
      <dgm:spPr/>
    </dgm:pt>
    <dgm:pt modelId="{BFFA2178-1344-4C2F-8AA9-C4CF5C84F6A6}" type="pres">
      <dgm:prSet presAssocID="{5589918A-FA25-435E-B26F-63A7D86F503E}" presName="linNode" presStyleCnt="0"/>
      <dgm:spPr/>
    </dgm:pt>
    <dgm:pt modelId="{D8EDA027-808F-4B91-A67B-5CE08A6CE780}" type="pres">
      <dgm:prSet presAssocID="{5589918A-FA25-435E-B26F-63A7D86F503E}" presName="parentShp" presStyleLbl="node1" presStyleIdx="0" presStyleCnt="2" custScaleX="148284" custLinFactNeighborY="-1347">
        <dgm:presLayoutVars>
          <dgm:bulletEnabled val="1"/>
        </dgm:presLayoutVars>
      </dgm:prSet>
      <dgm:spPr/>
    </dgm:pt>
    <dgm:pt modelId="{6D964E71-FBEA-40BD-A654-33B91E3267E5}" type="pres">
      <dgm:prSet presAssocID="{5589918A-FA25-435E-B26F-63A7D86F503E}" presName="childShp" presStyleLbl="bgAccFollowNode1" presStyleIdx="0" presStyleCnt="2" custScaleX="257635" custScaleY="220327" custLinFactNeighborY="-4939">
        <dgm:presLayoutVars>
          <dgm:bulletEnabled val="1"/>
        </dgm:presLayoutVars>
      </dgm:prSet>
      <dgm:spPr/>
    </dgm:pt>
    <dgm:pt modelId="{72F7F4DB-24E8-467B-919D-B97B19474350}" type="pres">
      <dgm:prSet presAssocID="{B11A9D64-C3F4-4186-B4DD-F82364B448E5}" presName="spacing" presStyleCnt="0"/>
      <dgm:spPr/>
    </dgm:pt>
    <dgm:pt modelId="{9B0D01AF-EDB1-4E07-9812-BD6BF061868B}" type="pres">
      <dgm:prSet presAssocID="{77F51074-5CA7-4892-92CA-1870EBE877CC}" presName="linNode" presStyleCnt="0"/>
      <dgm:spPr/>
    </dgm:pt>
    <dgm:pt modelId="{A7091998-6D48-450C-86CC-0BBFA6902FBE}" type="pres">
      <dgm:prSet presAssocID="{77F51074-5CA7-4892-92CA-1870EBE877CC}" presName="parentShp" presStyleLbl="node1" presStyleIdx="1" presStyleCnt="2" custScaleX="172455" custScaleY="228613">
        <dgm:presLayoutVars>
          <dgm:bulletEnabled val="1"/>
        </dgm:presLayoutVars>
      </dgm:prSet>
      <dgm:spPr/>
    </dgm:pt>
    <dgm:pt modelId="{BC08DA5A-2412-48B7-A267-7864E0D96E6D}" type="pres">
      <dgm:prSet presAssocID="{77F51074-5CA7-4892-92CA-1870EBE877CC}" presName="childShp" presStyleLbl="bgAccFollowNode1" presStyleIdx="1" presStyleCnt="2" custScaleX="219036" custScaleY="276401">
        <dgm:presLayoutVars>
          <dgm:bulletEnabled val="1"/>
        </dgm:presLayoutVars>
      </dgm:prSet>
      <dgm:spPr/>
    </dgm:pt>
  </dgm:ptLst>
  <dgm:cxnLst>
    <dgm:cxn modelId="{0771382E-2837-4DDC-9A77-AA9AEED067D2}" type="presOf" srcId="{77F51074-5CA7-4892-92CA-1870EBE877CC}" destId="{A7091998-6D48-450C-86CC-0BBFA6902FBE}" srcOrd="0" destOrd="0" presId="urn:microsoft.com/office/officeart/2005/8/layout/vList6"/>
    <dgm:cxn modelId="{A18F523E-A77B-4CBC-AD00-7F0C34848656}" srcId="{9F7D8641-56D0-42D8-BFF4-03921CC97F20}" destId="{5589918A-FA25-435E-B26F-63A7D86F503E}" srcOrd="0" destOrd="0" parTransId="{36443C50-3372-4A56-90A8-EB2B93961EF8}" sibTransId="{B11A9D64-C3F4-4186-B4DD-F82364B448E5}"/>
    <dgm:cxn modelId="{F468835B-C617-4BB4-8CAD-E650E0D5195E}" srcId="{77F51074-5CA7-4892-92CA-1870EBE877CC}" destId="{3C7343B8-6055-4630-85D5-548218D7395A}" srcOrd="0" destOrd="0" parTransId="{2E6A07DC-798D-4A4C-9328-D850A690AE4C}" sibTransId="{4B05137A-09AB-4FA5-87D4-B438C4F53A5F}"/>
    <dgm:cxn modelId="{1108FC5B-933E-40B8-BC49-E84641A2420A}" type="presOf" srcId="{5589918A-FA25-435E-B26F-63A7D86F503E}" destId="{D8EDA027-808F-4B91-A67B-5CE08A6CE780}" srcOrd="0" destOrd="0" presId="urn:microsoft.com/office/officeart/2005/8/layout/vList6"/>
    <dgm:cxn modelId="{2EBAF15E-1D72-4084-B20E-C4270E4E661A}" srcId="{5589918A-FA25-435E-B26F-63A7D86F503E}" destId="{E3146287-6B2B-47F0-83D6-EC429C4BC7AE}" srcOrd="1" destOrd="0" parTransId="{D72D92E4-6B1B-447E-B349-8A623137FC95}" sibTransId="{B8F40512-69C1-401B-9998-EE2249DC6582}"/>
    <dgm:cxn modelId="{81FEF17D-CB6D-4562-881E-1A779BEE7279}" type="presOf" srcId="{9F7D8641-56D0-42D8-BFF4-03921CC97F20}" destId="{87DBC8C5-0424-4DF3-99D7-363DD980FD2D}" srcOrd="0" destOrd="0" presId="urn:microsoft.com/office/officeart/2005/8/layout/vList6"/>
    <dgm:cxn modelId="{6767B480-7DAB-4AB4-8C64-EAD797B5D8C9}" srcId="{9F7D8641-56D0-42D8-BFF4-03921CC97F20}" destId="{77F51074-5CA7-4892-92CA-1870EBE877CC}" srcOrd="1" destOrd="0" parTransId="{F742AA39-E51F-419C-A68A-5C5F5C71B34E}" sibTransId="{16C59E16-DC8E-4206-8AD7-7E7FB1713187}"/>
    <dgm:cxn modelId="{FED38A87-5D65-418F-891E-CC6849C3F5CF}" type="presOf" srcId="{3C7343B8-6055-4630-85D5-548218D7395A}" destId="{BC08DA5A-2412-48B7-A267-7864E0D96E6D}" srcOrd="0" destOrd="0" presId="urn:microsoft.com/office/officeart/2005/8/layout/vList6"/>
    <dgm:cxn modelId="{75083A9D-6333-4CF2-A280-EFEF06E804DD}" srcId="{5589918A-FA25-435E-B26F-63A7D86F503E}" destId="{3CC7AEB1-D707-41B0-80C6-F88868D50E7B}" srcOrd="0" destOrd="0" parTransId="{A4F82695-365B-48ED-B6D2-93EAF3D77C09}" sibTransId="{599FFD22-F012-4498-B509-33F461138F5D}"/>
    <dgm:cxn modelId="{0E0FE9A0-2DCA-4A88-979D-CF1D090FEAF4}" type="presOf" srcId="{3CC7AEB1-D707-41B0-80C6-F88868D50E7B}" destId="{6D964E71-FBEA-40BD-A654-33B91E3267E5}" srcOrd="0" destOrd="0" presId="urn:microsoft.com/office/officeart/2005/8/layout/vList6"/>
    <dgm:cxn modelId="{BF3006F2-95EF-4092-80E8-0923C5D074E6}" type="presOf" srcId="{E3146287-6B2B-47F0-83D6-EC429C4BC7AE}" destId="{6D964E71-FBEA-40BD-A654-33B91E3267E5}" srcOrd="0" destOrd="1" presId="urn:microsoft.com/office/officeart/2005/8/layout/vList6"/>
    <dgm:cxn modelId="{02DB9B73-9AFA-4A19-89E5-422E18892A58}" type="presParOf" srcId="{87DBC8C5-0424-4DF3-99D7-363DD980FD2D}" destId="{BFFA2178-1344-4C2F-8AA9-C4CF5C84F6A6}" srcOrd="0" destOrd="0" presId="urn:microsoft.com/office/officeart/2005/8/layout/vList6"/>
    <dgm:cxn modelId="{1098B7DC-44A3-4BC1-B9C2-A6CC28868A00}" type="presParOf" srcId="{BFFA2178-1344-4C2F-8AA9-C4CF5C84F6A6}" destId="{D8EDA027-808F-4B91-A67B-5CE08A6CE780}" srcOrd="0" destOrd="0" presId="urn:microsoft.com/office/officeart/2005/8/layout/vList6"/>
    <dgm:cxn modelId="{D10319CC-A93A-4AC4-AF27-00AEE8009B43}" type="presParOf" srcId="{BFFA2178-1344-4C2F-8AA9-C4CF5C84F6A6}" destId="{6D964E71-FBEA-40BD-A654-33B91E3267E5}" srcOrd="1" destOrd="0" presId="urn:microsoft.com/office/officeart/2005/8/layout/vList6"/>
    <dgm:cxn modelId="{06C29C8D-3940-4F98-B96A-551663B5A333}" type="presParOf" srcId="{87DBC8C5-0424-4DF3-99D7-363DD980FD2D}" destId="{72F7F4DB-24E8-467B-919D-B97B19474350}" srcOrd="1" destOrd="0" presId="urn:microsoft.com/office/officeart/2005/8/layout/vList6"/>
    <dgm:cxn modelId="{18498476-AED4-4D48-A716-31E02A4777B7}" type="presParOf" srcId="{87DBC8C5-0424-4DF3-99D7-363DD980FD2D}" destId="{9B0D01AF-EDB1-4E07-9812-BD6BF061868B}" srcOrd="2" destOrd="0" presId="urn:microsoft.com/office/officeart/2005/8/layout/vList6"/>
    <dgm:cxn modelId="{191D301D-0368-474C-818E-BC73B75430E1}" type="presParOf" srcId="{9B0D01AF-EDB1-4E07-9812-BD6BF061868B}" destId="{A7091998-6D48-450C-86CC-0BBFA6902FBE}" srcOrd="0" destOrd="0" presId="urn:microsoft.com/office/officeart/2005/8/layout/vList6"/>
    <dgm:cxn modelId="{D6F0B42A-FB88-4930-86FB-86E342C0CCF1}" type="presParOf" srcId="{9B0D01AF-EDB1-4E07-9812-BD6BF061868B}" destId="{BC08DA5A-2412-48B7-A267-7864E0D96E6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64E71-FBEA-40BD-A654-33B91E3267E5}">
      <dsp:nvSpPr>
        <dsp:cNvPr id="0" name=""/>
        <dsp:cNvSpPr/>
      </dsp:nvSpPr>
      <dsp:spPr>
        <a:xfrm>
          <a:off x="2561229" y="0"/>
          <a:ext cx="6668942" cy="2153787"/>
        </a:xfrm>
        <a:prstGeom prst="rightArrow">
          <a:avLst>
            <a:gd name="adj1" fmla="val 75000"/>
            <a:gd name="adj2" fmla="val 50000"/>
          </a:avLst>
        </a:prstGeom>
        <a:solidFill>
          <a:srgbClr val="00FFFF">
            <a:alpha val="90000"/>
          </a:srgb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285750" lvl="1" indent="0" algn="l" defTabSz="1778000">
            <a:lnSpc>
              <a:spcPts val="5200"/>
            </a:lnSpc>
            <a:spcBef>
              <a:spcPct val="0"/>
            </a:spcBef>
            <a:spcAft>
              <a:spcPts val="0"/>
            </a:spcAft>
            <a:buChar char="•"/>
          </a:pPr>
          <a:r>
            <a:rPr lang="zh-TW" altLang="en-US" sz="4000" kern="1200" dirty="0">
              <a:latin typeface="微軟正黑體" panose="020B0604030504040204" pitchFamily="34" charset="-120"/>
              <a:ea typeface="微軟正黑體" panose="020B0604030504040204" pitchFamily="34" charset="-120"/>
            </a:rPr>
            <a:t>除另有規定外，</a:t>
          </a:r>
        </a:p>
        <a:p>
          <a:pPr marL="285750" lvl="1" indent="0" algn="l" defTabSz="1778000">
            <a:lnSpc>
              <a:spcPts val="5200"/>
            </a:lnSpc>
            <a:spcBef>
              <a:spcPct val="0"/>
            </a:spcBef>
            <a:spcAft>
              <a:spcPts val="0"/>
            </a:spcAft>
            <a:buChar char="•"/>
          </a:pPr>
          <a:r>
            <a:rPr lang="zh-TW" altLang="en-US" sz="4000" kern="1200" dirty="0">
              <a:latin typeface="微軟正黑體" panose="020B0604030504040204" pitchFamily="34" charset="-120"/>
              <a:ea typeface="微軟正黑體" panose="020B0604030504040204" pitchFamily="34" charset="-120"/>
            </a:rPr>
            <a:t>應於戶籍地投票所投票</a:t>
          </a:r>
        </a:p>
      </dsp:txBody>
      <dsp:txXfrm>
        <a:off x="2561229" y="269223"/>
        <a:ext cx="5861272" cy="1615341"/>
      </dsp:txXfrm>
    </dsp:sp>
    <dsp:sp modelId="{D8EDA027-808F-4B91-A67B-5CE08A6CE780}">
      <dsp:nvSpPr>
        <dsp:cNvPr id="0" name=""/>
        <dsp:cNvSpPr/>
      </dsp:nvSpPr>
      <dsp:spPr>
        <a:xfrm>
          <a:off x="2318" y="575946"/>
          <a:ext cx="2558910" cy="977541"/>
        </a:xfrm>
        <a:prstGeom prst="roundRect">
          <a:avLst/>
        </a:prstGeom>
        <a:solidFill>
          <a:srgbClr val="00FF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Font typeface="新細明體" panose="02020500000000000000" pitchFamily="18" charset="-120"/>
            <a:buNone/>
          </a:pPr>
          <a:r>
            <a:rPr lang="zh-TW" altLang="en-US" sz="4000" kern="1200" dirty="0">
              <a:latin typeface="微軟正黑體" panose="020B0604030504040204" pitchFamily="34" charset="-120"/>
              <a:ea typeface="微軟正黑體" panose="020B0604030504040204" pitchFamily="34" charset="-120"/>
            </a:rPr>
            <a:t>投票權人</a:t>
          </a:r>
        </a:p>
      </dsp:txBody>
      <dsp:txXfrm>
        <a:off x="50038" y="623666"/>
        <a:ext cx="2463470" cy="882101"/>
      </dsp:txXfrm>
    </dsp:sp>
    <dsp:sp modelId="{BC08DA5A-2412-48B7-A267-7864E0D96E6D}">
      <dsp:nvSpPr>
        <dsp:cNvPr id="0" name=""/>
        <dsp:cNvSpPr/>
      </dsp:nvSpPr>
      <dsp:spPr>
        <a:xfrm>
          <a:off x="3179284" y="2252532"/>
          <a:ext cx="6048969" cy="2701934"/>
        </a:xfrm>
        <a:prstGeom prst="rightArrow">
          <a:avLst>
            <a:gd name="adj1" fmla="val 75000"/>
            <a:gd name="adj2" fmla="val 50000"/>
          </a:avLst>
        </a:prstGeom>
        <a:solidFill>
          <a:srgbClr val="F51F7B">
            <a:alpha val="90000"/>
          </a:srgb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a:solidFill>
                <a:schemeClr val="bg1"/>
              </a:solidFill>
              <a:latin typeface="微軟正黑體" panose="020B0604030504040204" pitchFamily="34" charset="-120"/>
              <a:ea typeface="微軟正黑體" panose="020B0604030504040204" pitchFamily="34" charset="-120"/>
            </a:rPr>
            <a:t>其戶籍地及工作地均在臺中市者，得申請在工作地投票</a:t>
          </a:r>
        </a:p>
      </dsp:txBody>
      <dsp:txXfrm>
        <a:off x="3179284" y="2590274"/>
        <a:ext cx="5035744" cy="2026450"/>
      </dsp:txXfrm>
    </dsp:sp>
    <dsp:sp modelId="{A7091998-6D48-450C-86CC-0BBFA6902FBE}">
      <dsp:nvSpPr>
        <dsp:cNvPr id="0" name=""/>
        <dsp:cNvSpPr/>
      </dsp:nvSpPr>
      <dsp:spPr>
        <a:xfrm>
          <a:off x="4235" y="2486106"/>
          <a:ext cx="3175048" cy="2234786"/>
        </a:xfrm>
        <a:prstGeom prst="roundRect">
          <a:avLst/>
        </a:prstGeom>
        <a:solidFill>
          <a:srgbClr val="F51F7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ts val="0"/>
            </a:spcAft>
            <a:buFont typeface="新細明體" panose="02020500000000000000" pitchFamily="18" charset="-120"/>
            <a:buNone/>
          </a:pPr>
          <a:r>
            <a:rPr lang="zh-TW" sz="4800" kern="1200" dirty="0">
              <a:solidFill>
                <a:schemeClr val="bg1"/>
              </a:solidFill>
              <a:latin typeface="微軟正黑體" panose="020B0604030504040204" pitchFamily="34" charset="-120"/>
              <a:ea typeface="微軟正黑體" panose="020B0604030504040204" pitchFamily="34" charset="-120"/>
            </a:rPr>
            <a:t>投票所</a:t>
          </a:r>
          <a:endParaRPr lang="en-US" altLang="zh-TW" sz="4800" kern="1200" dirty="0">
            <a:solidFill>
              <a:schemeClr val="bg1"/>
            </a:solidFill>
            <a:latin typeface="微軟正黑體" panose="020B0604030504040204" pitchFamily="34" charset="-120"/>
            <a:ea typeface="微軟正黑體" panose="020B0604030504040204" pitchFamily="34" charset="-120"/>
          </a:endParaRPr>
        </a:p>
        <a:p>
          <a:pPr marL="0" lvl="0" indent="0" algn="ctr" defTabSz="2133600">
            <a:lnSpc>
              <a:spcPct val="90000"/>
            </a:lnSpc>
            <a:spcBef>
              <a:spcPct val="0"/>
            </a:spcBef>
            <a:spcAft>
              <a:spcPts val="0"/>
            </a:spcAft>
            <a:buFont typeface="新細明體" panose="02020500000000000000" pitchFamily="18" charset="-120"/>
            <a:buNone/>
          </a:pPr>
          <a:r>
            <a:rPr lang="zh-TW" sz="4800" kern="1200" dirty="0">
              <a:solidFill>
                <a:schemeClr val="bg1"/>
              </a:solidFill>
              <a:latin typeface="微軟正黑體" panose="020B0604030504040204" pitchFamily="34" charset="-120"/>
              <a:ea typeface="微軟正黑體" panose="020B0604030504040204" pitchFamily="34" charset="-120"/>
            </a:rPr>
            <a:t>工作人員</a:t>
          </a:r>
          <a:endParaRPr lang="zh-TW" altLang="en-US" sz="4800" kern="1200" dirty="0">
            <a:solidFill>
              <a:schemeClr val="bg1"/>
            </a:solidFill>
            <a:latin typeface="微軟正黑體" panose="020B0604030504040204" pitchFamily="34" charset="-120"/>
            <a:ea typeface="微軟正黑體" panose="020B0604030504040204" pitchFamily="34" charset="-120"/>
          </a:endParaRPr>
        </a:p>
      </dsp:txBody>
      <dsp:txXfrm>
        <a:off x="113328" y="2595199"/>
        <a:ext cx="2956862" cy="20166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04C48D4-080C-45A5-849A-2035E75BB9B6}" type="datetimeFigureOut">
              <a:rPr lang="zh-TW" altLang="en-US" smtClean="0"/>
              <a:t>2025/8/1</a:t>
            </a:fld>
            <a:endParaRPr lang="zh-TW"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zh-TW"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90097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04C48D4-080C-45A5-849A-2035E75BB9B6}" type="datetimeFigureOut">
              <a:rPr lang="zh-TW" altLang="en-US" smtClean="0"/>
              <a:t>2025/8/1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243558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04C48D4-080C-45A5-849A-2035E75BB9B6}" type="datetimeFigureOut">
              <a:rPr lang="zh-TW" altLang="en-US" smtClean="0"/>
              <a:t>2025/8/1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81122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04C48D4-080C-45A5-849A-2035E75BB9B6}" type="datetimeFigureOut">
              <a:rPr lang="zh-TW" altLang="en-US" smtClean="0"/>
              <a:t>2025/8/1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406023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04C48D4-080C-45A5-849A-2035E75BB9B6}" type="datetimeFigureOut">
              <a:rPr lang="zh-TW" altLang="en-US" smtClean="0"/>
              <a:t>2025/8/1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245719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04C48D4-080C-45A5-849A-2035E75BB9B6}" type="datetimeFigureOut">
              <a:rPr lang="zh-TW" altLang="en-US" smtClean="0"/>
              <a:t>2025/8/1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338823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04C48D4-080C-45A5-849A-2035E75BB9B6}" type="datetimeFigureOut">
              <a:rPr lang="zh-TW" altLang="en-US" smtClean="0"/>
              <a:t>2025/8/1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391125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04C48D4-080C-45A5-849A-2035E75BB9B6}" type="datetimeFigureOut">
              <a:rPr lang="zh-TW" altLang="en-US" smtClean="0"/>
              <a:t>2025/8/1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417317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C48D4-080C-45A5-849A-2035E75BB9B6}" type="datetimeFigureOut">
              <a:rPr lang="zh-TW" altLang="en-US" smtClean="0"/>
              <a:t>2025/8/1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180050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zh-TW" altLang="en-US"/>
              <a:t>按一下以編輯母片文字樣式</a:t>
            </a:r>
          </a:p>
        </p:txBody>
      </p:sp>
      <p:sp>
        <p:nvSpPr>
          <p:cNvPr id="5" name="Date Placeholder 4"/>
          <p:cNvSpPr>
            <a:spLocks noGrp="1"/>
          </p:cNvSpPr>
          <p:nvPr>
            <p:ph type="dt" sz="half" idx="10"/>
          </p:nvPr>
        </p:nvSpPr>
        <p:spPr/>
        <p:txBody>
          <a:bodyPr/>
          <a:lstStyle/>
          <a:p>
            <a:fld id="{604C48D4-080C-45A5-849A-2035E75BB9B6}" type="datetimeFigureOut">
              <a:rPr lang="zh-TW" altLang="en-US" smtClean="0"/>
              <a:t>2025/8/1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133421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04C48D4-080C-45A5-849A-2035E75BB9B6}" type="datetimeFigureOut">
              <a:rPr lang="zh-TW" altLang="en-US" smtClean="0"/>
              <a:t>2025/8/1</a:t>
            </a:fld>
            <a:endParaRPr lang="zh-TW"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zh-TW" alt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9775511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04C48D4-080C-45A5-849A-2035E75BB9B6}" type="datetimeFigureOut">
              <a:rPr lang="zh-TW" altLang="en-US" smtClean="0"/>
              <a:t>2025/8/1</a:t>
            </a:fld>
            <a:endParaRPr lang="zh-TW"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zh-TW" alt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DD24635-191C-4060-AA7A-E534DC63810E}" type="slidenum">
              <a:rPr lang="zh-TW" altLang="en-US" smtClean="0"/>
              <a:t>‹#›</a:t>
            </a:fld>
            <a:endParaRPr lang="zh-TW" altLang="en-US"/>
          </a:p>
        </p:txBody>
      </p:sp>
    </p:spTree>
    <p:extLst>
      <p:ext uri="{BB962C8B-B14F-4D97-AF65-F5344CB8AC3E}">
        <p14:creationId xmlns:p14="http://schemas.microsoft.com/office/powerpoint/2010/main" val="1351719077"/>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21517;&#20874;&#23436;&#25104;&#24460;&#36984;&#33289;&#20154;&#36039;&#26009;&#26356;&#21205;&#21517;&#20874;.jpg" TargetMode="External"/><Relationship Id="rId2" Type="http://schemas.openxmlformats.org/officeDocument/2006/relationships/hyperlink" Target="&#36984;&#33289;&#20154;&#21517;&#20874;&#36039;&#26009;&#21034;&#38500;&#21450;&#35036;&#27491;&#31684;&#20363;.jp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zh.wikipedia.org/wiki/%E9%BE%8D%E4%BA%95%E5%8D%80" TargetMode="External"/><Relationship Id="rId2" Type="http://schemas.openxmlformats.org/officeDocument/2006/relationships/hyperlink" Target="https://zh.wikipedia.org/wiki/%E6%B2%99%E9%B9%BF%E5%8D%80" TargetMode="External"/><Relationship Id="rId1" Type="http://schemas.openxmlformats.org/officeDocument/2006/relationships/slideLayout" Target="../slideLayouts/slideLayout1.xml"/><Relationship Id="rId6" Type="http://schemas.openxmlformats.org/officeDocument/2006/relationships/hyperlink" Target="https://zh.wikipedia.org/wiki/%E9%9C%A7%E5%B3%B0%E5%8D%80" TargetMode="External"/><Relationship Id="rId5" Type="http://schemas.openxmlformats.org/officeDocument/2006/relationships/hyperlink" Target="https://zh.wikipedia.org/wiki/%E7%83%8F%E6%97%A5%E5%8D%80" TargetMode="External"/><Relationship Id="rId4" Type="http://schemas.openxmlformats.org/officeDocument/2006/relationships/hyperlink" Target="https://zh.wikipedia.org/wiki/%E5%A4%A7%E8%82%9A%E5%8D%8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5FB990-3EED-46ED-A309-F853FC973420}"/>
              </a:ext>
            </a:extLst>
          </p:cNvPr>
          <p:cNvSpPr>
            <a:spLocks noGrp="1"/>
          </p:cNvSpPr>
          <p:nvPr>
            <p:ph type="ctrTitle"/>
          </p:nvPr>
        </p:nvSpPr>
        <p:spPr>
          <a:xfrm>
            <a:off x="353313" y="361202"/>
            <a:ext cx="11485373" cy="2745315"/>
          </a:xfrm>
          <a:solidFill>
            <a:srgbClr val="FFFF00"/>
          </a:solidFill>
        </p:spPr>
        <p:style>
          <a:lnRef idx="2">
            <a:schemeClr val="accent2">
              <a:shade val="15000"/>
            </a:schemeClr>
          </a:lnRef>
          <a:fillRef idx="1">
            <a:schemeClr val="accent2"/>
          </a:fillRef>
          <a:effectRef idx="0">
            <a:schemeClr val="accent2"/>
          </a:effectRef>
          <a:fontRef idx="minor">
            <a:schemeClr val="lt1"/>
          </a:fontRef>
        </p:style>
        <p:txBody>
          <a:bodyPr>
            <a:noAutofit/>
          </a:bodyPr>
          <a:lstStyle/>
          <a:p>
            <a:pPr algn="ctr">
              <a:lnSpc>
                <a:spcPct val="100000"/>
              </a:lnSpc>
            </a:pPr>
            <a:r>
              <a:rPr lang="zh-TW" altLang="en-US" sz="8000" b="1" dirty="0">
                <a:solidFill>
                  <a:srgbClr val="C00000"/>
                </a:solidFill>
                <a:latin typeface="微軟正黑體" panose="020B0604030504040204" pitchFamily="34" charset="-120"/>
                <a:ea typeface="微軟正黑體" panose="020B0604030504040204" pitchFamily="34" charset="-120"/>
              </a:rPr>
              <a:t>全國性公民投票案第</a:t>
            </a:r>
            <a:r>
              <a:rPr lang="en-US" altLang="zh-TW" sz="8000" b="1" dirty="0">
                <a:solidFill>
                  <a:srgbClr val="C00000"/>
                </a:solidFill>
                <a:latin typeface="微軟正黑體" panose="020B0604030504040204" pitchFamily="34" charset="-120"/>
                <a:ea typeface="微軟正黑體" panose="020B0604030504040204" pitchFamily="34" charset="-120"/>
              </a:rPr>
              <a:t>21</a:t>
            </a:r>
            <a:r>
              <a:rPr lang="zh-TW" altLang="en-US" sz="8000" b="1" dirty="0">
                <a:solidFill>
                  <a:srgbClr val="C00000"/>
                </a:solidFill>
                <a:latin typeface="微軟正黑體" panose="020B0604030504040204" pitchFamily="34" charset="-120"/>
                <a:ea typeface="微軟正黑體" panose="020B0604030504040204" pitchFamily="34" charset="-120"/>
              </a:rPr>
              <a:t>案</a:t>
            </a:r>
            <a:br>
              <a:rPr lang="en-US" altLang="zh-TW" sz="8000" b="1" dirty="0">
                <a:solidFill>
                  <a:srgbClr val="C00000"/>
                </a:solidFill>
                <a:latin typeface="微軟正黑體" panose="020B0604030504040204" pitchFamily="34" charset="-120"/>
                <a:ea typeface="微軟正黑體" panose="020B0604030504040204" pitchFamily="34" charset="-120"/>
              </a:rPr>
            </a:br>
            <a:r>
              <a:rPr lang="zh-TW" altLang="en-US" sz="8000" b="1" dirty="0">
                <a:solidFill>
                  <a:srgbClr val="C00000"/>
                </a:solidFill>
                <a:latin typeface="微軟正黑體" panose="020B0604030504040204" pitchFamily="34" charset="-120"/>
                <a:ea typeface="微軟正黑體" panose="020B0604030504040204" pitchFamily="34" charset="-120"/>
              </a:rPr>
              <a:t>投票權人名冊注意事項</a:t>
            </a:r>
          </a:p>
        </p:txBody>
      </p:sp>
      <p:sp>
        <p:nvSpPr>
          <p:cNvPr id="3" name="副標題 2">
            <a:extLst>
              <a:ext uri="{FF2B5EF4-FFF2-40B4-BE49-F238E27FC236}">
                <a16:creationId xmlns:a16="http://schemas.microsoft.com/office/drawing/2014/main" id="{C18A5CF5-70FD-48EB-91B8-E65458007FBE}"/>
              </a:ext>
            </a:extLst>
          </p:cNvPr>
          <p:cNvSpPr>
            <a:spLocks noGrp="1"/>
          </p:cNvSpPr>
          <p:nvPr>
            <p:ph type="subTitle" idx="1"/>
          </p:nvPr>
        </p:nvSpPr>
        <p:spPr>
          <a:xfrm>
            <a:off x="7908740" y="5697305"/>
            <a:ext cx="4401895" cy="984338"/>
          </a:xfrm>
        </p:spPr>
        <p:txBody>
          <a:bodyPr>
            <a:noAutofit/>
          </a:bodyPr>
          <a:lstStyle/>
          <a:p>
            <a:r>
              <a:rPr lang="en-US" altLang="zh-TW" sz="6000" b="1" dirty="0">
                <a:effectLst>
                  <a:outerShdw blurRad="38100" dist="38100" dir="2700000" algn="tl">
                    <a:srgbClr val="000000">
                      <a:alpha val="43137"/>
                    </a:srgbClr>
                  </a:outerShdw>
                </a:effectLst>
                <a:latin typeface="王漢宗特黑體繁" panose="02020500000000000000" pitchFamily="18" charset="-120"/>
                <a:ea typeface="王漢宗特黑體繁" panose="02020500000000000000" pitchFamily="18" charset="-120"/>
              </a:rPr>
              <a:t>114</a:t>
            </a:r>
            <a:r>
              <a:rPr lang="zh-TW" altLang="en-US" sz="6000" b="1" dirty="0">
                <a:effectLst>
                  <a:outerShdw blurRad="38100" dist="38100" dir="2700000" algn="tl">
                    <a:srgbClr val="000000">
                      <a:alpha val="43137"/>
                    </a:srgbClr>
                  </a:outerShdw>
                </a:effectLst>
                <a:latin typeface="王漢宗特黑體繁" panose="02020500000000000000" pitchFamily="18" charset="-120"/>
                <a:ea typeface="王漢宗特黑體繁" panose="02020500000000000000" pitchFamily="18" charset="-120"/>
              </a:rPr>
              <a:t>年</a:t>
            </a:r>
            <a:r>
              <a:rPr lang="en-US" altLang="zh-TW" sz="6000" b="1" dirty="0">
                <a:effectLst>
                  <a:outerShdw blurRad="38100" dist="38100" dir="2700000" algn="tl">
                    <a:srgbClr val="000000">
                      <a:alpha val="43137"/>
                    </a:srgbClr>
                  </a:outerShdw>
                </a:effectLst>
                <a:latin typeface="王漢宗特黑體繁" panose="02020500000000000000" pitchFamily="18" charset="-120"/>
                <a:ea typeface="王漢宗特黑體繁" panose="02020500000000000000" pitchFamily="18" charset="-120"/>
              </a:rPr>
              <a:t>8</a:t>
            </a:r>
            <a:r>
              <a:rPr lang="zh-TW" altLang="en-US" sz="6000" b="1" dirty="0">
                <a:effectLst>
                  <a:outerShdw blurRad="38100" dist="38100" dir="2700000" algn="tl">
                    <a:srgbClr val="000000">
                      <a:alpha val="43137"/>
                    </a:srgbClr>
                  </a:outerShdw>
                </a:effectLst>
                <a:latin typeface="王漢宗特黑體繁" panose="02020500000000000000" pitchFamily="18" charset="-120"/>
                <a:ea typeface="王漢宗特黑體繁" panose="02020500000000000000" pitchFamily="18" charset="-120"/>
              </a:rPr>
              <a:t>月</a:t>
            </a:r>
          </a:p>
        </p:txBody>
      </p:sp>
      <p:pic>
        <p:nvPicPr>
          <p:cNvPr id="4" name="圖片 3">
            <a:extLst>
              <a:ext uri="{FF2B5EF4-FFF2-40B4-BE49-F238E27FC236}">
                <a16:creationId xmlns:a16="http://schemas.microsoft.com/office/drawing/2014/main" id="{913DF0EB-D394-4A97-B937-688304995DD8}"/>
              </a:ext>
            </a:extLst>
          </p:cNvPr>
          <p:cNvPicPr>
            <a:picLocks noChangeAspect="1"/>
          </p:cNvPicPr>
          <p:nvPr/>
        </p:nvPicPr>
        <p:blipFill>
          <a:blip r:embed="rId2"/>
          <a:stretch>
            <a:fillRect/>
          </a:stretch>
        </p:blipFill>
        <p:spPr>
          <a:xfrm>
            <a:off x="0" y="5447071"/>
            <a:ext cx="7264194" cy="1234572"/>
          </a:xfrm>
          <a:prstGeom prst="rect">
            <a:avLst/>
          </a:prstGeom>
        </p:spPr>
      </p:pic>
      <p:sp>
        <p:nvSpPr>
          <p:cNvPr id="7" name="文字方塊 6">
            <a:extLst>
              <a:ext uri="{FF2B5EF4-FFF2-40B4-BE49-F238E27FC236}">
                <a16:creationId xmlns:a16="http://schemas.microsoft.com/office/drawing/2014/main" id="{6D69CABA-EE67-E8F2-5AC5-9D5BD7EC15EB}"/>
              </a:ext>
            </a:extLst>
          </p:cNvPr>
          <p:cNvSpPr txBox="1"/>
          <p:nvPr/>
        </p:nvSpPr>
        <p:spPr>
          <a:xfrm>
            <a:off x="755028" y="3483542"/>
            <a:ext cx="10276978" cy="1323439"/>
          </a:xfrm>
          <a:prstGeom prst="rect">
            <a:avLst/>
          </a:prstGeom>
          <a:noFill/>
        </p:spPr>
        <p:txBody>
          <a:bodyPr wrap="square" rtlCol="0">
            <a:spAutoFit/>
          </a:bodyPr>
          <a:lstStyle/>
          <a:p>
            <a:r>
              <a:rPr lang="zh-TW" altLang="en-US" sz="4400" b="1" dirty="0">
                <a:latin typeface="標楷體" panose="03000509000000000000" pitchFamily="65" charset="-120"/>
                <a:ea typeface="標楷體" panose="03000509000000000000" pitchFamily="65" charset="-120"/>
              </a:rPr>
              <a:t>  </a:t>
            </a:r>
            <a:r>
              <a:rPr lang="zh-TW" altLang="en-US" sz="8000" b="1" dirty="0">
                <a:latin typeface="微軟正黑體" panose="020B0604030504040204" pitchFamily="34" charset="-120"/>
                <a:ea typeface="微軟正黑體" panose="020B0604030504040204" pitchFamily="34" charset="-120"/>
              </a:rPr>
              <a:t>報告人</a:t>
            </a:r>
            <a:r>
              <a:rPr lang="en-US" altLang="zh-TW" sz="8000" b="1" dirty="0">
                <a:latin typeface="微軟正黑體" panose="020B0604030504040204" pitchFamily="34" charset="-120"/>
                <a:ea typeface="微軟正黑體" panose="020B0604030504040204" pitchFamily="34" charset="-120"/>
              </a:rPr>
              <a:t>:</a:t>
            </a:r>
            <a:r>
              <a:rPr lang="zh-TW" altLang="en-US" sz="8000" b="1" dirty="0">
                <a:latin typeface="微軟正黑體" panose="020B0604030504040204" pitchFamily="34" charset="-120"/>
                <a:ea typeface="微軟正黑體" panose="020B0604030504040204" pitchFamily="34" charset="-120"/>
              </a:rPr>
              <a:t>林淑美 主任</a:t>
            </a:r>
          </a:p>
        </p:txBody>
      </p:sp>
    </p:spTree>
    <p:extLst>
      <p:ext uri="{BB962C8B-B14F-4D97-AF65-F5344CB8AC3E}">
        <p14:creationId xmlns:p14="http://schemas.microsoft.com/office/powerpoint/2010/main" val="285158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5FB990-3EED-46ED-A309-F853FC973420}"/>
              </a:ext>
            </a:extLst>
          </p:cNvPr>
          <p:cNvSpPr>
            <a:spLocks noGrp="1"/>
          </p:cNvSpPr>
          <p:nvPr>
            <p:ph type="ctrTitle"/>
          </p:nvPr>
        </p:nvSpPr>
        <p:spPr>
          <a:xfrm>
            <a:off x="1541931" y="327818"/>
            <a:ext cx="9401371" cy="1126283"/>
          </a:xfrm>
        </p:spPr>
        <p:txBody>
          <a:bodyPr>
            <a:noAutofit/>
          </a:bodyPr>
          <a:lstStyle/>
          <a:p>
            <a:pPr algn="ctr">
              <a:lnSpc>
                <a:spcPct val="100000"/>
              </a:lnSpc>
            </a:pPr>
            <a:r>
              <a:rPr lang="zh-TW" altLang="en-US" sz="7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投票權人名冊排放順序</a:t>
            </a:r>
            <a:endParaRPr lang="zh-TW" altLang="en-US" sz="7200" dirty="0">
              <a:solidFill>
                <a:schemeClr val="tx1"/>
              </a:solidFill>
              <a:latin typeface="微軟正黑體" panose="020B0604030504040204" pitchFamily="34" charset="-120"/>
              <a:ea typeface="微軟正黑體" panose="020B0604030504040204" pitchFamily="34" charset="-120"/>
            </a:endParaRPr>
          </a:p>
        </p:txBody>
      </p:sp>
      <p:sp>
        <p:nvSpPr>
          <p:cNvPr id="6" name="副標題 5">
            <a:extLst>
              <a:ext uri="{FF2B5EF4-FFF2-40B4-BE49-F238E27FC236}">
                <a16:creationId xmlns:a16="http://schemas.microsoft.com/office/drawing/2014/main" id="{97BFAB42-2E3F-4309-A7C0-45582116FEDA}"/>
              </a:ext>
            </a:extLst>
          </p:cNvPr>
          <p:cNvSpPr>
            <a:spLocks noGrp="1"/>
          </p:cNvSpPr>
          <p:nvPr>
            <p:ph type="subTitle" idx="1"/>
          </p:nvPr>
        </p:nvSpPr>
        <p:spPr>
          <a:xfrm>
            <a:off x="127819" y="2041130"/>
            <a:ext cx="11867536" cy="3268289"/>
          </a:xfrm>
          <a:solidFill>
            <a:schemeClr val="accent1">
              <a:lumMod val="20000"/>
              <a:lumOff val="80000"/>
            </a:schemeClr>
          </a:solidFill>
        </p:spPr>
        <p:txBody>
          <a:bodyPr>
            <a:noAutofit/>
          </a:bodyPr>
          <a:lstStyle/>
          <a:p>
            <a:pPr>
              <a:lnSpc>
                <a:spcPts val="6900"/>
              </a:lnSpc>
              <a:spcBef>
                <a:spcPts val="1800"/>
              </a:spcBef>
            </a:pPr>
            <a:r>
              <a:rPr lang="en-US" altLang="zh-TW" sz="6600" dirty="0">
                <a:solidFill>
                  <a:schemeClr val="tx1"/>
                </a:solidFill>
                <a:latin typeface="微軟正黑體" panose="020B0604030504040204" pitchFamily="34" charset="-120"/>
                <a:ea typeface="微軟正黑體" panose="020B0604030504040204" pitchFamily="34" charset="-120"/>
              </a:rPr>
              <a:t>1.</a:t>
            </a:r>
            <a:r>
              <a:rPr lang="zh-TW" altLang="en-US" sz="6600" dirty="0">
                <a:solidFill>
                  <a:schemeClr val="tx1"/>
                </a:solidFill>
                <a:latin typeface="微軟正黑體" panose="020B0604030504040204" pitchFamily="34" charset="-120"/>
                <a:ea typeface="微軟正黑體" panose="020B0604030504040204" pitchFamily="34" charset="-120"/>
              </a:rPr>
              <a:t>統計表</a:t>
            </a:r>
            <a:endParaRPr lang="en-US" altLang="zh-TW" sz="6600" dirty="0">
              <a:solidFill>
                <a:schemeClr val="tx1"/>
              </a:solidFill>
              <a:latin typeface="微軟正黑體" panose="020B0604030504040204" pitchFamily="34" charset="-120"/>
              <a:ea typeface="微軟正黑體" panose="020B0604030504040204" pitchFamily="34" charset="-120"/>
            </a:endParaRPr>
          </a:p>
          <a:p>
            <a:pPr>
              <a:lnSpc>
                <a:spcPts val="6900"/>
              </a:lnSpc>
              <a:spcBef>
                <a:spcPts val="1800"/>
              </a:spcBef>
            </a:pPr>
            <a:r>
              <a:rPr kumimoji="0" lang="en-US" altLang="zh-TW" sz="66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2.</a:t>
            </a:r>
            <a:r>
              <a:rPr kumimoji="0" lang="zh-TW" altLang="en-US" sz="66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投票權人名冊  </a:t>
            </a:r>
            <a:r>
              <a:rPr kumimoji="0" lang="en-US" altLang="zh-TW" sz="66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a:t>
            </a:r>
            <a:r>
              <a:rPr lang="zh-TW" altLang="en-US" sz="6600" dirty="0">
                <a:solidFill>
                  <a:srgbClr val="002060"/>
                </a:solidFill>
                <a:latin typeface="微軟正黑體" panose="020B0604030504040204" pitchFamily="34" charset="-120"/>
                <a:ea typeface="微軟正黑體" panose="020B0604030504040204" pitchFamily="34" charset="-120"/>
              </a:rPr>
              <a:t>按</a:t>
            </a:r>
            <a:r>
              <a:rPr lang="zh-TW" altLang="en-US" sz="6600" u="sng" dirty="0">
                <a:solidFill>
                  <a:srgbClr val="FF0000"/>
                </a:solidFill>
                <a:latin typeface="微軟正黑體" panose="020B0604030504040204" pitchFamily="34" charset="-120"/>
                <a:ea typeface="微軟正黑體" panose="020B0604030504040204" pitchFamily="34" charset="-120"/>
              </a:rPr>
              <a:t>鄰</a:t>
            </a:r>
            <a:r>
              <a:rPr lang="zh-TW" altLang="en-US" sz="6600" dirty="0">
                <a:solidFill>
                  <a:srgbClr val="002060"/>
                </a:solidFill>
                <a:latin typeface="微軟正黑體" panose="020B0604030504040204" pitchFamily="34" charset="-120"/>
                <a:ea typeface="微軟正黑體" panose="020B0604030504040204" pitchFamily="34" charset="-120"/>
              </a:rPr>
              <a:t>分別裝釘</a:t>
            </a:r>
            <a:r>
              <a:rPr lang="en-US" altLang="zh-TW" sz="6600" dirty="0">
                <a:solidFill>
                  <a:srgbClr val="002060"/>
                </a:solidFill>
                <a:latin typeface="微軟正黑體" panose="020B0604030504040204" pitchFamily="34" charset="-120"/>
                <a:ea typeface="微軟正黑體" panose="020B0604030504040204" pitchFamily="34" charset="-120"/>
              </a:rPr>
              <a:t>)</a:t>
            </a:r>
            <a:endParaRPr lang="en-US" altLang="zh-TW" sz="6600" dirty="0">
              <a:solidFill>
                <a:schemeClr val="tx1"/>
              </a:solidFill>
              <a:latin typeface="微軟正黑體" panose="020B0604030504040204" pitchFamily="34" charset="-120"/>
              <a:ea typeface="微軟正黑體" panose="020B0604030504040204" pitchFamily="34" charset="-120"/>
            </a:endParaRPr>
          </a:p>
          <a:p>
            <a:pPr>
              <a:lnSpc>
                <a:spcPts val="6900"/>
              </a:lnSpc>
              <a:spcBef>
                <a:spcPts val="600"/>
              </a:spcBef>
            </a:pPr>
            <a:r>
              <a:rPr lang="en-US" altLang="zh-TW" sz="6600" dirty="0">
                <a:solidFill>
                  <a:schemeClr val="tx1"/>
                </a:solidFill>
                <a:latin typeface="微軟正黑體" panose="020B0604030504040204" pitchFamily="34" charset="-120"/>
                <a:ea typeface="微軟正黑體" panose="020B0604030504040204" pitchFamily="34" charset="-120"/>
              </a:rPr>
              <a:t>3.</a:t>
            </a:r>
            <a:r>
              <a:rPr lang="zh-TW" altLang="en-US" sz="6600" dirty="0">
                <a:solidFill>
                  <a:schemeClr val="tx1"/>
                </a:solidFill>
                <a:latin typeface="微軟正黑體" panose="020B0604030504040204" pitchFamily="34" charset="-120"/>
                <a:ea typeface="微軟正黑體" panose="020B0604030504040204" pitchFamily="34" charset="-120"/>
              </a:rPr>
              <a:t>工作地投票名冊</a:t>
            </a:r>
            <a:endParaRPr kumimoji="0" lang="en-US" altLang="zh-TW" sz="660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8356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5FB990-3EED-46ED-A309-F853FC973420}"/>
              </a:ext>
            </a:extLst>
          </p:cNvPr>
          <p:cNvSpPr>
            <a:spLocks noGrp="1"/>
          </p:cNvSpPr>
          <p:nvPr>
            <p:ph type="ctrTitle"/>
          </p:nvPr>
        </p:nvSpPr>
        <p:spPr>
          <a:xfrm>
            <a:off x="401320" y="0"/>
            <a:ext cx="11389359" cy="1098926"/>
          </a:xfrm>
          <a:noFill/>
        </p:spPr>
        <p:txBody>
          <a:bodyPr>
            <a:normAutofit fontScale="90000"/>
          </a:bodyPr>
          <a:lstStyle/>
          <a:p>
            <a:pPr algn="ctr">
              <a:lnSpc>
                <a:spcPct val="100000"/>
              </a:lnSpc>
            </a:pPr>
            <a:r>
              <a:rPr lang="zh-TW" altLang="en-US" sz="7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投票權人名冊如何找到投票人</a:t>
            </a:r>
            <a:endParaRPr lang="zh-TW" altLang="en-US" sz="7000" dirty="0">
              <a:solidFill>
                <a:schemeClr val="tx1"/>
              </a:solidFill>
              <a:latin typeface="微軟正黑體" panose="020B0604030504040204" pitchFamily="34" charset="-120"/>
              <a:ea typeface="微軟正黑體" panose="020B0604030504040204" pitchFamily="34" charset="-120"/>
            </a:endParaRPr>
          </a:p>
        </p:txBody>
      </p:sp>
      <p:sp>
        <p:nvSpPr>
          <p:cNvPr id="3" name="副標題 5">
            <a:extLst>
              <a:ext uri="{FF2B5EF4-FFF2-40B4-BE49-F238E27FC236}">
                <a16:creationId xmlns:a16="http://schemas.microsoft.com/office/drawing/2014/main" id="{64D09E11-1E33-93D8-339D-F1769CA2CE9D}"/>
              </a:ext>
            </a:extLst>
          </p:cNvPr>
          <p:cNvSpPr>
            <a:spLocks noGrp="1"/>
          </p:cNvSpPr>
          <p:nvPr>
            <p:ph type="subTitle" idx="1"/>
          </p:nvPr>
        </p:nvSpPr>
        <p:spPr>
          <a:xfrm>
            <a:off x="255502" y="1550467"/>
            <a:ext cx="11680993" cy="3906437"/>
          </a:xfrm>
          <a:solidFill>
            <a:schemeClr val="accent1">
              <a:lumMod val="20000"/>
              <a:lumOff val="80000"/>
            </a:schemeClr>
          </a:solidFill>
        </p:spPr>
        <p:txBody>
          <a:bodyPr>
            <a:noAutofit/>
          </a:bodyPr>
          <a:lstStyle/>
          <a:p>
            <a:endParaRPr lang="en-US" altLang="zh-TW" sz="1800" dirty="0">
              <a:solidFill>
                <a:schemeClr val="accent4">
                  <a:lumMod val="75000"/>
                </a:schemeClr>
              </a:solidFill>
              <a:latin typeface="微軟正黑體" panose="020B0604030504040204" pitchFamily="34" charset="-120"/>
              <a:ea typeface="微軟正黑體" panose="020B0604030504040204" pitchFamily="34" charset="-120"/>
            </a:endParaRPr>
          </a:p>
          <a:p>
            <a:pPr marL="685800" indent="-685800">
              <a:buFont typeface="Wingdings" panose="05000000000000000000" pitchFamily="2" charset="2"/>
              <a:buChar char="Ø"/>
            </a:pPr>
            <a:r>
              <a:rPr lang="zh-TW" altLang="en-US" sz="5400" dirty="0">
                <a:solidFill>
                  <a:schemeClr val="tx1"/>
                </a:solidFill>
                <a:latin typeface="微軟正黑體" panose="020B0604030504040204" pitchFamily="34" charset="-120"/>
                <a:ea typeface="微軟正黑體" panose="020B0604030504040204" pitchFamily="34" charset="-120"/>
              </a:rPr>
              <a:t>按通知單</a:t>
            </a:r>
            <a:endParaRPr lang="en-US" altLang="zh-TW" sz="5400" dirty="0">
              <a:solidFill>
                <a:schemeClr val="tx1"/>
              </a:solidFill>
              <a:latin typeface="微軟正黑體" panose="020B0604030504040204" pitchFamily="34" charset="-120"/>
              <a:ea typeface="微軟正黑體" panose="020B0604030504040204" pitchFamily="34" charset="-120"/>
            </a:endParaRPr>
          </a:p>
          <a:p>
            <a:pPr indent="457200"/>
            <a:r>
              <a:rPr lang="zh-TW" altLang="en-US" sz="5400" dirty="0">
                <a:solidFill>
                  <a:schemeClr val="tx1"/>
                </a:solidFill>
                <a:latin typeface="微軟正黑體" panose="020B0604030504040204" pitchFamily="34" charset="-120"/>
                <a:ea typeface="微軟正黑體" panose="020B0604030504040204" pitchFamily="34" charset="-120"/>
              </a:rPr>
              <a:t>第</a:t>
            </a:r>
            <a:r>
              <a:rPr lang="en-US" altLang="zh-TW" sz="5400" dirty="0">
                <a:solidFill>
                  <a:schemeClr val="tx1"/>
                </a:solidFill>
                <a:latin typeface="微軟正黑體" panose="020B0604030504040204" pitchFamily="34" charset="-120"/>
                <a:ea typeface="微軟正黑體" panose="020B0604030504040204" pitchFamily="34" charset="-120"/>
              </a:rPr>
              <a:t>OOOO</a:t>
            </a:r>
            <a:r>
              <a:rPr lang="zh-TW" altLang="en-US" sz="5400" dirty="0">
                <a:solidFill>
                  <a:schemeClr val="tx1"/>
                </a:solidFill>
                <a:latin typeface="微軟正黑體" panose="020B0604030504040204" pitchFamily="34" charset="-120"/>
                <a:ea typeface="微軟正黑體" panose="020B0604030504040204" pitchFamily="34" charset="-120"/>
              </a:rPr>
              <a:t>號投開票所→第</a:t>
            </a:r>
            <a:r>
              <a:rPr lang="en-US" altLang="zh-TW" sz="5400" dirty="0">
                <a:solidFill>
                  <a:schemeClr val="tx1"/>
                </a:solidFill>
                <a:latin typeface="微軟正黑體" panose="020B0604030504040204" pitchFamily="34" charset="-120"/>
                <a:ea typeface="微軟正黑體" panose="020B0604030504040204" pitchFamily="34" charset="-120"/>
              </a:rPr>
              <a:t>O </a:t>
            </a:r>
            <a:r>
              <a:rPr lang="en-US" altLang="zh-TW" sz="5400" dirty="0" err="1">
                <a:solidFill>
                  <a:schemeClr val="tx1"/>
                </a:solidFill>
                <a:latin typeface="微軟正黑體" panose="020B0604030504040204" pitchFamily="34" charset="-120"/>
                <a:ea typeface="微軟正黑體" panose="020B0604030504040204" pitchFamily="34" charset="-120"/>
              </a:rPr>
              <a:t>O</a:t>
            </a:r>
            <a:r>
              <a:rPr lang="zh-TW" altLang="en-US" sz="5400" dirty="0">
                <a:solidFill>
                  <a:schemeClr val="tx1"/>
                </a:solidFill>
                <a:latin typeface="微軟正黑體" panose="020B0604030504040204" pitchFamily="34" charset="-120"/>
                <a:ea typeface="微軟正黑體" panose="020B0604030504040204" pitchFamily="34" charset="-120"/>
              </a:rPr>
              <a:t>頁→</a:t>
            </a:r>
            <a:endParaRPr lang="en-US" altLang="zh-TW" sz="5400" dirty="0">
              <a:solidFill>
                <a:schemeClr val="tx1"/>
              </a:solidFill>
              <a:latin typeface="微軟正黑體" panose="020B0604030504040204" pitchFamily="34" charset="-120"/>
              <a:ea typeface="微軟正黑體" panose="020B0604030504040204" pitchFamily="34" charset="-120"/>
            </a:endParaRPr>
          </a:p>
          <a:p>
            <a:pPr indent="457200"/>
            <a:r>
              <a:rPr lang="zh-TW" altLang="en-US" sz="5400" dirty="0">
                <a:solidFill>
                  <a:schemeClr val="tx1"/>
                </a:solidFill>
                <a:latin typeface="微軟正黑體" panose="020B0604030504040204" pitchFamily="34" charset="-120"/>
                <a:ea typeface="微軟正黑體" panose="020B0604030504040204" pitchFamily="34" charset="-120"/>
              </a:rPr>
              <a:t>序號第</a:t>
            </a:r>
            <a:r>
              <a:rPr lang="en-US" altLang="zh-TW" sz="5400" dirty="0">
                <a:solidFill>
                  <a:schemeClr val="tx1"/>
                </a:solidFill>
                <a:latin typeface="微軟正黑體" panose="020B0604030504040204" pitchFamily="34" charset="-120"/>
                <a:ea typeface="微軟正黑體" panose="020B0604030504040204" pitchFamily="34" charset="-120"/>
              </a:rPr>
              <a:t>O O</a:t>
            </a:r>
            <a:r>
              <a:rPr lang="zh-TW" altLang="en-US" sz="5400" dirty="0">
                <a:solidFill>
                  <a:schemeClr val="tx1"/>
                </a:solidFill>
                <a:latin typeface="微軟正黑體" panose="020B0604030504040204" pitchFamily="34" charset="-120"/>
                <a:ea typeface="微軟正黑體" panose="020B0604030504040204" pitchFamily="34" charset="-120"/>
              </a:rPr>
              <a:t>號</a:t>
            </a:r>
            <a:endParaRPr lang="en-US" altLang="zh-TW" sz="5400" dirty="0">
              <a:solidFill>
                <a:schemeClr val="tx1"/>
              </a:solidFill>
              <a:latin typeface="微軟正黑體" panose="020B0604030504040204" pitchFamily="34" charset="-120"/>
              <a:ea typeface="微軟正黑體" panose="020B0604030504040204" pitchFamily="34" charset="-120"/>
            </a:endParaRPr>
          </a:p>
          <a:p>
            <a:pPr marL="685800" indent="-685800">
              <a:buFont typeface="Wingdings" panose="05000000000000000000" pitchFamily="2" charset="2"/>
              <a:buChar char="Ø"/>
            </a:pPr>
            <a:r>
              <a:rPr lang="zh-TW" altLang="en-US" sz="5400" dirty="0">
                <a:solidFill>
                  <a:schemeClr val="tx1"/>
                </a:solidFill>
                <a:latin typeface="微軟正黑體" panose="020B0604030504040204" pitchFamily="34" charset="-120"/>
                <a:ea typeface="微軟正黑體" panose="020B0604030504040204" pitchFamily="34" charset="-120"/>
              </a:rPr>
              <a:t>或按身分證的鄰及住址</a:t>
            </a:r>
            <a:r>
              <a:rPr lang="en-US" altLang="zh-TW" sz="5400" dirty="0">
                <a:solidFill>
                  <a:schemeClr val="tx1"/>
                </a:solidFill>
                <a:latin typeface="微軟正黑體" panose="020B0604030504040204" pitchFamily="34" charset="-120"/>
                <a:ea typeface="微軟正黑體" panose="020B0604030504040204" pitchFamily="34" charset="-120"/>
              </a:rPr>
              <a:t>(</a:t>
            </a:r>
            <a:r>
              <a:rPr lang="zh-TW" altLang="en-US" sz="5400" dirty="0">
                <a:solidFill>
                  <a:schemeClr val="tx1"/>
                </a:solidFill>
                <a:latin typeface="微軟正黑體" panose="020B0604030504040204" pitchFamily="34" charset="-120"/>
                <a:ea typeface="微軟正黑體" panose="020B0604030504040204" pitchFamily="34" charset="-120"/>
              </a:rPr>
              <a:t>依順序排列</a:t>
            </a:r>
            <a:r>
              <a:rPr lang="en-US" altLang="zh-TW" sz="5400" dirty="0">
                <a:solidFill>
                  <a:schemeClr val="tx1"/>
                </a:solidFill>
                <a:latin typeface="微軟正黑體" panose="020B0604030504040204" pitchFamily="34" charset="-120"/>
                <a:ea typeface="微軟正黑體" panose="020B0604030504040204" pitchFamily="34" charset="-120"/>
              </a:rPr>
              <a:t>)</a:t>
            </a:r>
            <a:endParaRPr lang="en-US" altLang="zh-TW" sz="4500" dirty="0">
              <a:latin typeface="標楷體" panose="03000509000000000000" pitchFamily="65" charset="-120"/>
              <a:ea typeface="標楷體" panose="03000509000000000000" pitchFamily="65" charset="-120"/>
            </a:endParaRPr>
          </a:p>
          <a:p>
            <a:pPr marL="685800" indent="-685800">
              <a:buFont typeface="Wingdings" panose="05000000000000000000" pitchFamily="2" charset="2"/>
              <a:buChar char="Ø"/>
            </a:pPr>
            <a:endParaRPr lang="en-US" altLang="zh-TW" sz="4500" b="1" dirty="0">
              <a:solidFill>
                <a:schemeClr val="accent4">
                  <a:lumMod val="75000"/>
                </a:schemeClr>
              </a:solidFill>
              <a:latin typeface="標楷體" panose="03000509000000000000" pitchFamily="65" charset="-120"/>
              <a:ea typeface="標楷體" panose="03000509000000000000" pitchFamily="65" charset="-120"/>
            </a:endParaRPr>
          </a:p>
          <a:p>
            <a:pPr marL="685800" indent="-685800">
              <a:buFont typeface="Wingdings" panose="05000000000000000000" pitchFamily="2" charset="2"/>
              <a:buChar char="Ø"/>
            </a:pPr>
            <a:endParaRPr lang="en-US" altLang="zh-TW" sz="4500" b="1" dirty="0">
              <a:solidFill>
                <a:schemeClr val="accent4">
                  <a:lumMod val="75000"/>
                </a:schemeClr>
              </a:solidFill>
              <a:latin typeface="標楷體" panose="03000509000000000000" pitchFamily="65" charset="-120"/>
              <a:ea typeface="標楷體" panose="03000509000000000000" pitchFamily="65" charset="-120"/>
            </a:endParaRPr>
          </a:p>
          <a:p>
            <a:pPr marL="685800" indent="-685800">
              <a:buFont typeface="Wingdings" panose="05000000000000000000" pitchFamily="2" charset="2"/>
              <a:buChar char="Ø"/>
            </a:pPr>
            <a:endParaRPr lang="en-US" altLang="zh-TW" sz="4500" b="1" dirty="0">
              <a:solidFill>
                <a:schemeClr val="accent4">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4533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5FB990-3EED-46ED-A309-F853FC973420}"/>
              </a:ext>
            </a:extLst>
          </p:cNvPr>
          <p:cNvSpPr>
            <a:spLocks noGrp="1"/>
          </p:cNvSpPr>
          <p:nvPr>
            <p:ph type="ctrTitle"/>
          </p:nvPr>
        </p:nvSpPr>
        <p:spPr>
          <a:xfrm>
            <a:off x="691257" y="0"/>
            <a:ext cx="10809486" cy="1126283"/>
          </a:xfrm>
        </p:spPr>
        <p:txBody>
          <a:bodyPr>
            <a:noAutofit/>
          </a:bodyPr>
          <a:lstStyle/>
          <a:p>
            <a:pPr algn="ctr">
              <a:lnSpc>
                <a:spcPct val="100000"/>
              </a:lnSpc>
            </a:pPr>
            <a:r>
              <a:rPr lang="zh-TW" altLang="en-US" sz="6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投票權人資料異動</a:t>
            </a:r>
            <a:endParaRPr lang="zh-TW" altLang="en-US" sz="6000" dirty="0">
              <a:solidFill>
                <a:schemeClr val="tx1"/>
              </a:solidFill>
              <a:latin typeface="微軟正黑體" panose="020B0604030504040204" pitchFamily="34" charset="-120"/>
              <a:ea typeface="微軟正黑體" panose="020B0604030504040204" pitchFamily="34" charset="-120"/>
            </a:endParaRPr>
          </a:p>
        </p:txBody>
      </p:sp>
      <p:sp>
        <p:nvSpPr>
          <p:cNvPr id="6" name="副標題 5">
            <a:extLst>
              <a:ext uri="{FF2B5EF4-FFF2-40B4-BE49-F238E27FC236}">
                <a16:creationId xmlns:a16="http://schemas.microsoft.com/office/drawing/2014/main" id="{97BFAB42-2E3F-4309-A7C0-45582116FEDA}"/>
              </a:ext>
            </a:extLst>
          </p:cNvPr>
          <p:cNvSpPr>
            <a:spLocks noGrp="1"/>
          </p:cNvSpPr>
          <p:nvPr>
            <p:ph type="subTitle" idx="1"/>
          </p:nvPr>
        </p:nvSpPr>
        <p:spPr>
          <a:xfrm>
            <a:off x="544598" y="1320225"/>
            <a:ext cx="11102804" cy="5041246"/>
          </a:xfrm>
          <a:solidFill>
            <a:schemeClr val="accent1">
              <a:lumMod val="20000"/>
              <a:lumOff val="80000"/>
            </a:schemeClr>
          </a:solidFill>
        </p:spPr>
        <p:txBody>
          <a:bodyPr>
            <a:noAutofit/>
          </a:bodyPr>
          <a:lstStyle/>
          <a:p>
            <a:pPr marL="685800" indent="-685800">
              <a:lnSpc>
                <a:spcPts val="6480"/>
              </a:lnSpc>
              <a:buFont typeface="Wingdings" panose="05000000000000000000" pitchFamily="2" charset="2"/>
              <a:buChar char="Ø"/>
            </a:pPr>
            <a:r>
              <a:rPr kumimoji="0" lang="en-US" altLang="zh-TW"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114</a:t>
            </a:r>
            <a:r>
              <a:rPr kumimoji="0" lang="zh-TW" altLang="en-US"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年</a:t>
            </a:r>
            <a:r>
              <a:rPr kumimoji="0" lang="en-US" altLang="zh-TW"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8</a:t>
            </a:r>
            <a:r>
              <a:rPr kumimoji="0" lang="zh-TW" altLang="en-US"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月</a:t>
            </a:r>
            <a:r>
              <a:rPr kumimoji="0" lang="en-US" altLang="zh-TW"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4</a:t>
            </a:r>
            <a:r>
              <a:rPr kumimoji="0" lang="zh-TW" altLang="en-US"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日至</a:t>
            </a:r>
            <a:r>
              <a:rPr kumimoji="0" lang="en-US" altLang="zh-TW"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8</a:t>
            </a:r>
            <a:r>
              <a:rPr kumimoji="0" lang="zh-TW" altLang="en-US"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月</a:t>
            </a:r>
            <a:r>
              <a:rPr kumimoji="0" lang="en-US" altLang="zh-TW"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8</a:t>
            </a:r>
            <a:r>
              <a:rPr lang="zh-TW" altLang="en-US" sz="4400" dirty="0">
                <a:solidFill>
                  <a:schemeClr val="tx1"/>
                </a:solidFill>
                <a:latin typeface="微軟正黑體" panose="020B0604030504040204" pitchFamily="34" charset="-120"/>
                <a:ea typeface="微軟正黑體" panose="020B0604030504040204" pitchFamily="34" charset="-120"/>
              </a:rPr>
              <a:t>日</a:t>
            </a:r>
            <a:r>
              <a:rPr kumimoji="0" lang="zh-TW" altLang="en-US"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的戶籍資料異動，由</a:t>
            </a:r>
            <a:r>
              <a:rPr lang="zh-TW" altLang="en-US" sz="4400" dirty="0">
                <a:solidFill>
                  <a:schemeClr val="tx1"/>
                </a:solidFill>
                <a:latin typeface="微軟正黑體" panose="020B0604030504040204" pitchFamily="34" charset="-120"/>
                <a:ea typeface="微軟正黑體" panose="020B0604030504040204" pitchFamily="34" charset="-120"/>
              </a:rPr>
              <a:t>戶所同仁</a:t>
            </a:r>
            <a:r>
              <a:rPr kumimoji="0" lang="zh-TW" altLang="en-US" sz="44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於名冊上</a:t>
            </a:r>
            <a:r>
              <a:rPr lang="zh-TW" altLang="en-US" sz="4400" dirty="0">
                <a:solidFill>
                  <a:srgbClr val="FF0000"/>
                </a:solidFill>
                <a:latin typeface="微軟正黑體" panose="020B0604030504040204" pitchFamily="34" charset="-120"/>
                <a:ea typeface="微軟正黑體" panose="020B0604030504040204" pitchFamily="34" charset="-120"/>
                <a:hlinkClick r:id="rId2" action="ppaction://hlinkfile">
                  <a:extLst>
                    <a:ext uri="{A12FA001-AC4F-418D-AE19-62706E023703}">
                      <ahyp:hlinkClr xmlns:ahyp="http://schemas.microsoft.com/office/drawing/2018/hyperlinkcolor" val="tx"/>
                    </a:ext>
                  </a:extLst>
                </a:hlinkClick>
              </a:rPr>
              <a:t>補註或劃刪</a:t>
            </a:r>
            <a:r>
              <a:rPr lang="zh-TW" altLang="en-US" sz="4400" dirty="0">
                <a:solidFill>
                  <a:schemeClr val="tx1"/>
                </a:solidFill>
                <a:latin typeface="微軟正黑體" panose="020B0604030504040204" pitchFamily="34" charset="-120"/>
                <a:ea typeface="微軟正黑體" panose="020B0604030504040204" pitchFamily="34" charset="-120"/>
              </a:rPr>
              <a:t>。</a:t>
            </a:r>
            <a:endParaRPr lang="en-US" altLang="zh-TW" sz="4400" dirty="0">
              <a:solidFill>
                <a:schemeClr val="tx1"/>
              </a:solidFill>
              <a:latin typeface="微軟正黑體" panose="020B0604030504040204" pitchFamily="34" charset="-120"/>
              <a:ea typeface="微軟正黑體" panose="020B0604030504040204" pitchFamily="34" charset="-120"/>
            </a:endParaRPr>
          </a:p>
          <a:p>
            <a:pPr marL="685800" indent="-685800">
              <a:lnSpc>
                <a:spcPts val="6100"/>
              </a:lnSpc>
              <a:buFont typeface="Wingdings" panose="05000000000000000000" pitchFamily="2" charset="2"/>
              <a:buChar char="Ø"/>
            </a:pPr>
            <a:r>
              <a:rPr lang="en-US" altLang="zh-TW" sz="4400" dirty="0">
                <a:solidFill>
                  <a:schemeClr val="tx1"/>
                </a:solidFill>
                <a:latin typeface="微軟正黑體" panose="020B0604030504040204" pitchFamily="34" charset="-120"/>
                <a:ea typeface="微軟正黑體" panose="020B0604030504040204" pitchFamily="34" charset="-120"/>
              </a:rPr>
              <a:t>114</a:t>
            </a:r>
            <a:r>
              <a:rPr lang="zh-TW" altLang="en-US" sz="4400" dirty="0">
                <a:solidFill>
                  <a:schemeClr val="tx1"/>
                </a:solidFill>
                <a:latin typeface="微軟正黑體" panose="020B0604030504040204" pitchFamily="34" charset="-120"/>
                <a:ea typeface="微軟正黑體" panose="020B0604030504040204" pitchFamily="34" charset="-120"/>
              </a:rPr>
              <a:t>年</a:t>
            </a:r>
            <a:r>
              <a:rPr lang="en-US" altLang="zh-TW" sz="4400" dirty="0">
                <a:solidFill>
                  <a:schemeClr val="tx1"/>
                </a:solidFill>
                <a:latin typeface="微軟正黑體" panose="020B0604030504040204" pitchFamily="34" charset="-120"/>
                <a:ea typeface="微軟正黑體" panose="020B0604030504040204" pitchFamily="34" charset="-120"/>
              </a:rPr>
              <a:t>8</a:t>
            </a:r>
            <a:r>
              <a:rPr lang="zh-TW" altLang="en-US" sz="4400" dirty="0">
                <a:solidFill>
                  <a:schemeClr val="tx1"/>
                </a:solidFill>
                <a:latin typeface="微軟正黑體" panose="020B0604030504040204" pitchFamily="34" charset="-120"/>
                <a:ea typeface="微軟正黑體" panose="020B0604030504040204" pitchFamily="34" charset="-120"/>
              </a:rPr>
              <a:t>月</a:t>
            </a:r>
            <a:r>
              <a:rPr lang="en-US" altLang="zh-TW" sz="4400" dirty="0">
                <a:solidFill>
                  <a:schemeClr val="tx1"/>
                </a:solidFill>
                <a:latin typeface="微軟正黑體" panose="020B0604030504040204" pitchFamily="34" charset="-120"/>
                <a:ea typeface="微軟正黑體" panose="020B0604030504040204" pitchFamily="34" charset="-120"/>
              </a:rPr>
              <a:t>9</a:t>
            </a:r>
            <a:r>
              <a:rPr lang="zh-TW" altLang="en-US" sz="4400" dirty="0">
                <a:solidFill>
                  <a:schemeClr val="tx1"/>
                </a:solidFill>
                <a:latin typeface="微軟正黑體" panose="020B0604030504040204" pitchFamily="34" charset="-120"/>
                <a:ea typeface="微軟正黑體" panose="020B0604030504040204" pitchFamily="34" charset="-120"/>
              </a:rPr>
              <a:t>日至</a:t>
            </a:r>
            <a:r>
              <a:rPr lang="en-US" altLang="zh-TW" sz="4400" dirty="0">
                <a:solidFill>
                  <a:schemeClr val="tx1"/>
                </a:solidFill>
                <a:latin typeface="微軟正黑體" panose="020B0604030504040204" pitchFamily="34" charset="-120"/>
                <a:ea typeface="微軟正黑體" panose="020B0604030504040204" pitchFamily="34" charset="-120"/>
              </a:rPr>
              <a:t>114</a:t>
            </a:r>
            <a:r>
              <a:rPr lang="zh-TW" altLang="en-US" sz="4400" dirty="0">
                <a:solidFill>
                  <a:schemeClr val="tx1"/>
                </a:solidFill>
                <a:latin typeface="微軟正黑體" panose="020B0604030504040204" pitchFamily="34" charset="-120"/>
                <a:ea typeface="微軟正黑體" panose="020B0604030504040204" pitchFamily="34" charset="-120"/>
              </a:rPr>
              <a:t>年</a:t>
            </a:r>
            <a:r>
              <a:rPr lang="en-US" altLang="zh-TW" sz="4400" dirty="0">
                <a:solidFill>
                  <a:schemeClr val="tx1"/>
                </a:solidFill>
                <a:latin typeface="微軟正黑體" panose="020B0604030504040204" pitchFamily="34" charset="-120"/>
                <a:ea typeface="微軟正黑體" panose="020B0604030504040204" pitchFamily="34" charset="-120"/>
              </a:rPr>
              <a:t>8</a:t>
            </a:r>
            <a:r>
              <a:rPr lang="zh-TW" altLang="en-US" sz="4400" dirty="0">
                <a:solidFill>
                  <a:schemeClr val="tx1"/>
                </a:solidFill>
                <a:latin typeface="微軟正黑體" panose="020B0604030504040204" pitchFamily="34" charset="-120"/>
                <a:ea typeface="微軟正黑體" panose="020B0604030504040204" pitchFamily="34" charset="-120"/>
              </a:rPr>
              <a:t>月</a:t>
            </a:r>
            <a:r>
              <a:rPr lang="en-US" altLang="zh-TW" sz="4400" dirty="0">
                <a:solidFill>
                  <a:schemeClr val="tx1"/>
                </a:solidFill>
                <a:latin typeface="微軟正黑體" panose="020B0604030504040204" pitchFamily="34" charset="-120"/>
                <a:ea typeface="微軟正黑體" panose="020B0604030504040204" pitchFamily="34" charset="-120"/>
              </a:rPr>
              <a:t>22</a:t>
            </a:r>
            <a:r>
              <a:rPr lang="zh-TW" altLang="en-US" sz="4400" dirty="0">
                <a:solidFill>
                  <a:schemeClr val="tx1"/>
                </a:solidFill>
                <a:latin typeface="微軟正黑體" panose="020B0604030504040204" pitchFamily="34" charset="-120"/>
                <a:ea typeface="微軟正黑體" panose="020B0604030504040204" pitchFamily="34" charset="-120"/>
              </a:rPr>
              <a:t>日戶籍資料異動依投開票所分別登錄「投票</a:t>
            </a:r>
            <a:r>
              <a:rPr lang="zh-TW" altLang="en-US" sz="4400" dirty="0">
                <a:solidFill>
                  <a:schemeClr val="tx1"/>
                </a:solidFill>
                <a:latin typeface="微軟正黑體" panose="020B0604030504040204" pitchFamily="34" charset="-120"/>
                <a:ea typeface="微軟正黑體" panose="020B0604030504040204" pitchFamily="34" charset="-120"/>
                <a:hlinkClick r:id="rId3" action="ppaction://hlinkfile">
                  <a:extLst>
                    <a:ext uri="{A12FA001-AC4F-418D-AE19-62706E023703}">
                      <ahyp:hlinkClr xmlns:ahyp="http://schemas.microsoft.com/office/drawing/2018/hyperlinkcolor" val="tx"/>
                    </a:ext>
                  </a:extLst>
                </a:hlinkClick>
              </a:rPr>
              <a:t>人資料更動名冊</a:t>
            </a:r>
            <a:r>
              <a:rPr lang="zh-TW" altLang="en-US" sz="4400" dirty="0">
                <a:solidFill>
                  <a:schemeClr val="tx1"/>
                </a:solidFill>
                <a:latin typeface="微軟正黑體" panose="020B0604030504040204" pitchFamily="34" charset="-120"/>
                <a:ea typeface="微軟正黑體" panose="020B0604030504040204" pitchFamily="34" charset="-120"/>
              </a:rPr>
              <a:t>」供各投開票所使用。</a:t>
            </a:r>
            <a:r>
              <a:rPr lang="en-US" altLang="zh-TW" sz="4400" dirty="0">
                <a:solidFill>
                  <a:srgbClr val="C00000"/>
                </a:solidFill>
                <a:latin typeface="微軟正黑體" panose="020B0604030504040204" pitchFamily="34" charset="-120"/>
                <a:ea typeface="微軟正黑體" panose="020B0604030504040204" pitchFamily="34" charset="-120"/>
              </a:rPr>
              <a:t>(</a:t>
            </a:r>
            <a:r>
              <a:rPr lang="zh-TW" altLang="en-US" sz="4400" dirty="0">
                <a:solidFill>
                  <a:srgbClr val="C00000"/>
                </a:solidFill>
                <a:latin typeface="微軟正黑體" panose="020B0604030504040204" pitchFamily="34" charset="-120"/>
                <a:ea typeface="微軟正黑體" panose="020B0604030504040204" pitchFamily="34" charset="-120"/>
              </a:rPr>
              <a:t>請逐一於投票人名冊註記</a:t>
            </a:r>
            <a:r>
              <a:rPr lang="en-US" altLang="zh-TW" sz="4400" dirty="0">
                <a:solidFill>
                  <a:srgbClr val="C00000"/>
                </a:solidFill>
                <a:latin typeface="微軟正黑體" panose="020B0604030504040204" pitchFamily="34" charset="-120"/>
                <a:ea typeface="微軟正黑體" panose="020B0604030504040204" pitchFamily="34" charset="-120"/>
              </a:rPr>
              <a:t>)</a:t>
            </a:r>
            <a:endParaRPr kumimoji="0" lang="en-US" altLang="zh-TW" sz="440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355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字型, Rectangle 的圖片&#10;&#10;AI 產生的內容可能不正確。">
            <a:extLst>
              <a:ext uri="{FF2B5EF4-FFF2-40B4-BE49-F238E27FC236}">
                <a16:creationId xmlns:a16="http://schemas.microsoft.com/office/drawing/2014/main" id="{E86197B3-4DEF-9FF8-BF82-274A35A12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65858" cy="7000568"/>
          </a:xfrm>
          <a:prstGeom prst="rect">
            <a:avLst/>
          </a:prstGeom>
        </p:spPr>
      </p:pic>
      <p:sp>
        <p:nvSpPr>
          <p:cNvPr id="4" name="矩形 3">
            <a:extLst>
              <a:ext uri="{FF2B5EF4-FFF2-40B4-BE49-F238E27FC236}">
                <a16:creationId xmlns:a16="http://schemas.microsoft.com/office/drawing/2014/main" id="{E2217703-7F29-8327-2133-A7C7FE2F224C}"/>
              </a:ext>
            </a:extLst>
          </p:cNvPr>
          <p:cNvSpPr/>
          <p:nvPr/>
        </p:nvSpPr>
        <p:spPr>
          <a:xfrm>
            <a:off x="511277" y="5506065"/>
            <a:ext cx="3165988" cy="1130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9200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文字, 平行, 圖表, 數字 的圖片&#10;&#10;AI 產生的內容可能不正確。">
            <a:extLst>
              <a:ext uri="{FF2B5EF4-FFF2-40B4-BE49-F238E27FC236}">
                <a16:creationId xmlns:a16="http://schemas.microsoft.com/office/drawing/2014/main" id="{FBCE7D0F-1E25-1AF3-C5BF-9E56A6EF1B1B}"/>
              </a:ext>
            </a:extLst>
          </p:cNvPr>
          <p:cNvPicPr>
            <a:picLocks noChangeAspect="1"/>
          </p:cNvPicPr>
          <p:nvPr/>
        </p:nvPicPr>
        <p:blipFill>
          <a:blip r:embed="rId2">
            <a:extLst>
              <a:ext uri="{28A0092B-C50C-407E-A947-70E740481C1C}">
                <a14:useLocalDpi xmlns:a14="http://schemas.microsoft.com/office/drawing/2010/main" val="0"/>
              </a:ext>
            </a:extLst>
          </a:blip>
          <a:srcRect l="15773" t="4445" r="12291" b="4660"/>
          <a:stretch>
            <a:fillRect/>
          </a:stretch>
        </p:blipFill>
        <p:spPr>
          <a:xfrm rot="5400000">
            <a:off x="2869202" y="-2593897"/>
            <a:ext cx="6538455" cy="12040886"/>
          </a:xfrm>
          <a:prstGeom prst="rect">
            <a:avLst/>
          </a:prstGeom>
        </p:spPr>
      </p:pic>
    </p:spTree>
    <p:extLst>
      <p:ext uri="{BB962C8B-B14F-4D97-AF65-F5344CB8AC3E}">
        <p14:creationId xmlns:p14="http://schemas.microsoft.com/office/powerpoint/2010/main" val="1447799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文字, 筆跡, 文件, 字型 的圖片&#10;&#10;AI 產生的內容可能不正確。">
            <a:extLst>
              <a:ext uri="{FF2B5EF4-FFF2-40B4-BE49-F238E27FC236}">
                <a16:creationId xmlns:a16="http://schemas.microsoft.com/office/drawing/2014/main" id="{EC39944D-1717-13C7-2374-B6ACA0A10705}"/>
              </a:ext>
            </a:extLst>
          </p:cNvPr>
          <p:cNvPicPr>
            <a:picLocks noChangeAspect="1"/>
          </p:cNvPicPr>
          <p:nvPr/>
        </p:nvPicPr>
        <p:blipFill>
          <a:blip r:embed="rId2">
            <a:extLst>
              <a:ext uri="{28A0092B-C50C-407E-A947-70E740481C1C}">
                <a14:useLocalDpi xmlns:a14="http://schemas.microsoft.com/office/drawing/2010/main" val="0"/>
              </a:ext>
            </a:extLst>
          </a:blip>
          <a:srcRect r="49189" b="50000"/>
          <a:stretch>
            <a:fillRect/>
          </a:stretch>
        </p:blipFill>
        <p:spPr>
          <a:xfrm>
            <a:off x="167148" y="98323"/>
            <a:ext cx="11690555" cy="6759677"/>
          </a:xfrm>
          <a:prstGeom prst="rect">
            <a:avLst/>
          </a:prstGeom>
        </p:spPr>
      </p:pic>
      <p:sp>
        <p:nvSpPr>
          <p:cNvPr id="2" name="箭號: 向左 1">
            <a:extLst>
              <a:ext uri="{FF2B5EF4-FFF2-40B4-BE49-F238E27FC236}">
                <a16:creationId xmlns:a16="http://schemas.microsoft.com/office/drawing/2014/main" id="{E87F8611-F8F6-E18D-E1BB-439CCD0010D4}"/>
              </a:ext>
            </a:extLst>
          </p:cNvPr>
          <p:cNvSpPr/>
          <p:nvPr/>
        </p:nvSpPr>
        <p:spPr>
          <a:xfrm>
            <a:off x="2261418" y="5437238"/>
            <a:ext cx="1327355" cy="776748"/>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9198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E1601-1310-106E-29F3-CF362B0F083D}"/>
            </a:ext>
          </a:extLst>
        </p:cNvPr>
        <p:cNvGrpSpPr/>
        <p:nvPr/>
      </p:nvGrpSpPr>
      <p:grpSpPr>
        <a:xfrm>
          <a:off x="0" y="0"/>
          <a:ext cx="0" cy="0"/>
          <a:chOff x="0" y="0"/>
          <a:chExt cx="0" cy="0"/>
        </a:xfrm>
      </p:grpSpPr>
      <p:pic>
        <p:nvPicPr>
          <p:cNvPr id="5" name="圖片 4" descr="一張含有 文字, 筆跡, 文件, 字型 的圖片&#10;&#10;AI 產生的內容可能不正確。">
            <a:extLst>
              <a:ext uri="{FF2B5EF4-FFF2-40B4-BE49-F238E27FC236}">
                <a16:creationId xmlns:a16="http://schemas.microsoft.com/office/drawing/2014/main" id="{D5F1FE51-B5F1-07BC-A5CB-017744D4E17B}"/>
              </a:ext>
            </a:extLst>
          </p:cNvPr>
          <p:cNvPicPr>
            <a:picLocks noChangeAspect="1"/>
          </p:cNvPicPr>
          <p:nvPr/>
        </p:nvPicPr>
        <p:blipFill>
          <a:blip r:embed="rId2">
            <a:extLst>
              <a:ext uri="{28A0092B-C50C-407E-A947-70E740481C1C}">
                <a14:useLocalDpi xmlns:a14="http://schemas.microsoft.com/office/drawing/2010/main" val="0"/>
              </a:ext>
            </a:extLst>
          </a:blip>
          <a:srcRect r="49189" b="50000"/>
          <a:stretch>
            <a:fillRect/>
          </a:stretch>
        </p:blipFill>
        <p:spPr>
          <a:xfrm>
            <a:off x="167148" y="98323"/>
            <a:ext cx="11690555" cy="6759677"/>
          </a:xfrm>
          <a:prstGeom prst="rect">
            <a:avLst/>
          </a:prstGeom>
        </p:spPr>
      </p:pic>
      <p:sp>
        <p:nvSpPr>
          <p:cNvPr id="4" name="文字方塊 3">
            <a:extLst>
              <a:ext uri="{FF2B5EF4-FFF2-40B4-BE49-F238E27FC236}">
                <a16:creationId xmlns:a16="http://schemas.microsoft.com/office/drawing/2014/main" id="{CC58889C-A40F-839A-C803-5FD1B0BC13A2}"/>
              </a:ext>
            </a:extLst>
          </p:cNvPr>
          <p:cNvSpPr txBox="1"/>
          <p:nvPr/>
        </p:nvSpPr>
        <p:spPr>
          <a:xfrm>
            <a:off x="6744929" y="3071887"/>
            <a:ext cx="4630994" cy="523220"/>
          </a:xfrm>
          <a:prstGeom prst="rect">
            <a:avLst/>
          </a:prstGeom>
          <a:noFill/>
        </p:spPr>
        <p:txBody>
          <a:bodyPr wrap="square" rtlCol="0">
            <a:spAutoFit/>
          </a:bodyPr>
          <a:lstStyle/>
          <a:p>
            <a:r>
              <a:rPr lang="zh-TW" altLang="en-US" sz="2800" dirty="0">
                <a:solidFill>
                  <a:srgbClr val="FF0000"/>
                </a:solidFill>
                <a:latin typeface="微軟正黑體" panose="020B0604030504040204" pitchFamily="34" charset="-120"/>
                <a:ea typeface="微軟正黑體" panose="020B0604030504040204" pitchFamily="34" charset="-120"/>
              </a:rPr>
              <a:t>請到工作地</a:t>
            </a:r>
            <a:r>
              <a:rPr lang="en-US" altLang="zh-TW" sz="2800" dirty="0">
                <a:solidFill>
                  <a:srgbClr val="FF0000"/>
                </a:solidFill>
                <a:latin typeface="微軟正黑體" panose="020B0604030504040204" pitchFamily="34" charset="-120"/>
                <a:ea typeface="微軟正黑體" panose="020B0604030504040204" pitchFamily="34" charset="-120"/>
              </a:rPr>
              <a:t>0690</a:t>
            </a:r>
            <a:r>
              <a:rPr lang="zh-TW" altLang="en-US" sz="2800" dirty="0">
                <a:solidFill>
                  <a:srgbClr val="FF0000"/>
                </a:solidFill>
                <a:latin typeface="微軟正黑體" panose="020B0604030504040204" pitchFamily="34" charset="-120"/>
                <a:ea typeface="微軟正黑體" panose="020B0604030504040204" pitchFamily="34" charset="-120"/>
              </a:rPr>
              <a:t>投票所投票</a:t>
            </a:r>
          </a:p>
        </p:txBody>
      </p:sp>
      <p:sp>
        <p:nvSpPr>
          <p:cNvPr id="6" name="文字方塊 5">
            <a:extLst>
              <a:ext uri="{FF2B5EF4-FFF2-40B4-BE49-F238E27FC236}">
                <a16:creationId xmlns:a16="http://schemas.microsoft.com/office/drawing/2014/main" id="{B7209E04-8EC2-C060-FCEA-4454CC40B248}"/>
              </a:ext>
            </a:extLst>
          </p:cNvPr>
          <p:cNvSpPr txBox="1"/>
          <p:nvPr/>
        </p:nvSpPr>
        <p:spPr>
          <a:xfrm>
            <a:off x="6190931" y="1890341"/>
            <a:ext cx="553998" cy="1071716"/>
          </a:xfrm>
          <a:prstGeom prst="rect">
            <a:avLst/>
          </a:prstGeom>
          <a:noFill/>
          <a:ln w="38100">
            <a:solidFill>
              <a:srgbClr val="FF0000"/>
            </a:solidFill>
          </a:ln>
        </p:spPr>
        <p:txBody>
          <a:bodyPr vert="eaVert" wrap="squar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校對章</a:t>
            </a:r>
          </a:p>
        </p:txBody>
      </p:sp>
      <p:sp>
        <p:nvSpPr>
          <p:cNvPr id="7" name="減號 6">
            <a:extLst>
              <a:ext uri="{FF2B5EF4-FFF2-40B4-BE49-F238E27FC236}">
                <a16:creationId xmlns:a16="http://schemas.microsoft.com/office/drawing/2014/main" id="{65C36077-C568-F103-08B3-8FCC2F0E7380}"/>
              </a:ext>
            </a:extLst>
          </p:cNvPr>
          <p:cNvSpPr/>
          <p:nvPr/>
        </p:nvSpPr>
        <p:spPr>
          <a:xfrm>
            <a:off x="1779639" y="2231718"/>
            <a:ext cx="5299588" cy="107611"/>
          </a:xfrm>
          <a:prstGeom prst="mathMin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減號 7">
            <a:extLst>
              <a:ext uri="{FF2B5EF4-FFF2-40B4-BE49-F238E27FC236}">
                <a16:creationId xmlns:a16="http://schemas.microsoft.com/office/drawing/2014/main" id="{49CB9E3C-849A-E830-45B9-5687866ABCC0}"/>
              </a:ext>
            </a:extLst>
          </p:cNvPr>
          <p:cNvSpPr/>
          <p:nvPr/>
        </p:nvSpPr>
        <p:spPr>
          <a:xfrm>
            <a:off x="1681315" y="2583515"/>
            <a:ext cx="5299588" cy="107611"/>
          </a:xfrm>
          <a:prstGeom prst="mathMin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7945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5FB990-3EED-46ED-A309-F853FC973420}"/>
              </a:ext>
            </a:extLst>
          </p:cNvPr>
          <p:cNvSpPr>
            <a:spLocks noGrp="1"/>
          </p:cNvSpPr>
          <p:nvPr>
            <p:ph type="ctrTitle"/>
          </p:nvPr>
        </p:nvSpPr>
        <p:spPr>
          <a:xfrm>
            <a:off x="1739050" y="125159"/>
            <a:ext cx="9194837" cy="1126283"/>
          </a:xfrm>
        </p:spPr>
        <p:txBody>
          <a:bodyPr>
            <a:normAutofit fontScale="90000"/>
          </a:bodyPr>
          <a:lstStyle/>
          <a:p>
            <a:pPr algn="ctr">
              <a:lnSpc>
                <a:spcPct val="100000"/>
              </a:lnSpc>
            </a:pPr>
            <a:r>
              <a:rPr lang="zh-TW" altLang="en-US" sz="8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重要提醒   </a:t>
            </a:r>
            <a:r>
              <a:rPr lang="en-US" altLang="zh-TW" sz="8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8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en-US" sz="8000" b="1"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7500" dirty="0">
              <a:solidFill>
                <a:schemeClr val="tx1"/>
              </a:solidFill>
              <a:latin typeface="微軟正黑體" panose="020B0604030504040204" pitchFamily="34" charset="-120"/>
              <a:ea typeface="微軟正黑體" panose="020B0604030504040204" pitchFamily="34" charset="-120"/>
            </a:endParaRPr>
          </a:p>
        </p:txBody>
      </p:sp>
      <p:sp>
        <p:nvSpPr>
          <p:cNvPr id="6" name="副標題 5">
            <a:extLst>
              <a:ext uri="{FF2B5EF4-FFF2-40B4-BE49-F238E27FC236}">
                <a16:creationId xmlns:a16="http://schemas.microsoft.com/office/drawing/2014/main" id="{97BFAB42-2E3F-4309-A7C0-45582116FEDA}"/>
              </a:ext>
            </a:extLst>
          </p:cNvPr>
          <p:cNvSpPr>
            <a:spLocks noGrp="1"/>
          </p:cNvSpPr>
          <p:nvPr>
            <p:ph type="subTitle" idx="1"/>
          </p:nvPr>
        </p:nvSpPr>
        <p:spPr>
          <a:xfrm>
            <a:off x="1126001" y="1829087"/>
            <a:ext cx="10112270" cy="3598320"/>
          </a:xfrm>
          <a:solidFill>
            <a:schemeClr val="accent1">
              <a:lumMod val="20000"/>
              <a:lumOff val="80000"/>
            </a:schemeClr>
          </a:solidFill>
        </p:spPr>
        <p:txBody>
          <a:bodyPr>
            <a:noAutofit/>
          </a:bodyPr>
          <a:lstStyle/>
          <a:p>
            <a:pPr marL="685800" indent="-864000">
              <a:lnSpc>
                <a:spcPts val="7000"/>
              </a:lnSpc>
              <a:spcBef>
                <a:spcPts val="10800"/>
              </a:spcBef>
              <a:spcAft>
                <a:spcPts val="1200"/>
              </a:spcAft>
              <a:buFont typeface="Wingdings" panose="05000000000000000000" pitchFamily="2" charset="2"/>
              <a:buChar char="Ø"/>
            </a:pPr>
            <a:r>
              <a:rPr lang="en-US" altLang="zh-TW" sz="5400" dirty="0">
                <a:solidFill>
                  <a:srgbClr val="FF0000"/>
                </a:solidFill>
                <a:latin typeface="微軟正黑體" panose="020B0604030504040204" pitchFamily="34" charset="-120"/>
                <a:ea typeface="微軟正黑體" panose="020B0604030504040204" pitchFamily="34" charset="-120"/>
              </a:rPr>
              <a:t>114</a:t>
            </a:r>
            <a:r>
              <a:rPr lang="zh-TW" altLang="en-US" sz="5400" dirty="0">
                <a:solidFill>
                  <a:srgbClr val="FF0000"/>
                </a:solidFill>
                <a:latin typeface="微軟正黑體" panose="020B0604030504040204" pitchFamily="34" charset="-120"/>
                <a:ea typeface="微軟正黑體" panose="020B0604030504040204" pitchFamily="34" charset="-120"/>
              </a:rPr>
              <a:t>年</a:t>
            </a:r>
            <a:r>
              <a:rPr lang="en-US" altLang="zh-TW" sz="5400" dirty="0">
                <a:solidFill>
                  <a:srgbClr val="FF0000"/>
                </a:solidFill>
                <a:latin typeface="微軟正黑體" panose="020B0604030504040204" pitchFamily="34" charset="-120"/>
                <a:ea typeface="微軟正黑體" panose="020B0604030504040204" pitchFamily="34" charset="-120"/>
              </a:rPr>
              <a:t>8</a:t>
            </a:r>
            <a:r>
              <a:rPr lang="zh-TW" altLang="en-US" sz="5400" dirty="0">
                <a:solidFill>
                  <a:srgbClr val="FF0000"/>
                </a:solidFill>
                <a:latin typeface="微軟正黑體" panose="020B0604030504040204" pitchFamily="34" charset="-120"/>
                <a:ea typeface="微軟正黑體" panose="020B0604030504040204" pitchFamily="34" charset="-120"/>
              </a:rPr>
              <a:t>月</a:t>
            </a:r>
            <a:r>
              <a:rPr lang="en-US" altLang="zh-TW" sz="5400" dirty="0">
                <a:solidFill>
                  <a:srgbClr val="FF0000"/>
                </a:solidFill>
                <a:latin typeface="微軟正黑體" panose="020B0604030504040204" pitchFamily="34" charset="-120"/>
                <a:ea typeface="微軟正黑體" panose="020B0604030504040204" pitchFamily="34" charset="-120"/>
              </a:rPr>
              <a:t>23</a:t>
            </a:r>
            <a:r>
              <a:rPr lang="zh-TW" altLang="en-US" sz="5400" dirty="0">
                <a:solidFill>
                  <a:srgbClr val="FF0000"/>
                </a:solidFill>
                <a:latin typeface="微軟正黑體" panose="020B0604030504040204" pitchFamily="34" charset="-120"/>
                <a:ea typeface="微軟正黑體" panose="020B0604030504040204" pitchFamily="34" charset="-120"/>
              </a:rPr>
              <a:t>日</a:t>
            </a:r>
            <a:r>
              <a:rPr lang="zh-TW" altLang="en-US" sz="5400" dirty="0">
                <a:solidFill>
                  <a:schemeClr val="tx1"/>
                </a:solidFill>
                <a:latin typeface="微軟正黑體" panose="020B0604030504040204" pitchFamily="34" charset="-120"/>
                <a:ea typeface="微軟正黑體" panose="020B0604030504040204" pitchFamily="34" charset="-120"/>
              </a:rPr>
              <a:t>投票日當天，全國各戶政事務所僅提供投票權人名冊相關疑義查詢，不受理各項戶籍登記。</a:t>
            </a:r>
            <a:endParaRPr lang="zh-TW" altLang="en-US" sz="4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135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5FB990-3EED-46ED-A309-F853FC973420}"/>
              </a:ext>
            </a:extLst>
          </p:cNvPr>
          <p:cNvSpPr>
            <a:spLocks noGrp="1"/>
          </p:cNvSpPr>
          <p:nvPr>
            <p:ph type="ctrTitle"/>
          </p:nvPr>
        </p:nvSpPr>
        <p:spPr>
          <a:xfrm>
            <a:off x="1145036" y="0"/>
            <a:ext cx="9194837" cy="1126283"/>
          </a:xfrm>
        </p:spPr>
        <p:txBody>
          <a:bodyPr>
            <a:normAutofit fontScale="90000"/>
          </a:bodyPr>
          <a:lstStyle/>
          <a:p>
            <a:pPr algn="ctr">
              <a:lnSpc>
                <a:spcPct val="100000"/>
              </a:lnSpc>
            </a:pPr>
            <a:r>
              <a:rPr lang="zh-TW" altLang="en-US" sz="8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重要提醒  </a:t>
            </a:r>
            <a:r>
              <a:rPr lang="en-US" altLang="zh-TW" sz="8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sz="8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en-US" sz="8000" b="1"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7500" dirty="0">
              <a:solidFill>
                <a:schemeClr val="tx1"/>
              </a:solidFill>
              <a:latin typeface="微軟正黑體" panose="020B0604030504040204" pitchFamily="34" charset="-120"/>
              <a:ea typeface="微軟正黑體" panose="020B0604030504040204" pitchFamily="34" charset="-120"/>
            </a:endParaRPr>
          </a:p>
        </p:txBody>
      </p:sp>
      <p:sp>
        <p:nvSpPr>
          <p:cNvPr id="6" name="副標題 5">
            <a:extLst>
              <a:ext uri="{FF2B5EF4-FFF2-40B4-BE49-F238E27FC236}">
                <a16:creationId xmlns:a16="http://schemas.microsoft.com/office/drawing/2014/main" id="{97BFAB42-2E3F-4309-A7C0-45582116FEDA}"/>
              </a:ext>
            </a:extLst>
          </p:cNvPr>
          <p:cNvSpPr>
            <a:spLocks noGrp="1"/>
          </p:cNvSpPr>
          <p:nvPr>
            <p:ph type="subTitle" idx="1"/>
          </p:nvPr>
        </p:nvSpPr>
        <p:spPr>
          <a:xfrm>
            <a:off x="394053" y="1376516"/>
            <a:ext cx="11542308" cy="5004619"/>
          </a:xfrm>
          <a:solidFill>
            <a:schemeClr val="accent1">
              <a:lumMod val="20000"/>
              <a:lumOff val="80000"/>
            </a:schemeClr>
          </a:solidFill>
        </p:spPr>
        <p:txBody>
          <a:bodyPr>
            <a:noAutofit/>
          </a:bodyPr>
          <a:lstStyle/>
          <a:p>
            <a:pPr marL="756000" indent="-685800">
              <a:spcBef>
                <a:spcPts val="7800"/>
              </a:spcBef>
              <a:buFont typeface="Wingdings" panose="05000000000000000000" pitchFamily="2" charset="2"/>
              <a:buChar char="Ø"/>
            </a:pPr>
            <a:r>
              <a:rPr lang="zh-TW" altLang="en-US" sz="4800" dirty="0">
                <a:solidFill>
                  <a:schemeClr val="tx1"/>
                </a:solidFill>
                <a:latin typeface="微軟正黑體" panose="020B0604030504040204" pitchFamily="34" charset="-120"/>
                <a:ea typeface="微軟正黑體" panose="020B0604030504040204" pitchFamily="34" charset="-120"/>
              </a:rPr>
              <a:t>依戶籍法第</a:t>
            </a:r>
            <a:r>
              <a:rPr lang="en-US" altLang="zh-TW" sz="4800" dirty="0">
                <a:solidFill>
                  <a:schemeClr val="tx1"/>
                </a:solidFill>
                <a:latin typeface="微軟正黑體" panose="020B0604030504040204" pitchFamily="34" charset="-120"/>
                <a:ea typeface="微軟正黑體" panose="020B0604030504040204" pitchFamily="34" charset="-120"/>
              </a:rPr>
              <a:t>50</a:t>
            </a:r>
            <a:r>
              <a:rPr lang="zh-TW" altLang="en-US" sz="4800" dirty="0">
                <a:solidFill>
                  <a:schemeClr val="tx1"/>
                </a:solidFill>
                <a:latin typeface="微軟正黑體" panose="020B0604030504040204" pitchFamily="34" charset="-120"/>
                <a:ea typeface="微軟正黑體" panose="020B0604030504040204" pitchFamily="34" charset="-120"/>
              </a:rPr>
              <a:t>條規定戶籍逕為暫遷入戶政事務所者仍有投票權</a:t>
            </a:r>
            <a:r>
              <a:rPr lang="en-US" altLang="zh-TW" sz="4800" dirty="0">
                <a:solidFill>
                  <a:schemeClr val="tx1"/>
                </a:solidFill>
                <a:latin typeface="微軟正黑體" panose="020B0604030504040204" pitchFamily="34" charset="-120"/>
                <a:ea typeface="微軟正黑體" panose="020B0604030504040204" pitchFamily="34" charset="-120"/>
              </a:rPr>
              <a:t>,</a:t>
            </a:r>
            <a:r>
              <a:rPr lang="zh-TW" altLang="en-US" sz="4800" dirty="0">
                <a:solidFill>
                  <a:schemeClr val="tx1"/>
                </a:solidFill>
                <a:latin typeface="微軟正黑體" panose="020B0604030504040204" pitchFamily="34" charset="-120"/>
                <a:ea typeface="微軟正黑體" panose="020B0604030504040204" pitchFamily="34" charset="-120"/>
              </a:rPr>
              <a:t>其住址為</a:t>
            </a:r>
            <a:endParaRPr lang="en-US" altLang="zh-TW" sz="4800" dirty="0">
              <a:solidFill>
                <a:schemeClr val="tx1"/>
              </a:solidFill>
              <a:latin typeface="微軟正黑體" panose="020B0604030504040204" pitchFamily="34" charset="-120"/>
              <a:ea typeface="微軟正黑體" panose="020B0604030504040204" pitchFamily="34" charset="-120"/>
            </a:endParaRPr>
          </a:p>
          <a:p>
            <a:pPr indent="-457200">
              <a:spcAft>
                <a:spcPts val="1200"/>
              </a:spcAft>
            </a:pPr>
            <a:r>
              <a:rPr lang="zh-TW" altLang="en-US" sz="4800" dirty="0">
                <a:solidFill>
                  <a:schemeClr val="tx1"/>
                </a:solidFill>
                <a:latin typeface="微軟正黑體" panose="020B0604030504040204" pitchFamily="34" charset="-120"/>
                <a:ea typeface="微軟正黑體" panose="020B0604030504040204" pitchFamily="34" charset="-120"/>
              </a:rPr>
              <a:t> 「臺中市西屯區市政北二路</a:t>
            </a:r>
            <a:r>
              <a:rPr lang="en-US" altLang="zh-TW" sz="4800" dirty="0">
                <a:solidFill>
                  <a:schemeClr val="tx1"/>
                </a:solidFill>
                <a:latin typeface="微軟正黑體" panose="020B0604030504040204" pitchFamily="34" charset="-120"/>
                <a:ea typeface="微軟正黑體" panose="020B0604030504040204" pitchFamily="34" charset="-120"/>
              </a:rPr>
              <a:t>386</a:t>
            </a:r>
            <a:r>
              <a:rPr lang="zh-TW" altLang="en-US" sz="4800" dirty="0">
                <a:solidFill>
                  <a:schemeClr val="tx1"/>
                </a:solidFill>
                <a:latin typeface="微軟正黑體" panose="020B0604030504040204" pitchFamily="34" charset="-120"/>
                <a:ea typeface="微軟正黑體" panose="020B0604030504040204" pitchFamily="34" charset="-120"/>
              </a:rPr>
              <a:t>號</a:t>
            </a:r>
            <a:r>
              <a:rPr lang="en-US" altLang="zh-TW" sz="4800" dirty="0">
                <a:solidFill>
                  <a:schemeClr val="tx1"/>
                </a:solidFill>
                <a:latin typeface="微軟正黑體" panose="020B0604030504040204" pitchFamily="34" charset="-120"/>
                <a:ea typeface="微軟正黑體" panose="020B0604030504040204" pitchFamily="34" charset="-120"/>
              </a:rPr>
              <a:t>(</a:t>
            </a:r>
            <a:r>
              <a:rPr lang="zh-TW" altLang="en-US" sz="4800" dirty="0">
                <a:solidFill>
                  <a:schemeClr val="tx1"/>
                </a:solidFill>
                <a:latin typeface="微軟正黑體" panose="020B0604030504040204" pitchFamily="34" charset="-120"/>
                <a:ea typeface="微軟正黑體" panose="020B0604030504040204" pitchFamily="34" charset="-120"/>
              </a:rPr>
              <a:t>西屯區       戶政事務所</a:t>
            </a:r>
            <a:r>
              <a:rPr lang="en-US" altLang="zh-TW" sz="4800" dirty="0">
                <a:solidFill>
                  <a:schemeClr val="tx1"/>
                </a:solidFill>
                <a:latin typeface="微軟正黑體" panose="020B0604030504040204" pitchFamily="34" charset="-120"/>
                <a:ea typeface="微軟正黑體" panose="020B0604030504040204" pitchFamily="34" charset="-120"/>
              </a:rPr>
              <a:t>)</a:t>
            </a:r>
            <a:r>
              <a:rPr lang="zh-TW" altLang="en-US" sz="4800" dirty="0">
                <a:solidFill>
                  <a:schemeClr val="tx1"/>
                </a:solidFill>
                <a:latin typeface="微軟正黑體" panose="020B0604030504040204" pitchFamily="34" charset="-120"/>
                <a:ea typeface="微軟正黑體" panose="020B0604030504040204" pitchFamily="34" charset="-120"/>
              </a:rPr>
              <a:t>」。</a:t>
            </a:r>
            <a:r>
              <a:rPr lang="en-US" altLang="zh-TW" sz="4800" u="sng" dirty="0">
                <a:solidFill>
                  <a:srgbClr val="FF0000"/>
                </a:solidFill>
                <a:highlight>
                  <a:srgbClr val="FFFF00"/>
                </a:highlight>
                <a:latin typeface="微軟正黑體" panose="020B0604030504040204" pitchFamily="34" charset="-120"/>
                <a:ea typeface="微軟正黑體" panose="020B0604030504040204" pitchFamily="34" charset="-120"/>
              </a:rPr>
              <a:t>(</a:t>
            </a:r>
            <a:r>
              <a:rPr lang="zh-TW" altLang="en-US" sz="4800" u="sng" dirty="0">
                <a:solidFill>
                  <a:srgbClr val="FF0000"/>
                </a:solidFill>
                <a:highlight>
                  <a:srgbClr val="FFFF00"/>
                </a:highlight>
                <a:latin typeface="微軟正黑體" panose="020B0604030504040204" pitchFamily="34" charset="-120"/>
                <a:ea typeface="微軟正黑體" panose="020B0604030504040204" pitchFamily="34" charset="-120"/>
              </a:rPr>
              <a:t>第</a:t>
            </a:r>
            <a:r>
              <a:rPr lang="en-US" altLang="zh-TW" sz="4800" u="sng" dirty="0">
                <a:solidFill>
                  <a:srgbClr val="FF0000"/>
                </a:solidFill>
                <a:highlight>
                  <a:srgbClr val="FFFF00"/>
                </a:highlight>
                <a:latin typeface="微軟正黑體" panose="020B0604030504040204" pitchFamily="34" charset="-120"/>
                <a:ea typeface="微軟正黑體" panose="020B0604030504040204" pitchFamily="34" charset="-120"/>
              </a:rPr>
              <a:t>0694</a:t>
            </a:r>
            <a:r>
              <a:rPr lang="zh-TW" altLang="en-US" sz="4800" u="sng" dirty="0">
                <a:solidFill>
                  <a:srgbClr val="FF0000"/>
                </a:solidFill>
                <a:highlight>
                  <a:srgbClr val="FFFF00"/>
                </a:highlight>
                <a:latin typeface="微軟正黑體" panose="020B0604030504040204" pitchFamily="34" charset="-120"/>
                <a:ea typeface="微軟正黑體" panose="020B0604030504040204" pitchFamily="34" charset="-120"/>
              </a:rPr>
              <a:t>投開票所</a:t>
            </a:r>
            <a:r>
              <a:rPr lang="en-US" altLang="zh-TW" sz="4800" u="sng" dirty="0">
                <a:solidFill>
                  <a:srgbClr val="FF0000"/>
                </a:solidFill>
                <a:highlight>
                  <a:srgbClr val="FFFF00"/>
                </a:highlight>
                <a:latin typeface="微軟正黑體" panose="020B0604030504040204" pitchFamily="34" charset="-120"/>
                <a:ea typeface="微軟正黑體" panose="020B0604030504040204" pitchFamily="34" charset="-120"/>
              </a:rPr>
              <a:t>)</a:t>
            </a:r>
          </a:p>
          <a:p>
            <a:pPr marL="685800" indent="-685800">
              <a:spcAft>
                <a:spcPts val="1200"/>
              </a:spcAft>
              <a:buFont typeface="Wingdings" panose="05000000000000000000" pitchFamily="2" charset="2"/>
              <a:buChar char="Ø"/>
            </a:pPr>
            <a:r>
              <a:rPr lang="zh-TW" altLang="en-US" sz="4800" dirty="0">
                <a:solidFill>
                  <a:schemeClr val="tx1"/>
                </a:solidFill>
                <a:latin typeface="微軟正黑體" panose="020B0604030504040204" pitchFamily="34" charset="-120"/>
                <a:ea typeface="微軟正黑體" panose="020B0604030504040204" pitchFamily="34" charset="-120"/>
              </a:rPr>
              <a:t>民眾如不知自己被逕遷至戶所</a:t>
            </a:r>
            <a:r>
              <a:rPr lang="en-US" altLang="zh-TW" sz="4800" dirty="0">
                <a:solidFill>
                  <a:schemeClr val="tx1"/>
                </a:solidFill>
                <a:latin typeface="微軟正黑體" panose="020B0604030504040204" pitchFamily="34" charset="-120"/>
                <a:ea typeface="微軟正黑體" panose="020B0604030504040204" pitchFamily="34" charset="-120"/>
              </a:rPr>
              <a:t>,</a:t>
            </a:r>
            <a:r>
              <a:rPr lang="zh-TW" altLang="en-US" sz="4800" dirty="0">
                <a:solidFill>
                  <a:schemeClr val="tx1"/>
                </a:solidFill>
                <a:latin typeface="微軟正黑體" panose="020B0604030504040204" pitchFamily="34" charset="-120"/>
                <a:ea typeface="微軟正黑體" panose="020B0604030504040204" pitchFamily="34" charset="-120"/>
              </a:rPr>
              <a:t>通常會按照身分證上的住址自行前往投開票所</a:t>
            </a:r>
            <a:r>
              <a:rPr lang="en-US" altLang="zh-TW" sz="4800" dirty="0">
                <a:solidFill>
                  <a:schemeClr val="tx1"/>
                </a:solidFill>
                <a:latin typeface="微軟正黑體" panose="020B0604030504040204" pitchFamily="34" charset="-120"/>
                <a:ea typeface="微軟正黑體" panose="020B0604030504040204" pitchFamily="34" charset="-120"/>
              </a:rPr>
              <a:t>,</a:t>
            </a:r>
            <a:r>
              <a:rPr lang="zh-TW" altLang="en-US" sz="4800" dirty="0">
                <a:solidFill>
                  <a:schemeClr val="tx1"/>
                </a:solidFill>
                <a:latin typeface="微軟正黑體" panose="020B0604030504040204" pitchFamily="34" charset="-120"/>
                <a:ea typeface="微軟正黑體" panose="020B0604030504040204" pitchFamily="34" charset="-120"/>
              </a:rPr>
              <a:t>名冊就會找不到。</a:t>
            </a:r>
            <a:endParaRPr lang="en-US" altLang="zh-TW" sz="45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2079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ED7F2D-87DD-52BE-BDDE-271002060932}"/>
              </a:ext>
            </a:extLst>
          </p:cNvPr>
          <p:cNvSpPr>
            <a:spLocks noGrp="1"/>
          </p:cNvSpPr>
          <p:nvPr>
            <p:ph type="ctrTitle"/>
          </p:nvPr>
        </p:nvSpPr>
        <p:spPr>
          <a:xfrm>
            <a:off x="344129" y="1396180"/>
            <a:ext cx="10373032" cy="4809457"/>
          </a:xfrm>
          <a:solidFill>
            <a:schemeClr val="accent1">
              <a:lumMod val="20000"/>
              <a:lumOff val="80000"/>
            </a:schemeClr>
          </a:solidFill>
        </p:spPr>
        <p:txBody>
          <a:bodyPr/>
          <a:lstStyle/>
          <a:p>
            <a:pPr marL="685800" indent="-432000">
              <a:lnSpc>
                <a:spcPts val="9300"/>
              </a:lnSpc>
              <a:spcBef>
                <a:spcPts val="1200"/>
              </a:spcBef>
            </a:pPr>
            <a:br>
              <a:rPr lang="en-US" altLang="zh-TW" sz="8800" dirty="0">
                <a:solidFill>
                  <a:schemeClr val="tx1"/>
                </a:solidFill>
                <a:latin typeface="微軟正黑體" panose="020B0604030504040204" pitchFamily="34" charset="-120"/>
                <a:ea typeface="微軟正黑體" panose="020B0604030504040204" pitchFamily="34" charset="-120"/>
              </a:rPr>
            </a:br>
            <a:br>
              <a:rPr lang="en-US" altLang="zh-TW" sz="8800" dirty="0">
                <a:solidFill>
                  <a:schemeClr val="tx1"/>
                </a:solidFill>
                <a:latin typeface="微軟正黑體" panose="020B0604030504040204" pitchFamily="34" charset="-120"/>
                <a:ea typeface="微軟正黑體" panose="020B0604030504040204" pitchFamily="34" charset="-120"/>
              </a:rPr>
            </a:br>
            <a:br>
              <a:rPr lang="en-US" altLang="zh-TW" sz="8800" dirty="0">
                <a:solidFill>
                  <a:schemeClr val="tx1"/>
                </a:solidFill>
                <a:latin typeface="微軟正黑體" panose="020B0604030504040204" pitchFamily="34" charset="-120"/>
                <a:ea typeface="微軟正黑體" panose="020B0604030504040204" pitchFamily="34" charset="-120"/>
              </a:rPr>
            </a:br>
            <a:br>
              <a:rPr lang="en-US" altLang="zh-TW" sz="8800" dirty="0">
                <a:solidFill>
                  <a:schemeClr val="tx1"/>
                </a:solidFill>
                <a:latin typeface="微軟正黑體" panose="020B0604030504040204" pitchFamily="34" charset="-120"/>
                <a:ea typeface="微軟正黑體" panose="020B0604030504040204" pitchFamily="34" charset="-120"/>
              </a:rPr>
            </a:br>
            <a:r>
              <a:rPr kumimoji="0" lang="zh-TW" altLang="en-US" sz="600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如果對投票權人之</a:t>
            </a:r>
            <a:r>
              <a:rPr kumimoji="0" lang="zh-TW" altLang="en-US" sz="6000"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身分證與名冊資料有疑義，請電洽</a:t>
            </a:r>
            <a:br>
              <a:rPr kumimoji="0" lang="en-US" altLang="zh-TW" sz="6000"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br>
            <a:r>
              <a:rPr lang="zh-TW" altLang="en-US" sz="6000" u="sng" dirty="0">
                <a:solidFill>
                  <a:srgbClr val="C00000"/>
                </a:solidFill>
                <a:latin typeface="微軟正黑體" panose="020B0604030504040204" pitchFamily="34" charset="-120"/>
                <a:ea typeface="微軟正黑體" panose="020B0604030504040204" pitchFamily="34" charset="-120"/>
              </a:rPr>
              <a:t>西屯戶政</a:t>
            </a:r>
            <a:r>
              <a:rPr lang="en-US" altLang="zh-TW" sz="6000" u="sng" dirty="0">
                <a:solidFill>
                  <a:srgbClr val="C00000"/>
                </a:solidFill>
                <a:latin typeface="微軟正黑體" panose="020B0604030504040204" pitchFamily="34" charset="-120"/>
                <a:ea typeface="微軟正黑體" panose="020B0604030504040204" pitchFamily="34" charset="-120"/>
              </a:rPr>
              <a:t>04-2255-0081</a:t>
            </a:r>
            <a:r>
              <a:rPr lang="zh-TW" altLang="en-US" sz="6000" u="sng" dirty="0">
                <a:solidFill>
                  <a:srgbClr val="C00000"/>
                </a:solidFill>
                <a:latin typeface="微軟正黑體" panose="020B0604030504040204" pitchFamily="34" charset="-120"/>
                <a:ea typeface="微軟正黑體" panose="020B0604030504040204" pitchFamily="34" charset="-120"/>
              </a:rPr>
              <a:t>或</a:t>
            </a:r>
            <a:r>
              <a:rPr lang="en-US" altLang="zh-TW" sz="6000" u="sng" dirty="0">
                <a:solidFill>
                  <a:srgbClr val="C00000"/>
                </a:solidFill>
                <a:latin typeface="微軟正黑體" panose="020B0604030504040204" pitchFamily="34" charset="-120"/>
                <a:ea typeface="微軟正黑體" panose="020B0604030504040204" pitchFamily="34" charset="-120"/>
              </a:rPr>
              <a:t>0972-674077</a:t>
            </a:r>
            <a:r>
              <a:rPr kumimoji="0" lang="zh-TW" altLang="en-US" sz="6000"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rPr>
              <a:t>查證</a:t>
            </a:r>
            <a:r>
              <a:rPr kumimoji="0" lang="zh-TW" altLang="en-US" sz="600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rPr>
              <a:t>。</a:t>
            </a:r>
            <a:endParaRPr lang="zh-TW" altLang="en-US" sz="6000" dirty="0"/>
          </a:p>
        </p:txBody>
      </p:sp>
      <p:sp>
        <p:nvSpPr>
          <p:cNvPr id="4" name="文字方塊 3">
            <a:extLst>
              <a:ext uri="{FF2B5EF4-FFF2-40B4-BE49-F238E27FC236}">
                <a16:creationId xmlns:a16="http://schemas.microsoft.com/office/drawing/2014/main" id="{A8FE4F09-9B6F-1D34-7071-17B6B89DDD79}"/>
              </a:ext>
            </a:extLst>
          </p:cNvPr>
          <p:cNvSpPr txBox="1"/>
          <p:nvPr/>
        </p:nvSpPr>
        <p:spPr>
          <a:xfrm>
            <a:off x="2473399" y="52198"/>
            <a:ext cx="8379896" cy="1200329"/>
          </a:xfrm>
          <a:prstGeom prst="rect">
            <a:avLst/>
          </a:prstGeom>
          <a:noFill/>
        </p:spPr>
        <p:txBody>
          <a:bodyPr wrap="square">
            <a:spAutoFit/>
          </a:bodyPr>
          <a:lstStyle/>
          <a:p>
            <a:r>
              <a:rPr lang="zh-TW" altLang="en-US" sz="72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重要提醒  </a:t>
            </a:r>
            <a:r>
              <a:rPr lang="en-US" altLang="zh-TW" sz="72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en-US" sz="72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en-US" sz="7200" b="1"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7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50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5A00-08A9-8759-49E7-346FAB301603}"/>
            </a:ext>
          </a:extLst>
        </p:cNvPr>
        <p:cNvGrpSpPr/>
        <p:nvPr/>
      </p:nvGrpSpPr>
      <p:grpSpPr>
        <a:xfrm>
          <a:off x="0" y="0"/>
          <a:ext cx="0" cy="0"/>
          <a:chOff x="0" y="0"/>
          <a:chExt cx="0" cy="0"/>
        </a:xfrm>
      </p:grpSpPr>
      <p:sp>
        <p:nvSpPr>
          <p:cNvPr id="2" name="文字方塊 1">
            <a:extLst>
              <a:ext uri="{FF2B5EF4-FFF2-40B4-BE49-F238E27FC236}">
                <a16:creationId xmlns:a16="http://schemas.microsoft.com/office/drawing/2014/main" id="{B15D5620-9607-FF90-310C-117A0D4B12B3}"/>
              </a:ext>
            </a:extLst>
          </p:cNvPr>
          <p:cNvSpPr txBox="1"/>
          <p:nvPr/>
        </p:nvSpPr>
        <p:spPr>
          <a:xfrm>
            <a:off x="759321" y="1734550"/>
            <a:ext cx="10820399" cy="4801314"/>
          </a:xfrm>
          <a:prstGeom prst="rect">
            <a:avLst/>
          </a:prstGeom>
          <a:solidFill>
            <a:schemeClr val="accent1">
              <a:lumMod val="20000"/>
              <a:lumOff val="80000"/>
            </a:schemeClr>
          </a:solidFill>
        </p:spPr>
        <p:txBody>
          <a:bodyPr wrap="square" rtlCol="0">
            <a:spAutoFit/>
          </a:bodyPr>
          <a:lstStyle/>
          <a:p>
            <a:pPr marL="342900" indent="-342900">
              <a:buFont typeface="Wingdings" panose="05000000000000000000" pitchFamily="2" charset="2"/>
              <a:buChar char="Ø"/>
            </a:pPr>
            <a:r>
              <a:rPr lang="zh-TW" altLang="en-US" sz="5600" dirty="0">
                <a:latin typeface="微軟正黑體" panose="020B0604030504040204" pitchFamily="34" charset="-120"/>
                <a:ea typeface="微軟正黑體" panose="020B0604030504040204" pitchFamily="34" charset="-120"/>
                <a:cs typeface="Consolas" panose="020B0609020204030204" pitchFamily="49" charset="0"/>
              </a:rPr>
              <a:t>投票日：</a:t>
            </a:r>
            <a:r>
              <a:rPr lang="zh-TW" altLang="en-US" sz="5600" dirty="0">
                <a:solidFill>
                  <a:srgbClr val="FF0000"/>
                </a:solidFill>
                <a:latin typeface="微軟正黑體" panose="020B0604030504040204" pitchFamily="34" charset="-120"/>
                <a:ea typeface="微軟正黑體" panose="020B0604030504040204" pitchFamily="34" charset="-120"/>
                <a:cs typeface="Consolas" panose="020B0609020204030204" pitchFamily="49" charset="0"/>
              </a:rPr>
              <a:t>民國</a:t>
            </a:r>
            <a:r>
              <a:rPr lang="en-US" altLang="zh-TW" sz="5600" dirty="0">
                <a:solidFill>
                  <a:srgbClr val="FF0000"/>
                </a:solidFill>
                <a:latin typeface="微軟正黑體" panose="020B0604030504040204" pitchFamily="34" charset="-120"/>
                <a:ea typeface="微軟正黑體" panose="020B0604030504040204" pitchFamily="34" charset="-120"/>
                <a:cs typeface="Consolas" panose="020B0609020204030204" pitchFamily="49" charset="0"/>
              </a:rPr>
              <a:t>114</a:t>
            </a:r>
            <a:r>
              <a:rPr lang="zh-TW" altLang="en-US" sz="5600" dirty="0">
                <a:solidFill>
                  <a:srgbClr val="FF0000"/>
                </a:solidFill>
                <a:latin typeface="微軟正黑體" panose="020B0604030504040204" pitchFamily="34" charset="-120"/>
                <a:ea typeface="微軟正黑體" panose="020B0604030504040204" pitchFamily="34" charset="-120"/>
                <a:cs typeface="Consolas" panose="020B0609020204030204" pitchFamily="49" charset="0"/>
              </a:rPr>
              <a:t>年</a:t>
            </a:r>
            <a:r>
              <a:rPr lang="en-US" altLang="zh-TW" sz="5600" dirty="0">
                <a:solidFill>
                  <a:srgbClr val="FF0000"/>
                </a:solidFill>
                <a:latin typeface="微軟正黑體" panose="020B0604030504040204" pitchFamily="34" charset="-120"/>
                <a:ea typeface="微軟正黑體" panose="020B0604030504040204" pitchFamily="34" charset="-120"/>
                <a:cs typeface="Consolas" panose="020B0609020204030204" pitchFamily="49" charset="0"/>
              </a:rPr>
              <a:t>8</a:t>
            </a:r>
            <a:r>
              <a:rPr lang="zh-TW" altLang="en-US" sz="5600" dirty="0">
                <a:solidFill>
                  <a:srgbClr val="FF0000"/>
                </a:solidFill>
                <a:latin typeface="微軟正黑體" panose="020B0604030504040204" pitchFamily="34" charset="-120"/>
                <a:ea typeface="微軟正黑體" panose="020B0604030504040204" pitchFamily="34" charset="-120"/>
                <a:cs typeface="Consolas" panose="020B0609020204030204" pitchFamily="49" charset="0"/>
              </a:rPr>
              <a:t>月</a:t>
            </a:r>
            <a:r>
              <a:rPr lang="en-US" altLang="zh-TW" sz="5600" dirty="0">
                <a:solidFill>
                  <a:srgbClr val="FF0000"/>
                </a:solidFill>
                <a:latin typeface="微軟正黑體" panose="020B0604030504040204" pitchFamily="34" charset="-120"/>
                <a:ea typeface="微軟正黑體" panose="020B0604030504040204" pitchFamily="34" charset="-120"/>
                <a:cs typeface="Consolas" panose="020B0609020204030204" pitchFamily="49" charset="0"/>
              </a:rPr>
              <a:t>23</a:t>
            </a:r>
            <a:r>
              <a:rPr lang="zh-TW" altLang="en-US" sz="5600" dirty="0">
                <a:solidFill>
                  <a:srgbClr val="FF0000"/>
                </a:solidFill>
                <a:latin typeface="微軟正黑體" panose="020B0604030504040204" pitchFamily="34" charset="-120"/>
                <a:ea typeface="微軟正黑體" panose="020B0604030504040204" pitchFamily="34" charset="-120"/>
                <a:cs typeface="Consolas" panose="020B0609020204030204" pitchFamily="49" charset="0"/>
              </a:rPr>
              <a:t>日</a:t>
            </a:r>
            <a:endParaRPr lang="en-US" altLang="zh-TW" sz="5600" dirty="0">
              <a:solidFill>
                <a:srgbClr val="FF0000"/>
              </a:solidFill>
              <a:latin typeface="微軟正黑體" panose="020B0604030504040204" pitchFamily="34" charset="-120"/>
              <a:ea typeface="微軟正黑體" panose="020B0604030504040204" pitchFamily="34" charset="-120"/>
              <a:cs typeface="Consolas" panose="020B0609020204030204" pitchFamily="49" charset="0"/>
            </a:endParaRPr>
          </a:p>
          <a:p>
            <a:pPr marL="342900" indent="-342900">
              <a:buFont typeface="Wingdings" panose="05000000000000000000" pitchFamily="2" charset="2"/>
              <a:buChar char="Ø"/>
            </a:pPr>
            <a:r>
              <a:rPr lang="zh-TW" altLang="en-US" sz="5600" kern="2000" dirty="0">
                <a:latin typeface="微軟正黑體" panose="020B0604030504040204" pitchFamily="34" charset="-120"/>
                <a:ea typeface="微軟正黑體" panose="020B0604030504040204" pitchFamily="34" charset="-120"/>
              </a:rPr>
              <a:t>種類：公投</a:t>
            </a:r>
            <a:endParaRPr lang="en-US" altLang="zh-TW" sz="5600" kern="2000" dirty="0">
              <a:latin typeface="微軟正黑體" panose="020B0604030504040204" pitchFamily="34" charset="-120"/>
              <a:ea typeface="微軟正黑體" panose="020B0604030504040204" pitchFamily="34" charset="-120"/>
            </a:endParaRPr>
          </a:p>
          <a:p>
            <a:r>
              <a:rPr lang="zh-TW" altLang="en-US" sz="5600" kern="2000" dirty="0">
                <a:latin typeface="微軟正黑體" panose="020B0604030504040204" pitchFamily="34" charset="-120"/>
                <a:ea typeface="微軟正黑體" panose="020B0604030504040204" pitchFamily="34" charset="-120"/>
              </a:rPr>
              <a:t>               全國性公民投票案</a:t>
            </a:r>
            <a:endParaRPr lang="en-US" altLang="zh-TW" sz="5600" kern="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5600" kern="2000" dirty="0">
                <a:latin typeface="微軟正黑體" panose="020B0604030504040204" pitchFamily="34" charset="-120"/>
                <a:ea typeface="微軟正黑體" panose="020B0604030504040204" pitchFamily="34" charset="-120"/>
              </a:rPr>
              <a:t>編號：</a:t>
            </a:r>
            <a:r>
              <a:rPr lang="zh-TW" altLang="en-US" sz="5600" kern="2000" dirty="0">
                <a:solidFill>
                  <a:srgbClr val="FF0000"/>
                </a:solidFill>
                <a:latin typeface="微軟正黑體" panose="020B0604030504040204" pitchFamily="34" charset="-120"/>
                <a:ea typeface="微軟正黑體" panose="020B0604030504040204" pitchFamily="34" charset="-120"/>
              </a:rPr>
              <a:t>第</a:t>
            </a:r>
            <a:r>
              <a:rPr lang="en-US" altLang="zh-TW" sz="5600" kern="2000" dirty="0">
                <a:solidFill>
                  <a:srgbClr val="FF0000"/>
                </a:solidFill>
                <a:latin typeface="微軟正黑體" panose="020B0604030504040204" pitchFamily="34" charset="-120"/>
                <a:ea typeface="微軟正黑體" panose="020B0604030504040204" pitchFamily="34" charset="-120"/>
              </a:rPr>
              <a:t>21</a:t>
            </a:r>
            <a:r>
              <a:rPr lang="zh-TW" altLang="en-US" sz="5600" kern="2000" dirty="0">
                <a:solidFill>
                  <a:srgbClr val="FF0000"/>
                </a:solidFill>
                <a:latin typeface="微軟正黑體" panose="020B0604030504040204" pitchFamily="34" charset="-120"/>
                <a:ea typeface="微軟正黑體" panose="020B0604030504040204" pitchFamily="34" charset="-120"/>
              </a:rPr>
              <a:t>案</a:t>
            </a:r>
            <a:endParaRPr lang="en-US" altLang="zh-TW" sz="5600" kern="2000" dirty="0">
              <a:solidFill>
                <a:srgbClr val="FF0000"/>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5600" kern="2000" dirty="0">
                <a:latin typeface="微軟正黑體" panose="020B0604030504040204" pitchFamily="34" charset="-120"/>
                <a:ea typeface="微軟正黑體" panose="020B0604030504040204" pitchFamily="34" charset="-120"/>
              </a:rPr>
              <a:t>投票區認定：以中華民國為範圍</a:t>
            </a:r>
            <a:endParaRPr lang="en-US" altLang="zh-TW" sz="5600" kern="20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endParaRPr lang="zh-TW" altLang="en-US" sz="2600" dirty="0">
              <a:solidFill>
                <a:srgbClr val="FF0000"/>
              </a:solidFill>
              <a:latin typeface="微軟正黑體" panose="020B0604030504040204" pitchFamily="34" charset="-120"/>
              <a:ea typeface="微軟正黑體" panose="020B0604030504040204" pitchFamily="34" charset="-120"/>
              <a:cs typeface="Consolas" panose="020B0609020204030204" pitchFamily="49" charset="0"/>
            </a:endParaRPr>
          </a:p>
        </p:txBody>
      </p:sp>
      <p:sp>
        <p:nvSpPr>
          <p:cNvPr id="5" name="文字方塊 4">
            <a:extLst>
              <a:ext uri="{FF2B5EF4-FFF2-40B4-BE49-F238E27FC236}">
                <a16:creationId xmlns:a16="http://schemas.microsoft.com/office/drawing/2014/main" id="{17E96284-A608-7553-5AD6-987434569817}"/>
              </a:ext>
            </a:extLst>
          </p:cNvPr>
          <p:cNvSpPr txBox="1"/>
          <p:nvPr/>
        </p:nvSpPr>
        <p:spPr>
          <a:xfrm>
            <a:off x="-990821" y="249881"/>
            <a:ext cx="11698150" cy="1292662"/>
          </a:xfrm>
          <a:prstGeom prst="rect">
            <a:avLst/>
          </a:prstGeom>
          <a:noFill/>
        </p:spPr>
        <p:txBody>
          <a:bodyPr wrap="square">
            <a:spAutoFit/>
          </a:bodyPr>
          <a:lstStyle/>
          <a:p>
            <a:r>
              <a:rPr lang="zh-TW" altLang="en-US" sz="7800" dirty="0">
                <a:solidFill>
                  <a:schemeClr val="tx1"/>
                </a:solidFill>
                <a:latin typeface="微軟正黑體" panose="020B0604030504040204" pitchFamily="34" charset="-120"/>
                <a:ea typeface="微軟正黑體" panose="020B0604030504040204" pitchFamily="34" charset="-120"/>
              </a:rPr>
              <a:t>          投票</a:t>
            </a:r>
            <a:r>
              <a:rPr lang="zh-TW" altLang="en-US" sz="7800" dirty="0">
                <a:latin typeface="微軟正黑體" panose="020B0604030504040204" pitchFamily="34" charset="-120"/>
                <a:ea typeface="微軟正黑體" panose="020B0604030504040204" pitchFamily="34" charset="-120"/>
              </a:rPr>
              <a:t>日及投票區</a:t>
            </a:r>
            <a:endParaRPr lang="en-US" altLang="zh-TW" sz="8000"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384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5FB990-3EED-46ED-A309-F853FC973420}"/>
              </a:ext>
            </a:extLst>
          </p:cNvPr>
          <p:cNvSpPr>
            <a:spLocks noGrp="1"/>
          </p:cNvSpPr>
          <p:nvPr>
            <p:ph type="ctrTitle"/>
          </p:nvPr>
        </p:nvSpPr>
        <p:spPr>
          <a:xfrm>
            <a:off x="865212" y="1023090"/>
            <a:ext cx="10461575" cy="2073401"/>
          </a:xfrm>
        </p:spPr>
        <p:txBody>
          <a:bodyPr>
            <a:normAutofit/>
          </a:bodyPr>
          <a:lstStyle/>
          <a:p>
            <a:pPr algn="ctr">
              <a:lnSpc>
                <a:spcPct val="100000"/>
              </a:lnSpc>
            </a:pPr>
            <a:r>
              <a:rPr lang="zh-TW" altLang="en-US" sz="10000" b="1" dirty="0">
                <a:solidFill>
                  <a:srgbClr val="002060"/>
                </a:solidFill>
                <a:effectLst>
                  <a:outerShdw blurRad="38100" dist="38100" dir="2700000" algn="tl">
                    <a:srgbClr val="000000">
                      <a:alpha val="43137"/>
                    </a:srgbClr>
                  </a:outerShdw>
                </a:effectLst>
                <a:ea typeface="標楷體" panose="03000509000000000000" pitchFamily="65" charset="-120"/>
                <a:cs typeface="Arial" panose="020B0604020202020204" pitchFamily="34" charset="0"/>
              </a:rPr>
              <a:t>感謝您的聆聽</a:t>
            </a:r>
            <a:endParaRPr lang="zh-TW" altLang="en-US" sz="10000" dirty="0">
              <a:solidFill>
                <a:srgbClr val="002060"/>
              </a:solidFill>
              <a:effectLst>
                <a:outerShdw blurRad="38100" dist="38100" dir="2700000" algn="tl">
                  <a:srgbClr val="000000">
                    <a:alpha val="43137"/>
                  </a:srgbClr>
                </a:outerShdw>
              </a:effectLst>
              <a:latin typeface="王漢宗特黑體繁" panose="02020500000000000000" pitchFamily="18" charset="-120"/>
              <a:ea typeface="王漢宗特黑體繁" panose="02020500000000000000" pitchFamily="18" charset="-120"/>
            </a:endParaRPr>
          </a:p>
        </p:txBody>
      </p:sp>
      <p:pic>
        <p:nvPicPr>
          <p:cNvPr id="4" name="圖片 3">
            <a:extLst>
              <a:ext uri="{FF2B5EF4-FFF2-40B4-BE49-F238E27FC236}">
                <a16:creationId xmlns:a16="http://schemas.microsoft.com/office/drawing/2014/main" id="{913DF0EB-D394-4A97-B937-688304995DD8}"/>
              </a:ext>
            </a:extLst>
          </p:cNvPr>
          <p:cNvPicPr>
            <a:picLocks noChangeAspect="1"/>
          </p:cNvPicPr>
          <p:nvPr/>
        </p:nvPicPr>
        <p:blipFill>
          <a:blip r:embed="rId2"/>
          <a:stretch>
            <a:fillRect/>
          </a:stretch>
        </p:blipFill>
        <p:spPr>
          <a:xfrm>
            <a:off x="2428530" y="4784598"/>
            <a:ext cx="8849070" cy="2073401"/>
          </a:xfrm>
          <a:prstGeom prst="rect">
            <a:avLst/>
          </a:prstGeom>
        </p:spPr>
      </p:pic>
    </p:spTree>
    <p:extLst>
      <p:ext uri="{BB962C8B-B14F-4D97-AF65-F5344CB8AC3E}">
        <p14:creationId xmlns:p14="http://schemas.microsoft.com/office/powerpoint/2010/main" val="113268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04187677-E516-B991-E770-455899734E5B}"/>
              </a:ext>
            </a:extLst>
          </p:cNvPr>
          <p:cNvGraphicFramePr>
            <a:graphicFrameLocks noGrp="1"/>
          </p:cNvGraphicFramePr>
          <p:nvPr>
            <p:extLst>
              <p:ext uri="{D42A27DB-BD31-4B8C-83A1-F6EECF244321}">
                <p14:modId xmlns:p14="http://schemas.microsoft.com/office/powerpoint/2010/main" val="81162757"/>
              </p:ext>
            </p:extLst>
          </p:nvPr>
        </p:nvGraphicFramePr>
        <p:xfrm>
          <a:off x="304800" y="45437"/>
          <a:ext cx="11257935" cy="6614789"/>
        </p:xfrm>
        <a:graphic>
          <a:graphicData uri="http://schemas.openxmlformats.org/drawingml/2006/table">
            <a:tbl>
              <a:tblPr firstRow="1" firstCol="1" bandRow="1">
                <a:tableStyleId>{5C22544A-7EE6-4342-B048-85BDC9FD1C3A}</a:tableStyleId>
              </a:tblPr>
              <a:tblGrid>
                <a:gridCol w="1905768">
                  <a:extLst>
                    <a:ext uri="{9D8B030D-6E8A-4147-A177-3AD203B41FA5}">
                      <a16:colId xmlns:a16="http://schemas.microsoft.com/office/drawing/2014/main" val="383123169"/>
                    </a:ext>
                  </a:extLst>
                </a:gridCol>
                <a:gridCol w="1449394">
                  <a:extLst>
                    <a:ext uri="{9D8B030D-6E8A-4147-A177-3AD203B41FA5}">
                      <a16:colId xmlns:a16="http://schemas.microsoft.com/office/drawing/2014/main" val="672400609"/>
                    </a:ext>
                  </a:extLst>
                </a:gridCol>
                <a:gridCol w="2062412">
                  <a:extLst>
                    <a:ext uri="{9D8B030D-6E8A-4147-A177-3AD203B41FA5}">
                      <a16:colId xmlns:a16="http://schemas.microsoft.com/office/drawing/2014/main" val="1455077660"/>
                    </a:ext>
                  </a:extLst>
                </a:gridCol>
                <a:gridCol w="1655290">
                  <a:extLst>
                    <a:ext uri="{9D8B030D-6E8A-4147-A177-3AD203B41FA5}">
                      <a16:colId xmlns:a16="http://schemas.microsoft.com/office/drawing/2014/main" val="1010901946"/>
                    </a:ext>
                  </a:extLst>
                </a:gridCol>
                <a:gridCol w="2179291">
                  <a:extLst>
                    <a:ext uri="{9D8B030D-6E8A-4147-A177-3AD203B41FA5}">
                      <a16:colId xmlns:a16="http://schemas.microsoft.com/office/drawing/2014/main" val="1264875641"/>
                    </a:ext>
                  </a:extLst>
                </a:gridCol>
                <a:gridCol w="2005780">
                  <a:extLst>
                    <a:ext uri="{9D8B030D-6E8A-4147-A177-3AD203B41FA5}">
                      <a16:colId xmlns:a16="http://schemas.microsoft.com/office/drawing/2014/main" val="2928840645"/>
                    </a:ext>
                  </a:extLst>
                </a:gridCol>
              </a:tblGrid>
              <a:tr h="1100251">
                <a:tc rowSpan="3">
                  <a:txBody>
                    <a:bodyPr/>
                    <a:lstStyle/>
                    <a:p>
                      <a:pPr algn="ctr">
                        <a:lnSpc>
                          <a:spcPct val="150000"/>
                        </a:lnSpc>
                        <a:buNone/>
                      </a:pPr>
                      <a:r>
                        <a:rPr lang="zh-TW" sz="4000" u="sng" kern="100" dirty="0">
                          <a:effectLst/>
                          <a:latin typeface="微軟正黑體" panose="020B0604030504040204" pitchFamily="34" charset="-120"/>
                          <a:ea typeface="微軟正黑體" panose="020B0604030504040204" pitchFamily="34" charset="-120"/>
                        </a:rPr>
                        <a:t>投票</a:t>
                      </a:r>
                      <a:endParaRPr lang="zh-TW" sz="4000" kern="100" dirty="0">
                        <a:effectLst/>
                        <a:latin typeface="微軟正黑體" panose="020B0604030504040204" pitchFamily="34" charset="-120"/>
                        <a:ea typeface="微軟正黑體" panose="020B0604030504040204" pitchFamily="34" charset="-120"/>
                      </a:endParaRPr>
                    </a:p>
                    <a:p>
                      <a:pPr algn="ctr">
                        <a:lnSpc>
                          <a:spcPct val="150000"/>
                        </a:lnSpc>
                        <a:buNone/>
                      </a:pPr>
                      <a:r>
                        <a:rPr lang="zh-TW" sz="4000" u="sng" kern="100" dirty="0">
                          <a:effectLst/>
                          <a:latin typeface="微軟正黑體" panose="020B0604030504040204" pitchFamily="34" charset="-120"/>
                          <a:ea typeface="微軟正黑體" panose="020B0604030504040204" pitchFamily="34" charset="-120"/>
                        </a:rPr>
                        <a:t>類別</a:t>
                      </a:r>
                      <a:endParaRPr lang="zh-TW" sz="4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gridSpan="5">
                  <a:txBody>
                    <a:bodyPr/>
                    <a:lstStyle/>
                    <a:p>
                      <a:pPr algn="ctr">
                        <a:lnSpc>
                          <a:spcPct val="150000"/>
                        </a:lnSpc>
                        <a:buNone/>
                      </a:pPr>
                      <a:r>
                        <a:rPr lang="zh-TW" altLang="en-US" sz="3600" kern="100" dirty="0">
                          <a:effectLst/>
                          <a:latin typeface="微軟正黑體" panose="020B0604030504040204" pitchFamily="34" charset="-120"/>
                          <a:ea typeface="微軟正黑體" panose="020B0604030504040204" pitchFamily="34" charset="-120"/>
                        </a:rPr>
                        <a:t> </a:t>
                      </a:r>
                      <a:r>
                        <a:rPr lang="zh-TW" sz="4800" kern="100" dirty="0">
                          <a:solidFill>
                            <a:schemeClr val="tx1"/>
                          </a:solidFill>
                          <a:effectLst/>
                          <a:latin typeface="微軟正黑體" panose="020B0604030504040204" pitchFamily="34" charset="-120"/>
                          <a:ea typeface="微軟正黑體" panose="020B0604030504040204" pitchFamily="34" charset="-120"/>
                        </a:rPr>
                        <a:t>投票權人資格條件</a:t>
                      </a:r>
                      <a:endParaRPr lang="zh-TW" sz="4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955660572"/>
                  </a:ext>
                </a:extLst>
              </a:tr>
              <a:tr h="698734">
                <a:tc vMerge="1">
                  <a:txBody>
                    <a:bodyPr/>
                    <a:lstStyle/>
                    <a:p>
                      <a:endParaRPr lang="zh-TW" altLang="en-US"/>
                    </a:p>
                  </a:txBody>
                  <a:tcPr/>
                </a:tc>
                <a:tc gridSpan="2">
                  <a:txBody>
                    <a:bodyPr/>
                    <a:lstStyle/>
                    <a:p>
                      <a:pPr algn="ctr">
                        <a:lnSpc>
                          <a:spcPct val="150000"/>
                        </a:lnSpc>
                        <a:buNone/>
                      </a:pPr>
                      <a:r>
                        <a:rPr lang="zh-TW" sz="3600" kern="100" dirty="0">
                          <a:effectLst/>
                          <a:latin typeface="微軟正黑體" panose="020B0604030504040204" pitchFamily="34" charset="-120"/>
                          <a:ea typeface="微軟正黑體" panose="020B0604030504040204" pitchFamily="34" charset="-120"/>
                        </a:rPr>
                        <a:t>年齡</a:t>
                      </a:r>
                      <a:r>
                        <a:rPr lang="zh-TW" altLang="en-US" sz="3600" kern="100" dirty="0">
                          <a:effectLst/>
                          <a:latin typeface="微軟正黑體" panose="020B0604030504040204" pitchFamily="34" charset="-120"/>
                          <a:ea typeface="微軟正黑體" panose="020B0604030504040204" pitchFamily="34" charset="-120"/>
                        </a:rPr>
                        <a:t>條件</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ctr">
                        <a:lnSpc>
                          <a:spcPct val="150000"/>
                        </a:lnSpc>
                        <a:buNone/>
                      </a:pPr>
                      <a:r>
                        <a:rPr lang="zh-TW" sz="3600" kern="100" dirty="0">
                          <a:effectLst/>
                          <a:latin typeface="微軟正黑體" panose="020B0604030504040204" pitchFamily="34" charset="-120"/>
                          <a:ea typeface="微軟正黑體" panose="020B0604030504040204" pitchFamily="34" charset="-120"/>
                        </a:rPr>
                        <a:t>居住</a:t>
                      </a:r>
                      <a:r>
                        <a:rPr lang="zh-TW" altLang="en-US" sz="3600" kern="100" dirty="0">
                          <a:effectLst/>
                          <a:latin typeface="微軟正黑體" panose="020B0604030504040204" pitchFamily="34" charset="-120"/>
                          <a:ea typeface="微軟正黑體" panose="020B0604030504040204" pitchFamily="34" charset="-120"/>
                        </a:rPr>
                        <a:t>條件</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26668461"/>
                  </a:ext>
                </a:extLst>
              </a:tr>
              <a:tr h="1954805">
                <a:tc vMerge="1">
                  <a:txBody>
                    <a:bodyPr/>
                    <a:lstStyle/>
                    <a:p>
                      <a:endParaRPr lang="zh-TW" altLang="en-US"/>
                    </a:p>
                  </a:txBody>
                  <a:tcPr/>
                </a:tc>
                <a:tc>
                  <a:txBody>
                    <a:bodyPr/>
                    <a:lstStyle/>
                    <a:p>
                      <a:pPr algn="ctr">
                        <a:lnSpc>
                          <a:spcPct val="150000"/>
                        </a:lnSpc>
                        <a:buNone/>
                      </a:pPr>
                      <a:r>
                        <a:rPr lang="zh-TW" sz="3600" kern="100" dirty="0">
                          <a:effectLst/>
                          <a:latin typeface="微軟正黑體" panose="020B0604030504040204" pitchFamily="34" charset="-120"/>
                          <a:ea typeface="微軟正黑體" panose="020B0604030504040204" pitchFamily="34" charset="-120"/>
                        </a:rPr>
                        <a:t>年齡</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buNone/>
                      </a:pPr>
                      <a:r>
                        <a:rPr lang="zh-TW" sz="3600" kern="100" dirty="0">
                          <a:effectLst/>
                          <a:latin typeface="微軟正黑體" panose="020B0604030504040204" pitchFamily="34" charset="-120"/>
                          <a:ea typeface="微軟正黑體" panose="020B0604030504040204" pitchFamily="34" charset="-120"/>
                        </a:rPr>
                        <a:t>出生日期</a:t>
                      </a:r>
                      <a:endParaRPr lang="en-US" altLang="zh-TW" sz="3600" kern="100" dirty="0">
                        <a:effectLst/>
                        <a:latin typeface="微軟正黑體" panose="020B0604030504040204" pitchFamily="34" charset="-120"/>
                        <a:ea typeface="微軟正黑體" panose="020B0604030504040204" pitchFamily="34" charset="-120"/>
                      </a:endParaRPr>
                    </a:p>
                    <a:p>
                      <a:pPr algn="ctr">
                        <a:lnSpc>
                          <a:spcPct val="150000"/>
                        </a:lnSpc>
                        <a:buNone/>
                      </a:pPr>
                      <a:r>
                        <a:rPr lang="en-US" sz="3600" kern="100" dirty="0">
                          <a:effectLst/>
                          <a:latin typeface="微軟正黑體" panose="020B0604030504040204" pitchFamily="34" charset="-120"/>
                          <a:ea typeface="微軟正黑體" panose="020B0604030504040204" pitchFamily="34" charset="-120"/>
                        </a:rPr>
                        <a:t>(</a:t>
                      </a:r>
                      <a:r>
                        <a:rPr lang="zh-TW" sz="3600" kern="100" dirty="0">
                          <a:effectLst/>
                          <a:latin typeface="微軟正黑體" panose="020B0604030504040204" pitchFamily="34" charset="-120"/>
                          <a:ea typeface="微軟正黑體" panose="020B0604030504040204" pitchFamily="34" charset="-120"/>
                        </a:rPr>
                        <a:t>含當日</a:t>
                      </a:r>
                      <a:r>
                        <a:rPr lang="en-US" sz="3600" kern="100" dirty="0">
                          <a:effectLst/>
                          <a:latin typeface="微軟正黑體" panose="020B0604030504040204" pitchFamily="34" charset="-120"/>
                          <a:ea typeface="微軟正黑體" panose="020B0604030504040204" pitchFamily="34" charset="-120"/>
                        </a:rPr>
                        <a:t>)</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500"/>
                        </a:lnSpc>
                        <a:buNone/>
                      </a:pPr>
                      <a:r>
                        <a:rPr lang="zh-TW" sz="3600" kern="100" dirty="0">
                          <a:effectLst/>
                          <a:latin typeface="微軟正黑體" panose="020B0604030504040204" pitchFamily="34" charset="-120"/>
                          <a:ea typeface="微軟正黑體" panose="020B0604030504040204" pitchFamily="34" charset="-120"/>
                        </a:rPr>
                        <a:t>期間</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dist">
                        <a:lnSpc>
                          <a:spcPct val="150000"/>
                        </a:lnSpc>
                        <a:buNone/>
                      </a:pPr>
                      <a:r>
                        <a:rPr lang="zh-TW" sz="3600" kern="100" dirty="0">
                          <a:effectLst/>
                          <a:latin typeface="微軟正黑體" panose="020B0604030504040204" pitchFamily="34" charset="-120"/>
                          <a:ea typeface="微軟正黑體" panose="020B0604030504040204" pitchFamily="34" charset="-120"/>
                        </a:rPr>
                        <a:t>起算日期</a:t>
                      </a:r>
                      <a:endParaRPr lang="en-US" altLang="zh-TW" sz="3600" kern="100" dirty="0">
                        <a:effectLst/>
                        <a:latin typeface="微軟正黑體" panose="020B0604030504040204" pitchFamily="34" charset="-120"/>
                        <a:ea typeface="微軟正黑體" panose="020B0604030504040204" pitchFamily="34" charset="-120"/>
                      </a:endParaRPr>
                    </a:p>
                    <a:p>
                      <a:pPr algn="dist">
                        <a:lnSpc>
                          <a:spcPct val="150000"/>
                        </a:lnSpc>
                        <a:buNone/>
                      </a:pPr>
                      <a:r>
                        <a:rPr lang="en-US" sz="3600" kern="100" dirty="0">
                          <a:effectLst/>
                          <a:latin typeface="微軟正黑體" panose="020B0604030504040204" pitchFamily="34" charset="-120"/>
                          <a:ea typeface="微軟正黑體" panose="020B0604030504040204" pitchFamily="34" charset="-120"/>
                        </a:rPr>
                        <a:t>(</a:t>
                      </a:r>
                      <a:r>
                        <a:rPr lang="zh-TW" sz="3600" kern="100" dirty="0">
                          <a:effectLst/>
                          <a:latin typeface="微軟正黑體" panose="020B0604030504040204" pitchFamily="34" charset="-120"/>
                          <a:ea typeface="微軟正黑體" panose="020B0604030504040204" pitchFamily="34" charset="-120"/>
                        </a:rPr>
                        <a:t>含當日</a:t>
                      </a:r>
                      <a:r>
                        <a:rPr lang="en-US" sz="3600" kern="100" dirty="0">
                          <a:effectLst/>
                          <a:latin typeface="微軟正黑體" panose="020B0604030504040204" pitchFamily="34" charset="-120"/>
                          <a:ea typeface="微軟正黑體" panose="020B0604030504040204" pitchFamily="34" charset="-120"/>
                        </a:rPr>
                        <a:t>)</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buNone/>
                      </a:pPr>
                      <a:r>
                        <a:rPr lang="zh-TW" sz="3600" u="sng" kern="100" dirty="0">
                          <a:effectLst/>
                          <a:latin typeface="微軟正黑體" panose="020B0604030504040204" pitchFamily="34" charset="-120"/>
                          <a:ea typeface="微軟正黑體" panose="020B0604030504040204" pitchFamily="34" charset="-120"/>
                        </a:rPr>
                        <a:t>選區</a:t>
                      </a:r>
                      <a:endParaRPr lang="zh-TW" sz="3600" kern="100" dirty="0">
                        <a:effectLst/>
                        <a:latin typeface="微軟正黑體" panose="020B0604030504040204" pitchFamily="34" charset="-120"/>
                        <a:ea typeface="微軟正黑體" panose="020B0604030504040204" pitchFamily="34" charset="-120"/>
                      </a:endParaRPr>
                    </a:p>
                    <a:p>
                      <a:pPr algn="ctr">
                        <a:lnSpc>
                          <a:spcPct val="150000"/>
                        </a:lnSpc>
                        <a:buNone/>
                      </a:pPr>
                      <a:r>
                        <a:rPr lang="zh-TW" sz="3600" u="sng" kern="100" dirty="0">
                          <a:effectLst/>
                          <a:latin typeface="微軟正黑體" panose="020B0604030504040204" pitchFamily="34" charset="-120"/>
                          <a:ea typeface="微軟正黑體" panose="020B0604030504040204" pitchFamily="34" charset="-120"/>
                        </a:rPr>
                        <a:t>範圍</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400888"/>
                  </a:ext>
                </a:extLst>
              </a:tr>
              <a:tr h="2837547">
                <a:tc>
                  <a:txBody>
                    <a:bodyPr/>
                    <a:lstStyle/>
                    <a:p>
                      <a:pPr algn="ctr">
                        <a:lnSpc>
                          <a:spcPct val="150000"/>
                        </a:lnSpc>
                        <a:buNone/>
                      </a:pPr>
                      <a:r>
                        <a:rPr lang="zh-TW" sz="3200" kern="100" dirty="0">
                          <a:effectLst/>
                          <a:latin typeface="微軟正黑體" panose="020B0604030504040204" pitchFamily="34" charset="-120"/>
                          <a:ea typeface="微軟正黑體" panose="020B0604030504040204" pitchFamily="34" charset="-120"/>
                        </a:rPr>
                        <a:t>全國性公民投票案</a:t>
                      </a:r>
                      <a:endParaRPr lang="en-US" altLang="zh-TW" sz="3200" kern="100" dirty="0">
                        <a:effectLst/>
                        <a:latin typeface="微軟正黑體" panose="020B0604030504040204" pitchFamily="34" charset="-120"/>
                        <a:ea typeface="微軟正黑體" panose="020B0604030504040204" pitchFamily="34" charset="-120"/>
                      </a:endParaRPr>
                    </a:p>
                    <a:p>
                      <a:pPr algn="ctr">
                        <a:lnSpc>
                          <a:spcPct val="150000"/>
                        </a:lnSpc>
                        <a:buNone/>
                      </a:pPr>
                      <a:r>
                        <a:rPr lang="zh-TW" sz="3600" kern="100" dirty="0">
                          <a:effectLst/>
                          <a:latin typeface="微軟正黑體" panose="020B0604030504040204" pitchFamily="34" charset="-120"/>
                          <a:ea typeface="微軟正黑體" panose="020B0604030504040204" pitchFamily="34" charset="-120"/>
                        </a:rPr>
                        <a:t>第</a:t>
                      </a:r>
                      <a:r>
                        <a:rPr lang="en-US" sz="3600" kern="100" dirty="0">
                          <a:effectLst/>
                          <a:latin typeface="微軟正黑體" panose="020B0604030504040204" pitchFamily="34" charset="-120"/>
                          <a:ea typeface="微軟正黑體" panose="020B0604030504040204" pitchFamily="34" charset="-120"/>
                        </a:rPr>
                        <a:t>21</a:t>
                      </a:r>
                      <a:r>
                        <a:rPr lang="zh-TW" sz="3600" kern="100" dirty="0">
                          <a:effectLst/>
                          <a:latin typeface="微軟正黑體" panose="020B0604030504040204" pitchFamily="34" charset="-120"/>
                          <a:ea typeface="微軟正黑體" panose="020B0604030504040204" pitchFamily="34" charset="-120"/>
                        </a:rPr>
                        <a:t>案</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50000"/>
                        </a:lnSpc>
                        <a:buNone/>
                      </a:pPr>
                      <a:r>
                        <a:rPr lang="en-US" sz="3600" kern="100" dirty="0">
                          <a:effectLst/>
                          <a:latin typeface="微軟正黑體" panose="020B0604030504040204" pitchFamily="34" charset="-120"/>
                          <a:ea typeface="微軟正黑體" panose="020B0604030504040204" pitchFamily="34" charset="-120"/>
                        </a:rPr>
                        <a:t>18</a:t>
                      </a:r>
                      <a:r>
                        <a:rPr lang="zh-TW" altLang="en-US" sz="3600" kern="100" dirty="0">
                          <a:effectLst/>
                          <a:latin typeface="微軟正黑體" panose="020B0604030504040204" pitchFamily="34" charset="-120"/>
                          <a:ea typeface="微軟正黑體" panose="020B0604030504040204" pitchFamily="34" charset="-120"/>
                        </a:rPr>
                        <a:t>歲</a:t>
                      </a:r>
                      <a:endParaRPr lang="en-US" altLang="zh-TW" sz="3600" kern="100" dirty="0">
                        <a:effectLst/>
                        <a:latin typeface="微軟正黑體" panose="020B0604030504040204" pitchFamily="34" charset="-120"/>
                        <a:ea typeface="微軟正黑體" panose="020B0604030504040204" pitchFamily="34" charset="-120"/>
                      </a:endParaRPr>
                    </a:p>
                    <a:p>
                      <a:pPr algn="ctr">
                        <a:lnSpc>
                          <a:spcPct val="150000"/>
                        </a:lnSpc>
                        <a:buNone/>
                      </a:pPr>
                      <a:r>
                        <a:rPr lang="en-US" alt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以上</a:t>
                      </a:r>
                      <a:r>
                        <a:rPr lang="en-US" alt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buNone/>
                      </a:pPr>
                      <a:r>
                        <a:rPr lang="en-US" sz="3600" kern="100" dirty="0">
                          <a:effectLst/>
                          <a:latin typeface="微軟正黑體" panose="020B0604030504040204" pitchFamily="34" charset="-120"/>
                          <a:ea typeface="微軟正黑體" panose="020B0604030504040204" pitchFamily="34" charset="-120"/>
                        </a:rPr>
                        <a:t>96.8.23</a:t>
                      </a:r>
                    </a:p>
                    <a:p>
                      <a:pPr algn="ctr">
                        <a:lnSpc>
                          <a:spcPct val="150000"/>
                        </a:lnSpc>
                        <a:buNone/>
                      </a:pPr>
                      <a:r>
                        <a:rPr lang="en-US" alt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以前</a:t>
                      </a:r>
                      <a:r>
                        <a:rPr lang="en-US" alt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buNone/>
                      </a:pPr>
                      <a:r>
                        <a:rPr lang="en-US" sz="3600" kern="100" dirty="0">
                          <a:effectLst/>
                          <a:latin typeface="微軟正黑體" panose="020B0604030504040204" pitchFamily="34" charset="-120"/>
                          <a:ea typeface="微軟正黑體" panose="020B0604030504040204" pitchFamily="34" charset="-120"/>
                        </a:rPr>
                        <a:t>6</a:t>
                      </a:r>
                      <a:r>
                        <a:rPr lang="zh-TW" sz="3600" kern="100" dirty="0">
                          <a:effectLst/>
                          <a:latin typeface="微軟正黑體" panose="020B0604030504040204" pitchFamily="34" charset="-120"/>
                          <a:ea typeface="微軟正黑體" panose="020B0604030504040204" pitchFamily="34" charset="-120"/>
                        </a:rPr>
                        <a:t>個月</a:t>
                      </a:r>
                      <a:endParaRPr lang="en-US" altLang="zh-TW" sz="3600" kern="100" dirty="0">
                        <a:effectLst/>
                        <a:latin typeface="微軟正黑體" panose="020B0604030504040204" pitchFamily="34" charset="-120"/>
                        <a:ea typeface="微軟正黑體" panose="020B0604030504040204" pitchFamily="34" charset="-120"/>
                      </a:endParaRPr>
                    </a:p>
                    <a:p>
                      <a:pPr algn="ctr">
                        <a:lnSpc>
                          <a:spcPct val="150000"/>
                        </a:lnSpc>
                        <a:buNone/>
                      </a:pPr>
                      <a:r>
                        <a:rPr lang="en-US" alt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以上</a:t>
                      </a:r>
                      <a:r>
                        <a:rPr lang="en-US" alt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buNone/>
                      </a:pPr>
                      <a:r>
                        <a:rPr lang="en-US" sz="3600" kern="100" dirty="0">
                          <a:effectLst/>
                          <a:latin typeface="微軟正黑體" panose="020B0604030504040204" pitchFamily="34" charset="-120"/>
                          <a:ea typeface="微軟正黑體" panose="020B0604030504040204" pitchFamily="34" charset="-120"/>
                        </a:rPr>
                        <a:t>114.2.23</a:t>
                      </a:r>
                    </a:p>
                    <a:p>
                      <a:pPr algn="ctr">
                        <a:lnSpc>
                          <a:spcPct val="150000"/>
                        </a:lnSpc>
                        <a:buNone/>
                      </a:pPr>
                      <a:r>
                        <a:rPr lang="en-US" alt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以前</a:t>
                      </a:r>
                      <a:r>
                        <a:rPr lang="en-US" alt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buNone/>
                      </a:pPr>
                      <a:r>
                        <a:rPr lang="zh-TW" sz="3600" kern="100" dirty="0">
                          <a:effectLst/>
                          <a:latin typeface="微軟正黑體" panose="020B0604030504040204" pitchFamily="34" charset="-120"/>
                          <a:ea typeface="微軟正黑體" panose="020B0604030504040204" pitchFamily="34" charset="-120"/>
                        </a:rPr>
                        <a:t>中華</a:t>
                      </a:r>
                    </a:p>
                    <a:p>
                      <a:pPr algn="ctr">
                        <a:lnSpc>
                          <a:spcPct val="150000"/>
                        </a:lnSpc>
                        <a:buNone/>
                      </a:pPr>
                      <a:r>
                        <a:rPr lang="zh-TW" sz="3600" kern="100" dirty="0">
                          <a:effectLst/>
                          <a:latin typeface="微軟正黑體" panose="020B0604030504040204" pitchFamily="34" charset="-120"/>
                          <a:ea typeface="微軟正黑體" panose="020B0604030504040204" pitchFamily="34" charset="-120"/>
                        </a:rPr>
                        <a:t>民國</a:t>
                      </a:r>
                      <a:endParaRPr lang="zh-TW" sz="3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982109"/>
                  </a:ext>
                </a:extLst>
              </a:tr>
            </a:tbl>
          </a:graphicData>
        </a:graphic>
      </p:graphicFrame>
    </p:spTree>
    <p:extLst>
      <p:ext uri="{BB962C8B-B14F-4D97-AF65-F5344CB8AC3E}">
        <p14:creationId xmlns:p14="http://schemas.microsoft.com/office/powerpoint/2010/main" val="27948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B4339-895F-3948-8036-EA7ADD1AEDF0}"/>
            </a:ext>
          </a:extLst>
        </p:cNvPr>
        <p:cNvGrpSpPr/>
        <p:nvPr/>
      </p:nvGrpSpPr>
      <p:grpSpPr>
        <a:xfrm>
          <a:off x="0" y="0"/>
          <a:ext cx="0" cy="0"/>
          <a:chOff x="0" y="0"/>
          <a:chExt cx="0" cy="0"/>
        </a:xfrm>
      </p:grpSpPr>
      <p:sp>
        <p:nvSpPr>
          <p:cNvPr id="6" name="文字方塊 5">
            <a:extLst>
              <a:ext uri="{FF2B5EF4-FFF2-40B4-BE49-F238E27FC236}">
                <a16:creationId xmlns:a16="http://schemas.microsoft.com/office/drawing/2014/main" id="{6F710E30-B7F9-6D7C-D28D-D5C8D936F194}"/>
              </a:ext>
            </a:extLst>
          </p:cNvPr>
          <p:cNvSpPr txBox="1"/>
          <p:nvPr/>
        </p:nvSpPr>
        <p:spPr>
          <a:xfrm>
            <a:off x="720435" y="110834"/>
            <a:ext cx="8856184" cy="1323439"/>
          </a:xfrm>
          <a:prstGeom prst="rect">
            <a:avLst/>
          </a:prstGeom>
          <a:noFill/>
        </p:spPr>
        <p:txBody>
          <a:bodyPr wrap="square">
            <a:spAutoFit/>
          </a:bodyPr>
          <a:lstStyle/>
          <a:p>
            <a:r>
              <a:rPr lang="zh-TW" altLang="en-US" sz="7800" dirty="0">
                <a:solidFill>
                  <a:schemeClr val="tx1"/>
                </a:solidFill>
                <a:latin typeface="微軟正黑體" panose="020B0604030504040204" pitchFamily="34" charset="-120"/>
                <a:ea typeface="微軟正黑體" panose="020B0604030504040204" pitchFamily="34" charset="-120"/>
              </a:rPr>
              <a:t>          投票權</a:t>
            </a:r>
            <a:r>
              <a:rPr lang="zh-TW" altLang="en-US" sz="8000" dirty="0">
                <a:solidFill>
                  <a:schemeClr val="tx1"/>
                </a:solidFill>
                <a:latin typeface="微軟正黑體" panose="020B0604030504040204" pitchFamily="34" charset="-120"/>
                <a:ea typeface="微軟正黑體" panose="020B0604030504040204" pitchFamily="34" charset="-120"/>
              </a:rPr>
              <a:t>人資格</a:t>
            </a:r>
            <a:endParaRPr lang="en-US" altLang="zh-TW" sz="8000" dirty="0">
              <a:solidFill>
                <a:srgbClr val="7030A0"/>
              </a:solidFill>
              <a:latin typeface="微軟正黑體" panose="020B0604030504040204" pitchFamily="34" charset="-120"/>
              <a:ea typeface="微軟正黑體" panose="020B0604030504040204" pitchFamily="34" charset="-120"/>
            </a:endParaRPr>
          </a:p>
        </p:txBody>
      </p:sp>
      <p:sp>
        <p:nvSpPr>
          <p:cNvPr id="2" name="副標題 5">
            <a:extLst>
              <a:ext uri="{FF2B5EF4-FFF2-40B4-BE49-F238E27FC236}">
                <a16:creationId xmlns:a16="http://schemas.microsoft.com/office/drawing/2014/main" id="{417584FB-77B8-D7D7-F786-306ECE6AC7E9}"/>
              </a:ext>
            </a:extLst>
          </p:cNvPr>
          <p:cNvSpPr>
            <a:spLocks noGrp="1"/>
          </p:cNvSpPr>
          <p:nvPr>
            <p:ph type="subTitle" idx="1"/>
          </p:nvPr>
        </p:nvSpPr>
        <p:spPr>
          <a:xfrm>
            <a:off x="453624" y="1259726"/>
            <a:ext cx="10755151" cy="4887869"/>
          </a:xfrm>
          <a:solidFill>
            <a:schemeClr val="accent1">
              <a:lumMod val="20000"/>
              <a:lumOff val="80000"/>
            </a:schemeClr>
          </a:solidFill>
        </p:spPr>
        <p:txBody>
          <a:bodyPr>
            <a:noAutofit/>
          </a:bodyPr>
          <a:lstStyle/>
          <a:p>
            <a:pPr marL="857250" indent="-857250">
              <a:lnSpc>
                <a:spcPts val="7000"/>
              </a:lnSpc>
              <a:spcBef>
                <a:spcPts val="1800"/>
              </a:spcBef>
              <a:buFont typeface="Wingdings" panose="05000000000000000000" pitchFamily="2" charset="2"/>
              <a:buChar char="Ø"/>
            </a:pPr>
            <a:r>
              <a:rPr lang="zh-TW" altLang="en-US" sz="5000" dirty="0">
                <a:solidFill>
                  <a:schemeClr val="tx2"/>
                </a:solidFill>
                <a:latin typeface="微軟正黑體" panose="020B0604030504040204" pitchFamily="34" charset="-120"/>
                <a:ea typeface="微軟正黑體" panose="020B0604030504040204" pitchFamily="34" charset="-120"/>
              </a:rPr>
              <a:t>中華民國國民</a:t>
            </a:r>
            <a:r>
              <a:rPr lang="zh-TW" altLang="en-US" sz="5000" dirty="0">
                <a:solidFill>
                  <a:srgbClr val="FF0000"/>
                </a:solidFill>
                <a:latin typeface="微軟正黑體" panose="020B0604030504040204" pitchFamily="34" charset="-120"/>
                <a:ea typeface="微軟正黑體" panose="020B0604030504040204" pitchFamily="34" charset="-120"/>
              </a:rPr>
              <a:t>年滿</a:t>
            </a:r>
            <a:r>
              <a:rPr lang="en-US" altLang="zh-TW" sz="5000" dirty="0">
                <a:solidFill>
                  <a:srgbClr val="FF0000"/>
                </a:solidFill>
                <a:latin typeface="微軟正黑體" panose="020B0604030504040204" pitchFamily="34" charset="-120"/>
                <a:ea typeface="微軟正黑體" panose="020B0604030504040204" pitchFamily="34" charset="-120"/>
              </a:rPr>
              <a:t>18</a:t>
            </a:r>
            <a:r>
              <a:rPr lang="zh-TW" altLang="en-US" sz="5000" dirty="0">
                <a:solidFill>
                  <a:srgbClr val="FF0000"/>
                </a:solidFill>
                <a:latin typeface="微軟正黑體" panose="020B0604030504040204" pitchFamily="34" charset="-120"/>
                <a:ea typeface="微軟正黑體" panose="020B0604030504040204" pitchFamily="34" charset="-120"/>
              </a:rPr>
              <a:t>歲</a:t>
            </a:r>
            <a:r>
              <a:rPr lang="zh-TW" altLang="en-US" sz="5000" dirty="0">
                <a:solidFill>
                  <a:schemeClr val="tx2"/>
                </a:solidFill>
                <a:latin typeface="微軟正黑體" panose="020B0604030504040204" pitchFamily="34" charset="-120"/>
                <a:ea typeface="微軟正黑體" panose="020B0604030504040204" pitchFamily="34" charset="-120"/>
              </a:rPr>
              <a:t>，即民國</a:t>
            </a:r>
            <a:r>
              <a:rPr lang="en-US" altLang="zh-TW" sz="5000" dirty="0">
                <a:solidFill>
                  <a:srgbClr val="FF0000"/>
                </a:solidFill>
                <a:latin typeface="微軟正黑體" panose="020B0604030504040204" pitchFamily="34" charset="-120"/>
                <a:ea typeface="微軟正黑體" panose="020B0604030504040204" pitchFamily="34" charset="-120"/>
              </a:rPr>
              <a:t>96</a:t>
            </a:r>
            <a:r>
              <a:rPr lang="zh-TW" altLang="en-US" sz="5000" dirty="0">
                <a:solidFill>
                  <a:srgbClr val="FF0000"/>
                </a:solidFill>
                <a:latin typeface="微軟正黑體" panose="020B0604030504040204" pitchFamily="34" charset="-120"/>
                <a:ea typeface="微軟正黑體" panose="020B0604030504040204" pitchFamily="34" charset="-120"/>
              </a:rPr>
              <a:t>年</a:t>
            </a:r>
            <a:r>
              <a:rPr lang="en-US" altLang="zh-TW" sz="5000" dirty="0">
                <a:solidFill>
                  <a:srgbClr val="FF0000"/>
                </a:solidFill>
                <a:latin typeface="微軟正黑體" panose="020B0604030504040204" pitchFamily="34" charset="-120"/>
                <a:ea typeface="微軟正黑體" panose="020B0604030504040204" pitchFamily="34" charset="-120"/>
              </a:rPr>
              <a:t>8</a:t>
            </a:r>
            <a:r>
              <a:rPr lang="zh-TW" altLang="en-US" sz="5000" dirty="0">
                <a:solidFill>
                  <a:srgbClr val="FF0000"/>
                </a:solidFill>
                <a:latin typeface="微軟正黑體" panose="020B0604030504040204" pitchFamily="34" charset="-120"/>
                <a:ea typeface="微軟正黑體" panose="020B0604030504040204" pitchFamily="34" charset="-120"/>
              </a:rPr>
              <a:t>月</a:t>
            </a:r>
            <a:r>
              <a:rPr lang="en-US" altLang="zh-TW" sz="5000" dirty="0">
                <a:solidFill>
                  <a:srgbClr val="FF0000"/>
                </a:solidFill>
                <a:latin typeface="微軟正黑體" panose="020B0604030504040204" pitchFamily="34" charset="-120"/>
                <a:ea typeface="微軟正黑體" panose="020B0604030504040204" pitchFamily="34" charset="-120"/>
              </a:rPr>
              <a:t>23</a:t>
            </a:r>
            <a:r>
              <a:rPr lang="zh-TW" altLang="en-US" sz="5000" dirty="0">
                <a:solidFill>
                  <a:srgbClr val="FF0000"/>
                </a:solidFill>
                <a:latin typeface="微軟正黑體" panose="020B0604030504040204" pitchFamily="34" charset="-120"/>
                <a:ea typeface="微軟正黑體" panose="020B0604030504040204" pitchFamily="34" charset="-120"/>
              </a:rPr>
              <a:t>日</a:t>
            </a:r>
            <a:r>
              <a:rPr lang="en-US" altLang="zh-TW" sz="5000" dirty="0">
                <a:solidFill>
                  <a:srgbClr val="FF0000"/>
                </a:solidFill>
                <a:latin typeface="微軟正黑體" panose="020B0604030504040204" pitchFamily="34" charset="-120"/>
                <a:ea typeface="微軟正黑體" panose="020B0604030504040204" pitchFamily="34" charset="-120"/>
              </a:rPr>
              <a:t>(</a:t>
            </a:r>
            <a:r>
              <a:rPr lang="zh-TW" altLang="en-US" sz="5000" dirty="0">
                <a:solidFill>
                  <a:srgbClr val="FF0000"/>
                </a:solidFill>
                <a:latin typeface="微軟正黑體" panose="020B0604030504040204" pitchFamily="34" charset="-120"/>
                <a:ea typeface="微軟正黑體" panose="020B0604030504040204" pitchFamily="34" charset="-120"/>
              </a:rPr>
              <a:t>包括當日</a:t>
            </a:r>
            <a:r>
              <a:rPr lang="en-US" altLang="zh-TW" sz="5000" dirty="0">
                <a:solidFill>
                  <a:srgbClr val="FF0000"/>
                </a:solidFill>
                <a:latin typeface="微軟正黑體" panose="020B0604030504040204" pitchFamily="34" charset="-120"/>
                <a:ea typeface="微軟正黑體" panose="020B0604030504040204" pitchFamily="34" charset="-120"/>
              </a:rPr>
              <a:t>)</a:t>
            </a:r>
            <a:r>
              <a:rPr lang="zh-TW" altLang="en-US" sz="5000" dirty="0">
                <a:solidFill>
                  <a:srgbClr val="FF0000"/>
                </a:solidFill>
                <a:latin typeface="微軟正黑體" panose="020B0604030504040204" pitchFamily="34" charset="-120"/>
                <a:ea typeface="微軟正黑體" panose="020B0604030504040204" pitchFamily="34" charset="-120"/>
              </a:rPr>
              <a:t>以前出生</a:t>
            </a:r>
            <a:r>
              <a:rPr lang="zh-TW" altLang="en-US" sz="5000" dirty="0">
                <a:solidFill>
                  <a:schemeClr val="tx2"/>
                </a:solidFill>
                <a:latin typeface="微軟正黑體" panose="020B0604030504040204" pitchFamily="34" charset="-120"/>
                <a:ea typeface="微軟正黑體" panose="020B0604030504040204" pitchFamily="34" charset="-120"/>
              </a:rPr>
              <a:t>，至民國</a:t>
            </a:r>
            <a:r>
              <a:rPr lang="en-US" altLang="zh-TW" sz="5000" dirty="0">
                <a:solidFill>
                  <a:schemeClr val="tx2"/>
                </a:solidFill>
                <a:latin typeface="微軟正黑體" panose="020B0604030504040204" pitchFamily="34" charset="-120"/>
                <a:ea typeface="微軟正黑體" panose="020B0604030504040204" pitchFamily="34" charset="-120"/>
              </a:rPr>
              <a:t>114</a:t>
            </a:r>
            <a:r>
              <a:rPr lang="zh-TW" altLang="en-US" sz="5000" dirty="0">
                <a:solidFill>
                  <a:schemeClr val="tx2"/>
                </a:solidFill>
                <a:latin typeface="微軟正黑體" panose="020B0604030504040204" pitchFamily="34" charset="-120"/>
                <a:ea typeface="微軟正黑體" panose="020B0604030504040204" pitchFamily="34" charset="-120"/>
              </a:rPr>
              <a:t>年</a:t>
            </a:r>
            <a:r>
              <a:rPr lang="en-US" altLang="zh-TW" sz="5000" dirty="0">
                <a:solidFill>
                  <a:schemeClr val="tx2"/>
                </a:solidFill>
                <a:latin typeface="微軟正黑體" panose="020B0604030504040204" pitchFamily="34" charset="-120"/>
                <a:ea typeface="微軟正黑體" panose="020B0604030504040204" pitchFamily="34" charset="-120"/>
              </a:rPr>
              <a:t>8</a:t>
            </a:r>
            <a:r>
              <a:rPr lang="zh-TW" altLang="en-US" sz="5000" dirty="0">
                <a:solidFill>
                  <a:schemeClr val="tx2"/>
                </a:solidFill>
                <a:latin typeface="微軟正黑體" panose="020B0604030504040204" pitchFamily="34" charset="-120"/>
                <a:ea typeface="微軟正黑體" panose="020B0604030504040204" pitchFamily="34" charset="-120"/>
              </a:rPr>
              <a:t>月</a:t>
            </a:r>
            <a:r>
              <a:rPr lang="en-US" altLang="zh-TW" sz="5000" dirty="0">
                <a:solidFill>
                  <a:schemeClr val="tx2"/>
                </a:solidFill>
                <a:latin typeface="微軟正黑體" panose="020B0604030504040204" pitchFamily="34" charset="-120"/>
                <a:ea typeface="微軟正黑體" panose="020B0604030504040204" pitchFamily="34" charset="-120"/>
              </a:rPr>
              <a:t>22</a:t>
            </a:r>
            <a:r>
              <a:rPr lang="zh-TW" altLang="en-US" sz="5000" dirty="0">
                <a:solidFill>
                  <a:schemeClr val="tx2"/>
                </a:solidFill>
                <a:latin typeface="微軟正黑體" panose="020B0604030504040204" pitchFamily="34" charset="-120"/>
                <a:ea typeface="微軟正黑體" panose="020B0604030504040204" pitchFamily="34" charset="-120"/>
              </a:rPr>
              <a:t>日</a:t>
            </a:r>
            <a:r>
              <a:rPr lang="en-US" altLang="zh-TW" sz="5000" dirty="0">
                <a:solidFill>
                  <a:schemeClr val="tx2"/>
                </a:solidFill>
                <a:latin typeface="微軟正黑體" panose="020B0604030504040204" pitchFamily="34" charset="-120"/>
                <a:ea typeface="微軟正黑體" panose="020B0604030504040204" pitchFamily="34" charset="-120"/>
              </a:rPr>
              <a:t>(</a:t>
            </a:r>
            <a:r>
              <a:rPr lang="zh-TW" altLang="en-US" sz="5000" dirty="0">
                <a:solidFill>
                  <a:schemeClr val="tx2"/>
                </a:solidFill>
                <a:latin typeface="微軟正黑體" panose="020B0604030504040204" pitchFamily="34" charset="-120"/>
                <a:ea typeface="微軟正黑體" panose="020B0604030504040204" pitchFamily="34" charset="-120"/>
              </a:rPr>
              <a:t>包括當日</a:t>
            </a:r>
            <a:r>
              <a:rPr lang="en-US" altLang="zh-TW" sz="5000" dirty="0">
                <a:solidFill>
                  <a:schemeClr val="tx2"/>
                </a:solidFill>
                <a:latin typeface="微軟正黑體" panose="020B0604030504040204" pitchFamily="34" charset="-120"/>
                <a:ea typeface="微軟正黑體" panose="020B0604030504040204" pitchFamily="34" charset="-120"/>
              </a:rPr>
              <a:t>)</a:t>
            </a:r>
          </a:p>
          <a:p>
            <a:pPr>
              <a:lnSpc>
                <a:spcPts val="6900"/>
              </a:lnSpc>
              <a:spcBef>
                <a:spcPts val="0"/>
              </a:spcBef>
            </a:pPr>
            <a:r>
              <a:rPr lang="en-US" altLang="zh-TW" sz="5000" dirty="0">
                <a:solidFill>
                  <a:schemeClr val="tx2"/>
                </a:solidFill>
                <a:latin typeface="微軟正黑體" panose="020B0604030504040204" pitchFamily="34" charset="-120"/>
                <a:ea typeface="微軟正黑體" panose="020B0604030504040204" pitchFamily="34" charset="-120"/>
              </a:rPr>
              <a:t>     </a:t>
            </a:r>
            <a:r>
              <a:rPr lang="zh-TW" altLang="en-US" sz="5000" dirty="0">
                <a:solidFill>
                  <a:schemeClr val="tx2"/>
                </a:solidFill>
                <a:latin typeface="微軟正黑體" panose="020B0604030504040204" pitchFamily="34" charset="-120"/>
                <a:ea typeface="微軟正黑體" panose="020B0604030504040204" pitchFamily="34" charset="-120"/>
              </a:rPr>
              <a:t>未受監護宣告</a:t>
            </a:r>
            <a:r>
              <a:rPr lang="en-US" altLang="zh-TW" sz="5000" dirty="0">
                <a:solidFill>
                  <a:schemeClr val="tx2"/>
                </a:solidFill>
                <a:latin typeface="微軟正黑體" panose="020B0604030504040204" pitchFamily="34" charset="-120"/>
                <a:ea typeface="微軟正黑體" panose="020B0604030504040204" pitchFamily="34" charset="-120"/>
              </a:rPr>
              <a:t>(</a:t>
            </a:r>
            <a:r>
              <a:rPr lang="zh-TW" altLang="en-US" sz="5000" dirty="0">
                <a:solidFill>
                  <a:schemeClr val="tx2"/>
                </a:solidFill>
                <a:latin typeface="微軟正黑體" panose="020B0604030504040204" pitchFamily="34" charset="-120"/>
                <a:ea typeface="微軟正黑體" panose="020B0604030504040204" pitchFamily="34" charset="-120"/>
              </a:rPr>
              <a:t>禁治產宣告</a:t>
            </a:r>
            <a:r>
              <a:rPr lang="en-US" altLang="zh-TW" sz="5000" dirty="0">
                <a:solidFill>
                  <a:schemeClr val="tx2"/>
                </a:solidFill>
                <a:latin typeface="微軟正黑體" panose="020B0604030504040204" pitchFamily="34" charset="-120"/>
                <a:ea typeface="微軟正黑體" panose="020B0604030504040204" pitchFamily="34" charset="-120"/>
              </a:rPr>
              <a:t>)</a:t>
            </a:r>
            <a:r>
              <a:rPr lang="zh-TW" altLang="en-US" sz="5000" dirty="0">
                <a:solidFill>
                  <a:schemeClr val="tx2"/>
                </a:solidFill>
                <a:latin typeface="微軟正黑體" panose="020B0604030504040204" pitchFamily="34" charset="-120"/>
                <a:ea typeface="微軟正黑體" panose="020B0604030504040204" pitchFamily="34" charset="-120"/>
              </a:rPr>
              <a:t>。</a:t>
            </a:r>
            <a:endParaRPr lang="en-US" altLang="zh-TW" sz="5000" dirty="0">
              <a:solidFill>
                <a:schemeClr val="tx2"/>
              </a:solidFill>
              <a:latin typeface="微軟正黑體" panose="020B0604030504040204" pitchFamily="34" charset="-120"/>
              <a:ea typeface="微軟正黑體" panose="020B0604030504040204" pitchFamily="34" charset="-120"/>
            </a:endParaRPr>
          </a:p>
          <a:p>
            <a:pPr marL="857250" indent="-857250">
              <a:lnSpc>
                <a:spcPts val="6000"/>
              </a:lnSpc>
              <a:spcBef>
                <a:spcPts val="1200"/>
              </a:spcBef>
              <a:buFont typeface="Wingdings" panose="05000000000000000000" pitchFamily="2" charset="2"/>
              <a:buChar char="Ø"/>
            </a:pPr>
            <a:r>
              <a:rPr lang="zh-TW" altLang="en-US" sz="5000" dirty="0">
                <a:solidFill>
                  <a:schemeClr val="tx2"/>
                </a:solidFill>
                <a:latin typeface="微軟正黑體" panose="020B0604030504040204" pitchFamily="34" charset="-120"/>
                <a:ea typeface="微軟正黑體" panose="020B0604030504040204" pitchFamily="34" charset="-120"/>
              </a:rPr>
              <a:t>在中華民國繼續居住</a:t>
            </a:r>
            <a:r>
              <a:rPr lang="zh-TW" altLang="en-US" sz="5000" dirty="0">
                <a:solidFill>
                  <a:srgbClr val="FF0000"/>
                </a:solidFill>
                <a:latin typeface="微軟正黑體" panose="020B0604030504040204" pitchFamily="34" charset="-120"/>
                <a:ea typeface="微軟正黑體" panose="020B0604030504040204" pitchFamily="34" charset="-120"/>
              </a:rPr>
              <a:t>六個月</a:t>
            </a:r>
            <a:r>
              <a:rPr lang="zh-TW" altLang="en-US" sz="5000" dirty="0">
                <a:solidFill>
                  <a:schemeClr val="tx2"/>
                </a:solidFill>
                <a:latin typeface="微軟正黑體" panose="020B0604030504040204" pitchFamily="34" charset="-120"/>
                <a:ea typeface="微軟正黑體" panose="020B0604030504040204" pitchFamily="34" charset="-120"/>
              </a:rPr>
              <a:t>以上。</a:t>
            </a:r>
          </a:p>
        </p:txBody>
      </p:sp>
      <p:sp>
        <p:nvSpPr>
          <p:cNvPr id="7" name="文字方塊 6">
            <a:extLst>
              <a:ext uri="{FF2B5EF4-FFF2-40B4-BE49-F238E27FC236}">
                <a16:creationId xmlns:a16="http://schemas.microsoft.com/office/drawing/2014/main" id="{B583AEB4-104B-E5F6-266C-1995F9A10AE8}"/>
              </a:ext>
            </a:extLst>
          </p:cNvPr>
          <p:cNvSpPr txBox="1"/>
          <p:nvPr/>
        </p:nvSpPr>
        <p:spPr>
          <a:xfrm>
            <a:off x="3962400" y="6276804"/>
            <a:ext cx="2133600" cy="461665"/>
          </a:xfrm>
          <a:prstGeom prst="rect">
            <a:avLst/>
          </a:prstGeom>
          <a:solidFill>
            <a:schemeClr val="accent3">
              <a:lumMod val="20000"/>
              <a:lumOff val="80000"/>
            </a:schemeClr>
          </a:solid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公投法第</a:t>
            </a:r>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條</a:t>
            </a:r>
          </a:p>
        </p:txBody>
      </p:sp>
      <p:sp>
        <p:nvSpPr>
          <p:cNvPr id="4" name="文字方塊 3">
            <a:extLst>
              <a:ext uri="{FF2B5EF4-FFF2-40B4-BE49-F238E27FC236}">
                <a16:creationId xmlns:a16="http://schemas.microsoft.com/office/drawing/2014/main" id="{6C791A9C-2F82-205C-AAAF-6154ACEF5EB3}"/>
              </a:ext>
            </a:extLst>
          </p:cNvPr>
          <p:cNvSpPr txBox="1"/>
          <p:nvPr/>
        </p:nvSpPr>
        <p:spPr>
          <a:xfrm>
            <a:off x="6096000" y="6147595"/>
            <a:ext cx="6096000" cy="646331"/>
          </a:xfrm>
          <a:prstGeom prst="rect">
            <a:avLst/>
          </a:prstGeom>
          <a:solidFill>
            <a:schemeClr val="bg1"/>
          </a:solidFill>
        </p:spPr>
        <p:txBody>
          <a:bodyPr wrap="square">
            <a:spAutoFit/>
          </a:bodyPr>
          <a:lstStyle/>
          <a:p>
            <a:r>
              <a:rPr lang="zh-TW" altLang="en-US" b="0" i="0" dirty="0">
                <a:solidFill>
                  <a:srgbClr val="000000"/>
                </a:solidFill>
                <a:effectLst/>
                <a:latin typeface="細明體" panose="02020509000000000000" pitchFamily="49" charset="-120"/>
                <a:ea typeface="細明體" panose="02020509000000000000" pitchFamily="49" charset="-120"/>
              </a:rPr>
              <a:t>中華民國國民，除憲法另有規定外，年滿十八歲，未受監護宣告者，有公民投票權</a:t>
            </a:r>
            <a:endParaRPr lang="zh-TW" altLang="en-US" dirty="0"/>
          </a:p>
        </p:txBody>
      </p:sp>
    </p:spTree>
    <p:extLst>
      <p:ext uri="{BB962C8B-B14F-4D97-AF65-F5344CB8AC3E}">
        <p14:creationId xmlns:p14="http://schemas.microsoft.com/office/powerpoint/2010/main" val="356492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5">
            <a:extLst>
              <a:ext uri="{FF2B5EF4-FFF2-40B4-BE49-F238E27FC236}">
                <a16:creationId xmlns:a16="http://schemas.microsoft.com/office/drawing/2014/main" id="{97BFAB42-2E3F-4309-A7C0-45582116FEDA}"/>
              </a:ext>
            </a:extLst>
          </p:cNvPr>
          <p:cNvSpPr>
            <a:spLocks noGrp="1"/>
          </p:cNvSpPr>
          <p:nvPr>
            <p:ph type="subTitle" idx="1"/>
          </p:nvPr>
        </p:nvSpPr>
        <p:spPr>
          <a:xfrm>
            <a:off x="147484" y="1486728"/>
            <a:ext cx="11828206" cy="4196318"/>
          </a:xfrm>
          <a:solidFill>
            <a:schemeClr val="accent1">
              <a:lumMod val="20000"/>
              <a:lumOff val="80000"/>
            </a:schemeClr>
          </a:solidFill>
        </p:spPr>
        <p:txBody>
          <a:bodyPr>
            <a:noAutofit/>
          </a:bodyPr>
          <a:lstStyle/>
          <a:p>
            <a:pPr marL="36000" indent="-857250">
              <a:lnSpc>
                <a:spcPts val="6000"/>
              </a:lnSpc>
              <a:spcBef>
                <a:spcPts val="0"/>
              </a:spcBef>
              <a:buFont typeface="Wingdings" panose="05000000000000000000" pitchFamily="2" charset="2"/>
              <a:buChar char="Ø"/>
            </a:pPr>
            <a:r>
              <a:rPr kumimoji="0" lang="zh-TW" altLang="en-US"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居住「</a:t>
            </a:r>
            <a:r>
              <a:rPr lang="zh-TW" altLang="en-US" sz="44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六</a:t>
            </a:r>
            <a:r>
              <a:rPr kumimoji="0" lang="zh-TW" altLang="en-US"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個月」期間之計算， 以算至投票日前一日</a:t>
            </a:r>
            <a:r>
              <a:rPr kumimoji="0" lang="en-US" altLang="zh-TW"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民國</a:t>
            </a:r>
            <a:r>
              <a:rPr kumimoji="0" lang="en-US" altLang="zh-TW"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114</a:t>
            </a:r>
            <a:r>
              <a:rPr kumimoji="0" lang="zh-TW" altLang="en-US"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年</a:t>
            </a:r>
            <a:r>
              <a:rPr kumimoji="0" lang="en-US" altLang="zh-TW"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8</a:t>
            </a:r>
            <a:r>
              <a:rPr kumimoji="0" lang="zh-TW" altLang="en-US"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月</a:t>
            </a:r>
            <a:r>
              <a:rPr kumimoji="0" lang="en-US" altLang="zh-TW"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22</a:t>
            </a:r>
            <a:r>
              <a:rPr kumimoji="0" lang="zh-TW" altLang="en-US"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日，包括當日</a:t>
            </a:r>
            <a:r>
              <a:rPr kumimoji="0" lang="en-US" altLang="zh-TW"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rPr>
              <a:t>為準。</a:t>
            </a:r>
            <a:endParaRPr kumimoji="0" lang="en-US" altLang="zh-TW" sz="4400" i="0" u="none" strike="noStrike" kern="1200" cap="none" spc="0" normalizeH="0" baseline="0" noProof="0" dirty="0">
              <a:ln>
                <a:noFill/>
              </a:ln>
              <a:solidFill>
                <a:schemeClr val="tx1"/>
              </a:solidFill>
              <a:uLnTx/>
              <a:uFillTx/>
              <a:latin typeface="微軟正黑體" panose="020B0604030504040204" pitchFamily="34" charset="-120"/>
              <a:ea typeface="微軟正黑體" panose="020B0604030504040204" pitchFamily="34" charset="-120"/>
              <a:cs typeface="Arial" panose="020B0604020202020204" pitchFamily="34" charset="0"/>
            </a:endParaRPr>
          </a:p>
          <a:p>
            <a:pPr marL="36000" indent="-857250">
              <a:lnSpc>
                <a:spcPts val="6000"/>
              </a:lnSpc>
              <a:spcBef>
                <a:spcPts val="1200"/>
              </a:spcBef>
              <a:buFont typeface="Wingdings" panose="05000000000000000000" pitchFamily="2" charset="2"/>
              <a:buChar char="Ø"/>
            </a:pPr>
            <a:r>
              <a:rPr lang="zh-TW" altLang="en-US"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即凡於民國</a:t>
            </a:r>
            <a:r>
              <a:rPr lang="en-US" altLang="zh-TW"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114</a:t>
            </a:r>
            <a:r>
              <a:rPr lang="zh-TW" altLang="en-US"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a:t>
            </a:r>
            <a:r>
              <a:rPr lang="en-US" altLang="zh-TW"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月</a:t>
            </a:r>
            <a:r>
              <a:rPr lang="en-US" altLang="zh-TW"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23</a:t>
            </a:r>
            <a:r>
              <a:rPr lang="zh-TW" altLang="en-US"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a:t>
            </a:r>
            <a:r>
              <a:rPr lang="en-US" altLang="zh-TW"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包括當日</a:t>
            </a:r>
            <a:r>
              <a:rPr lang="en-US" altLang="zh-TW"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44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以前遷入居住者，為繼續居住六個月以上；遷入日期認定應以戶籍登記資料為依據。</a:t>
            </a:r>
            <a:endParaRPr lang="en-US" altLang="zh-TW" sz="4400" dirty="0">
              <a:solidFill>
                <a:srgbClr val="FF0000"/>
              </a:solidFill>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 name="文字方塊 2">
            <a:extLst>
              <a:ext uri="{FF2B5EF4-FFF2-40B4-BE49-F238E27FC236}">
                <a16:creationId xmlns:a16="http://schemas.microsoft.com/office/drawing/2014/main" id="{5A2DC745-91E3-6D7C-B90A-946C8E0C52F5}"/>
              </a:ext>
            </a:extLst>
          </p:cNvPr>
          <p:cNvSpPr txBox="1"/>
          <p:nvPr/>
        </p:nvSpPr>
        <p:spPr>
          <a:xfrm>
            <a:off x="464796" y="81338"/>
            <a:ext cx="9868907" cy="1292662"/>
          </a:xfrm>
          <a:prstGeom prst="rect">
            <a:avLst/>
          </a:prstGeom>
          <a:noFill/>
        </p:spPr>
        <p:txBody>
          <a:bodyPr wrap="square">
            <a:spAutoFit/>
          </a:bodyPr>
          <a:lstStyle/>
          <a:p>
            <a:r>
              <a:rPr lang="zh-TW" altLang="en-US" sz="7800" b="1" dirty="0">
                <a:solidFill>
                  <a:schemeClr val="tx1"/>
                </a:solidFill>
                <a:latin typeface="微軟正黑體" panose="020B0604030504040204" pitchFamily="34" charset="-120"/>
                <a:ea typeface="微軟正黑體" panose="020B0604030504040204" pitchFamily="34" charset="-120"/>
              </a:rPr>
              <a:t>          </a:t>
            </a:r>
            <a:r>
              <a:rPr lang="zh-TW" altLang="en-US" sz="7800" dirty="0">
                <a:solidFill>
                  <a:schemeClr val="tx1"/>
                </a:solidFill>
                <a:latin typeface="微軟正黑體" panose="020B0604030504040204" pitchFamily="34" charset="-120"/>
                <a:ea typeface="微軟正黑體" panose="020B0604030504040204" pitchFamily="34" charset="-120"/>
              </a:rPr>
              <a:t>居住期間之計算</a:t>
            </a:r>
            <a:endParaRPr lang="en-US" altLang="zh-TW" sz="8000"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659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ED1695-7B77-E3B4-0157-5110547BA537}"/>
              </a:ext>
            </a:extLst>
          </p:cNvPr>
          <p:cNvSpPr>
            <a:spLocks noGrp="1"/>
          </p:cNvSpPr>
          <p:nvPr>
            <p:ph type="ctrTitle"/>
          </p:nvPr>
        </p:nvSpPr>
        <p:spPr>
          <a:xfrm>
            <a:off x="1211211" y="181227"/>
            <a:ext cx="8407398" cy="1126283"/>
          </a:xfrm>
        </p:spPr>
        <p:txBody>
          <a:bodyPr>
            <a:noAutofit/>
          </a:bodyPr>
          <a:lstStyle/>
          <a:p>
            <a:pPr algn="ctr">
              <a:lnSpc>
                <a:spcPct val="100000"/>
              </a:lnSpc>
            </a:pPr>
            <a:r>
              <a:rPr lang="zh-TW" altLang="en-US" sz="6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工作地投票名冊編造</a:t>
            </a:r>
            <a:endParaRPr lang="zh-TW" altLang="en-US" sz="6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3" name="資料庫圖表 2">
            <a:extLst>
              <a:ext uri="{FF2B5EF4-FFF2-40B4-BE49-F238E27FC236}">
                <a16:creationId xmlns:a16="http://schemas.microsoft.com/office/drawing/2014/main" id="{F8A3D6DC-B968-E8EB-9F7C-F49F527C2110}"/>
              </a:ext>
            </a:extLst>
          </p:cNvPr>
          <p:cNvGraphicFramePr/>
          <p:nvPr>
            <p:extLst>
              <p:ext uri="{D42A27DB-BD31-4B8C-83A1-F6EECF244321}">
                <p14:modId xmlns:p14="http://schemas.microsoft.com/office/powerpoint/2010/main" val="438311035"/>
              </p:ext>
            </p:extLst>
          </p:nvPr>
        </p:nvGraphicFramePr>
        <p:xfrm>
          <a:off x="1297859" y="1464826"/>
          <a:ext cx="9232490" cy="495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94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03E9DCA-2DCC-EC71-7014-B507FD6C2B64}"/>
              </a:ext>
            </a:extLst>
          </p:cNvPr>
          <p:cNvSpPr txBox="1"/>
          <p:nvPr/>
        </p:nvSpPr>
        <p:spPr>
          <a:xfrm>
            <a:off x="272537" y="1049166"/>
            <a:ext cx="11646925" cy="5808834"/>
          </a:xfrm>
          <a:prstGeom prst="rect">
            <a:avLst/>
          </a:prstGeom>
          <a:solidFill>
            <a:schemeClr val="accent1">
              <a:lumMod val="20000"/>
              <a:lumOff val="80000"/>
            </a:schemeClr>
          </a:solidFill>
        </p:spPr>
        <p:txBody>
          <a:bodyPr wrap="square">
            <a:spAutoFit/>
          </a:bodyPr>
          <a:lstStyle/>
          <a:p>
            <a:pPr marL="571500" indent="-571500">
              <a:lnSpc>
                <a:spcPts val="5000"/>
              </a:lnSpc>
              <a:buFont typeface="Wingdings" panose="05000000000000000000" pitchFamily="2" charset="2"/>
              <a:buChar char="Ø"/>
            </a:pPr>
            <a:r>
              <a:rPr lang="zh-TW" altLang="en-US" sz="3600" b="0" i="0" u="sng" dirty="0">
                <a:solidFill>
                  <a:srgbClr val="FF0000"/>
                </a:solidFill>
                <a:effectLst/>
                <a:latin typeface="微軟正黑體" panose="020B0604030504040204" pitchFamily="34" charset="-120"/>
                <a:ea typeface="微軟正黑體" panose="020B0604030504040204" pitchFamily="34" charset="-120"/>
              </a:rPr>
              <a:t>按全國性公民投票案投票所工作人員之戶籍地及工作地均在臺中市者，得在工作地之投票所投票。</a:t>
            </a:r>
            <a:endParaRPr lang="en-US" altLang="zh-TW" sz="3600" b="0" i="0" u="sng" dirty="0">
              <a:solidFill>
                <a:srgbClr val="FF0000"/>
              </a:solidFill>
              <a:effectLst/>
              <a:latin typeface="微軟正黑體" panose="020B0604030504040204" pitchFamily="34" charset="-120"/>
              <a:ea typeface="微軟正黑體" panose="020B0604030504040204" pitchFamily="34" charset="-120"/>
            </a:endParaRPr>
          </a:p>
          <a:p>
            <a:pPr marL="571500" indent="-571500">
              <a:lnSpc>
                <a:spcPts val="5000"/>
              </a:lnSpc>
              <a:buFont typeface="Wingdings" panose="05000000000000000000" pitchFamily="2" charset="2"/>
              <a:buChar char="Ø"/>
            </a:pPr>
            <a:r>
              <a:rPr lang="zh-TW" altLang="en-US" sz="3600" b="0" i="0" dirty="0">
                <a:solidFill>
                  <a:srgbClr val="000000"/>
                </a:solidFill>
                <a:effectLst/>
                <a:latin typeface="微軟正黑體" panose="020B0604030504040204" pitchFamily="34" charset="-120"/>
                <a:ea typeface="微軟正黑體" panose="020B0604030504040204" pitchFamily="34" charset="-120"/>
              </a:rPr>
              <a:t>因應第</a:t>
            </a:r>
            <a:r>
              <a:rPr lang="en-US" altLang="zh-TW" sz="3600" b="0" i="0" dirty="0">
                <a:solidFill>
                  <a:srgbClr val="000000"/>
                </a:solidFill>
                <a:effectLst/>
                <a:latin typeface="微軟正黑體" panose="020B0604030504040204" pitchFamily="34" charset="-120"/>
                <a:ea typeface="微軟正黑體" panose="020B0604030504040204" pitchFamily="34" charset="-120"/>
              </a:rPr>
              <a:t>11</a:t>
            </a:r>
            <a:r>
              <a:rPr lang="zh-TW" altLang="en-US" sz="3600" b="0" i="0" dirty="0">
                <a:solidFill>
                  <a:srgbClr val="000000"/>
                </a:solidFill>
                <a:effectLst/>
                <a:latin typeface="微軟正黑體" panose="020B0604030504040204" pitchFamily="34" charset="-120"/>
                <a:ea typeface="微軟正黑體" panose="020B0604030504040204" pitchFamily="34" charset="-120"/>
              </a:rPr>
              <a:t>屆立法委員</a:t>
            </a:r>
            <a:r>
              <a:rPr lang="en-US" altLang="zh-TW" sz="3600" b="0" i="0" dirty="0">
                <a:solidFill>
                  <a:srgbClr val="000000"/>
                </a:solidFill>
                <a:effectLst/>
                <a:latin typeface="微軟正黑體" panose="020B0604030504040204" pitchFamily="34" charset="-120"/>
                <a:ea typeface="微軟正黑體" panose="020B0604030504040204" pitchFamily="34" charset="-120"/>
              </a:rPr>
              <a:t>(</a:t>
            </a:r>
            <a:r>
              <a:rPr lang="zh-TW" altLang="en-US" sz="3600" b="0" i="0" dirty="0">
                <a:solidFill>
                  <a:srgbClr val="000000"/>
                </a:solidFill>
                <a:effectLst/>
                <a:latin typeface="微軟正黑體" panose="020B0604030504040204" pitchFamily="34" charset="-120"/>
                <a:ea typeface="微軟正黑體" panose="020B0604030504040204" pitchFamily="34" charset="-120"/>
              </a:rPr>
              <a:t>臺中市第</a:t>
            </a:r>
            <a:r>
              <a:rPr lang="en-US" altLang="zh-TW" sz="3600" b="0" i="0" dirty="0">
                <a:solidFill>
                  <a:srgbClr val="000000"/>
                </a:solidFill>
                <a:effectLst/>
                <a:latin typeface="微軟正黑體" panose="020B0604030504040204" pitchFamily="34" charset="-120"/>
                <a:ea typeface="微軟正黑體" panose="020B0604030504040204" pitchFamily="34" charset="-120"/>
              </a:rPr>
              <a:t>2</a:t>
            </a:r>
            <a:r>
              <a:rPr lang="zh-TW" altLang="en-US" sz="3600" b="0" i="0" dirty="0">
                <a:solidFill>
                  <a:srgbClr val="000000"/>
                </a:solidFill>
                <a:effectLst/>
                <a:latin typeface="微軟正黑體" panose="020B0604030504040204" pitchFamily="34" charset="-120"/>
                <a:ea typeface="微軟正黑體" panose="020B0604030504040204" pitchFamily="34" charset="-120"/>
              </a:rPr>
              <a:t>、</a:t>
            </a:r>
            <a:r>
              <a:rPr lang="en-US" altLang="zh-TW" sz="3600" b="0" i="0" dirty="0">
                <a:solidFill>
                  <a:srgbClr val="000000"/>
                </a:solidFill>
                <a:effectLst/>
                <a:latin typeface="微軟正黑體" panose="020B0604030504040204" pitchFamily="34" charset="-120"/>
                <a:ea typeface="微軟正黑體" panose="020B0604030504040204" pitchFamily="34" charset="-120"/>
              </a:rPr>
              <a:t>3</a:t>
            </a:r>
            <a:r>
              <a:rPr lang="zh-TW" altLang="en-US" sz="3600" b="0" i="0" dirty="0">
                <a:solidFill>
                  <a:srgbClr val="000000"/>
                </a:solidFill>
                <a:effectLst/>
                <a:latin typeface="微軟正黑體" panose="020B0604030504040204" pitchFamily="34" charset="-120"/>
                <a:ea typeface="微軟正黑體" panose="020B0604030504040204" pitchFamily="34" charset="-120"/>
              </a:rPr>
              <a:t>、</a:t>
            </a:r>
            <a:r>
              <a:rPr lang="en-US" altLang="zh-TW" sz="3600" b="0" i="0" dirty="0">
                <a:solidFill>
                  <a:srgbClr val="000000"/>
                </a:solidFill>
                <a:effectLst/>
                <a:latin typeface="微軟正黑體" panose="020B0604030504040204" pitchFamily="34" charset="-120"/>
                <a:ea typeface="微軟正黑體" panose="020B0604030504040204" pitchFamily="34" charset="-120"/>
              </a:rPr>
              <a:t>8</a:t>
            </a:r>
            <a:r>
              <a:rPr lang="zh-TW" altLang="en-US" sz="3600" b="0" i="0" dirty="0">
                <a:solidFill>
                  <a:srgbClr val="000000"/>
                </a:solidFill>
                <a:effectLst/>
                <a:latin typeface="微軟正黑體" panose="020B0604030504040204" pitchFamily="34" charset="-120"/>
                <a:ea typeface="微軟正黑體" panose="020B0604030504040204" pitchFamily="34" charset="-120"/>
              </a:rPr>
              <a:t>選舉區</a:t>
            </a:r>
            <a:r>
              <a:rPr lang="en-US" altLang="zh-TW" sz="3600" b="0" i="0" dirty="0">
                <a:solidFill>
                  <a:srgbClr val="000000"/>
                </a:solidFill>
                <a:effectLst/>
                <a:latin typeface="微軟正黑體" panose="020B0604030504040204" pitchFamily="34" charset="-120"/>
                <a:ea typeface="微軟正黑體" panose="020B0604030504040204" pitchFamily="34" charset="-120"/>
              </a:rPr>
              <a:t>)</a:t>
            </a:r>
            <a:r>
              <a:rPr lang="zh-TW" altLang="en-US" sz="3600" b="0" i="0" dirty="0">
                <a:solidFill>
                  <a:srgbClr val="000000"/>
                </a:solidFill>
                <a:effectLst/>
                <a:latin typeface="微軟正黑體" panose="020B0604030504040204" pitchFamily="34" charset="-120"/>
                <a:ea typeface="微軟正黑體" panose="020B0604030504040204" pitchFamily="34" charset="-120"/>
              </a:rPr>
              <a:t>罷免案與全國性公民投票案第</a:t>
            </a:r>
            <a:r>
              <a:rPr lang="en-US" altLang="zh-TW" sz="3600" b="0" i="0" dirty="0">
                <a:solidFill>
                  <a:srgbClr val="000000"/>
                </a:solidFill>
                <a:effectLst/>
                <a:latin typeface="微軟正黑體" panose="020B0604030504040204" pitchFamily="34" charset="-120"/>
                <a:ea typeface="微軟正黑體" panose="020B0604030504040204" pitchFamily="34" charset="-120"/>
              </a:rPr>
              <a:t>21</a:t>
            </a:r>
            <a:r>
              <a:rPr lang="zh-TW" altLang="en-US" sz="3600" b="0" i="0" dirty="0">
                <a:solidFill>
                  <a:srgbClr val="000000"/>
                </a:solidFill>
                <a:effectLst/>
                <a:latin typeface="微軟正黑體" panose="020B0604030504040204" pitchFamily="34" charset="-120"/>
                <a:ea typeface="微軟正黑體" panose="020B0604030504040204" pitchFamily="34" charset="-120"/>
              </a:rPr>
              <a:t>案同日投票，</a:t>
            </a:r>
            <a:r>
              <a:rPr lang="zh-TW" altLang="en-US" sz="3600" b="0" i="0" u="sng" dirty="0">
                <a:solidFill>
                  <a:srgbClr val="000000"/>
                </a:solidFill>
                <a:effectLst/>
                <a:latin typeface="微軟正黑體" panose="020B0604030504040204" pitchFamily="34" charset="-120"/>
                <a:ea typeface="微軟正黑體" panose="020B0604030504040204" pitchFamily="34" charset="-120"/>
              </a:rPr>
              <a:t>投票所工作人員同時具有公民投票與罷免案投票權者，應以工作人員之戶籍地與工作地均在立法委員同一選舉區者，始符合工作地投票資格。</a:t>
            </a:r>
            <a:endParaRPr lang="en-US" altLang="zh-TW" sz="3600" b="0" i="0" u="sng" dirty="0">
              <a:solidFill>
                <a:srgbClr val="000000"/>
              </a:solidFill>
              <a:effectLst/>
              <a:latin typeface="微軟正黑體" panose="020B0604030504040204" pitchFamily="34" charset="-120"/>
              <a:ea typeface="微軟正黑體" panose="020B0604030504040204" pitchFamily="34" charset="-120"/>
            </a:endParaRPr>
          </a:p>
          <a:p>
            <a:pPr marL="571500" indent="-571500">
              <a:lnSpc>
                <a:spcPts val="5000"/>
              </a:lnSpc>
              <a:buFont typeface="Wingdings" panose="05000000000000000000" pitchFamily="2" charset="2"/>
              <a:buChar char="Ø"/>
            </a:pPr>
            <a:r>
              <a:rPr lang="zh-TW" altLang="en-US" sz="3600" b="0" i="0" dirty="0">
                <a:solidFill>
                  <a:srgbClr val="000000"/>
                </a:solidFill>
                <a:effectLst/>
                <a:latin typeface="微軟正黑體" panose="020B0604030504040204" pitchFamily="34" charset="-120"/>
                <a:ea typeface="微軟正黑體" panose="020B0604030504040204" pitchFamily="34" charset="-120"/>
              </a:rPr>
              <a:t>已取得之投票權，不可因要工作地投票，而選擇放棄部分投票權。</a:t>
            </a:r>
            <a:endParaRPr lang="zh-TW" altLang="en-US" sz="3600"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35DF4BE9-F717-16E5-98B7-B232B298A897}"/>
              </a:ext>
            </a:extLst>
          </p:cNvPr>
          <p:cNvSpPr txBox="1"/>
          <p:nvPr/>
        </p:nvSpPr>
        <p:spPr>
          <a:xfrm>
            <a:off x="2133599" y="45301"/>
            <a:ext cx="8455742" cy="1015663"/>
          </a:xfrm>
          <a:prstGeom prst="rect">
            <a:avLst/>
          </a:prstGeom>
          <a:noFill/>
        </p:spPr>
        <p:txBody>
          <a:bodyPr wrap="square">
            <a:spAutoFit/>
          </a:bodyPr>
          <a:lstStyle/>
          <a:p>
            <a:r>
              <a:rPr lang="zh-TW" altLang="en-US" sz="6000" b="1"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工作地投票名冊編造</a:t>
            </a:r>
            <a:endParaRPr lang="zh-TW" altLang="en-US" sz="6000" dirty="0"/>
          </a:p>
        </p:txBody>
      </p:sp>
    </p:spTree>
    <p:extLst>
      <p:ext uri="{BB962C8B-B14F-4D97-AF65-F5344CB8AC3E}">
        <p14:creationId xmlns:p14="http://schemas.microsoft.com/office/powerpoint/2010/main" val="286122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BB73B39A-C110-4B7D-8975-33054EA0227F}"/>
              </a:ext>
            </a:extLst>
          </p:cNvPr>
          <p:cNvSpPr txBox="1"/>
          <p:nvPr/>
        </p:nvSpPr>
        <p:spPr>
          <a:xfrm>
            <a:off x="162232" y="498802"/>
            <a:ext cx="11867534" cy="1569660"/>
          </a:xfrm>
          <a:prstGeom prst="rect">
            <a:avLst/>
          </a:prstGeom>
          <a:solidFill>
            <a:schemeClr val="accent1">
              <a:lumMod val="20000"/>
              <a:lumOff val="80000"/>
            </a:schemeClr>
          </a:solidFill>
        </p:spPr>
        <p:txBody>
          <a:bodyPr wrap="square">
            <a:spAutoFit/>
          </a:bodyPr>
          <a:lstStyle/>
          <a:p>
            <a:r>
              <a:rPr lang="zh-TW" altLang="en-US" sz="4800" b="0" i="0" dirty="0">
                <a:effectLst/>
                <a:latin typeface="微軟正黑體" panose="020B0604030504040204" pitchFamily="34" charset="-120"/>
                <a:ea typeface="微軟正黑體" panose="020B0604030504040204" pitchFamily="34" charset="-120"/>
              </a:rPr>
              <a:t>臺中市第 </a:t>
            </a:r>
            <a:r>
              <a:rPr lang="en-US" altLang="zh-TW" sz="4800" b="0" i="0" dirty="0">
                <a:effectLst/>
                <a:latin typeface="微軟正黑體" panose="020B0604030504040204" pitchFamily="34" charset="-120"/>
                <a:ea typeface="微軟正黑體" panose="020B0604030504040204" pitchFamily="34" charset="-120"/>
              </a:rPr>
              <a:t>2 </a:t>
            </a:r>
            <a:r>
              <a:rPr lang="zh-TW" altLang="en-US" sz="4800" b="0" i="0" dirty="0">
                <a:effectLst/>
                <a:latin typeface="微軟正黑體" panose="020B0604030504040204" pitchFamily="34" charset="-120"/>
                <a:ea typeface="微軟正黑體" panose="020B0604030504040204" pitchFamily="34" charset="-120"/>
              </a:rPr>
              <a:t>立法委員</a:t>
            </a:r>
            <a:r>
              <a:rPr lang="zh-TW" altLang="en-US" sz="4800" dirty="0">
                <a:latin typeface="微軟正黑體" panose="020B0604030504040204" pitchFamily="34" charset="-120"/>
                <a:ea typeface="微軟正黑體" panose="020B0604030504040204" pitchFamily="34" charset="-120"/>
              </a:rPr>
              <a:t>選舉區</a:t>
            </a:r>
            <a:r>
              <a:rPr lang="zh-TW" altLang="en-US" sz="4800" b="0" i="0" dirty="0">
                <a:effectLst/>
                <a:latin typeface="PMingLiU" panose="02020500000000000000" pitchFamily="18" charset="-120"/>
                <a:ea typeface="PMingLiU" panose="02020500000000000000" pitchFamily="18" charset="-120"/>
              </a:rPr>
              <a:t>：</a:t>
            </a:r>
            <a:endParaRPr lang="en-US" altLang="zh-TW" sz="4800" b="0" i="0" dirty="0">
              <a:effectLst/>
              <a:latin typeface="微軟正黑體" panose="020B0604030504040204" pitchFamily="34" charset="-120"/>
              <a:ea typeface="微軟正黑體" panose="020B0604030504040204" pitchFamily="34" charset="-120"/>
            </a:endParaRPr>
          </a:p>
          <a:p>
            <a:r>
              <a:rPr lang="zh-TW" altLang="en-US" sz="4800" b="0" i="0" u="sng" strike="noStrike" dirty="0">
                <a:effectLst/>
                <a:latin typeface="微軟正黑體" panose="020B0604030504040204" pitchFamily="34" charset="-120"/>
                <a:ea typeface="微軟正黑體" panose="020B0604030504040204" pitchFamily="34" charset="-120"/>
                <a:hlinkClick r:id="rId2" tooltip="沙鹿區">
                  <a:extLst>
                    <a:ext uri="{A12FA001-AC4F-418D-AE19-62706E023703}">
                      <ahyp:hlinkClr xmlns:ahyp="http://schemas.microsoft.com/office/drawing/2018/hyperlinkcolor" val="tx"/>
                    </a:ext>
                  </a:extLst>
                </a:hlinkClick>
              </a:rPr>
              <a:t>沙鹿區</a:t>
            </a:r>
            <a:r>
              <a:rPr lang="zh-TW" altLang="en-US" sz="4800" b="0" i="0" dirty="0">
                <a:effectLst/>
                <a:latin typeface="微軟正黑體" panose="020B0604030504040204" pitchFamily="34" charset="-120"/>
                <a:ea typeface="微軟正黑體" panose="020B0604030504040204" pitchFamily="34" charset="-120"/>
              </a:rPr>
              <a:t>、</a:t>
            </a:r>
            <a:r>
              <a:rPr lang="zh-TW" altLang="en-US" sz="4800" b="0" i="0" u="none" strike="noStrike" dirty="0">
                <a:effectLst/>
                <a:latin typeface="微軟正黑體" panose="020B0604030504040204" pitchFamily="34" charset="-120"/>
                <a:ea typeface="微軟正黑體" panose="020B0604030504040204" pitchFamily="34" charset="-120"/>
                <a:hlinkClick r:id="rId3" tooltip="龍井區">
                  <a:extLst>
                    <a:ext uri="{A12FA001-AC4F-418D-AE19-62706E023703}">
                      <ahyp:hlinkClr xmlns:ahyp="http://schemas.microsoft.com/office/drawing/2018/hyperlinkcolor" val="tx"/>
                    </a:ext>
                  </a:extLst>
                </a:hlinkClick>
              </a:rPr>
              <a:t>龍井區</a:t>
            </a:r>
            <a:r>
              <a:rPr lang="zh-TW" altLang="en-US" sz="4800" b="0" i="0" dirty="0">
                <a:effectLst/>
                <a:latin typeface="微軟正黑體" panose="020B0604030504040204" pitchFamily="34" charset="-120"/>
                <a:ea typeface="微軟正黑體" panose="020B0604030504040204" pitchFamily="34" charset="-120"/>
              </a:rPr>
              <a:t>、</a:t>
            </a:r>
            <a:r>
              <a:rPr lang="zh-TW" altLang="en-US" sz="4800" b="0" i="0" u="none" strike="noStrike" dirty="0">
                <a:effectLst/>
                <a:latin typeface="微軟正黑體" panose="020B0604030504040204" pitchFamily="34" charset="-120"/>
                <a:ea typeface="微軟正黑體" panose="020B0604030504040204" pitchFamily="34" charset="-120"/>
                <a:hlinkClick r:id="rId4" tooltip="大肚區">
                  <a:extLst>
                    <a:ext uri="{A12FA001-AC4F-418D-AE19-62706E023703}">
                      <ahyp:hlinkClr xmlns:ahyp="http://schemas.microsoft.com/office/drawing/2018/hyperlinkcolor" val="tx"/>
                    </a:ext>
                  </a:extLst>
                </a:hlinkClick>
              </a:rPr>
              <a:t>大肚區</a:t>
            </a:r>
            <a:r>
              <a:rPr lang="zh-TW" altLang="en-US" sz="4800" b="0" i="0" dirty="0">
                <a:effectLst/>
                <a:latin typeface="微軟正黑體" panose="020B0604030504040204" pitchFamily="34" charset="-120"/>
                <a:ea typeface="微軟正黑體" panose="020B0604030504040204" pitchFamily="34" charset="-120"/>
              </a:rPr>
              <a:t>、</a:t>
            </a:r>
            <a:r>
              <a:rPr lang="zh-TW" altLang="en-US" sz="4800" b="0" i="0" u="none" strike="noStrike" dirty="0">
                <a:effectLst/>
                <a:latin typeface="微軟正黑體" panose="020B0604030504040204" pitchFamily="34" charset="-120"/>
                <a:ea typeface="微軟正黑體" panose="020B0604030504040204" pitchFamily="34" charset="-120"/>
                <a:hlinkClick r:id="rId5" tooltip="烏日區">
                  <a:extLst>
                    <a:ext uri="{A12FA001-AC4F-418D-AE19-62706E023703}">
                      <ahyp:hlinkClr xmlns:ahyp="http://schemas.microsoft.com/office/drawing/2018/hyperlinkcolor" val="tx"/>
                    </a:ext>
                  </a:extLst>
                </a:hlinkClick>
              </a:rPr>
              <a:t>烏日區</a:t>
            </a:r>
            <a:r>
              <a:rPr lang="zh-TW" altLang="en-US" sz="4800" b="0" i="0" dirty="0">
                <a:effectLst/>
                <a:latin typeface="微軟正黑體" panose="020B0604030504040204" pitchFamily="34" charset="-120"/>
                <a:ea typeface="微軟正黑體" panose="020B0604030504040204" pitchFamily="34" charset="-120"/>
              </a:rPr>
              <a:t>、</a:t>
            </a:r>
            <a:r>
              <a:rPr lang="zh-TW" altLang="en-US" sz="4800" b="0" i="0" u="none" strike="noStrike" dirty="0">
                <a:effectLst/>
                <a:latin typeface="微軟正黑體" panose="020B0604030504040204" pitchFamily="34" charset="-120"/>
                <a:ea typeface="微軟正黑體" panose="020B0604030504040204" pitchFamily="34" charset="-120"/>
                <a:hlinkClick r:id="rId6" tooltip="霧峰區">
                  <a:extLst>
                    <a:ext uri="{A12FA001-AC4F-418D-AE19-62706E023703}">
                      <ahyp:hlinkClr xmlns:ahyp="http://schemas.microsoft.com/office/drawing/2018/hyperlinkcolor" val="tx"/>
                    </a:ext>
                  </a:extLst>
                </a:hlinkClick>
              </a:rPr>
              <a:t>霧峰區</a:t>
            </a:r>
            <a:endParaRPr lang="zh-TW" altLang="en-US" sz="4800"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0526B360-D1AD-5F63-FBDC-6BA47FA17E36}"/>
              </a:ext>
            </a:extLst>
          </p:cNvPr>
          <p:cNvSpPr txBox="1"/>
          <p:nvPr/>
        </p:nvSpPr>
        <p:spPr>
          <a:xfrm>
            <a:off x="162232" y="2597953"/>
            <a:ext cx="10373032" cy="1569660"/>
          </a:xfrm>
          <a:prstGeom prst="rect">
            <a:avLst/>
          </a:prstGeom>
          <a:solidFill>
            <a:schemeClr val="accent1">
              <a:lumMod val="20000"/>
              <a:lumOff val="80000"/>
            </a:schemeClr>
          </a:solidFill>
        </p:spPr>
        <p:txBody>
          <a:bodyPr wrap="square">
            <a:spAutoFit/>
          </a:bodyPr>
          <a:lstStyle/>
          <a:p>
            <a:r>
              <a:rPr lang="zh-TW" altLang="en-US" sz="4800" dirty="0">
                <a:latin typeface="微軟正黑體" panose="020B0604030504040204" pitchFamily="34" charset="-120"/>
                <a:ea typeface="微軟正黑體" panose="020B0604030504040204" pitchFamily="34" charset="-120"/>
              </a:rPr>
              <a:t>臺中市第 </a:t>
            </a:r>
            <a:r>
              <a:rPr lang="en-US" altLang="zh-TW" sz="4800" dirty="0">
                <a:latin typeface="微軟正黑體" panose="020B0604030504040204" pitchFamily="34" charset="-120"/>
                <a:ea typeface="微軟正黑體" panose="020B0604030504040204" pitchFamily="34" charset="-120"/>
              </a:rPr>
              <a:t>3 </a:t>
            </a:r>
            <a:r>
              <a:rPr lang="zh-TW" altLang="en-US" sz="4800" dirty="0">
                <a:latin typeface="微軟正黑體" panose="020B0604030504040204" pitchFamily="34" charset="-120"/>
                <a:ea typeface="微軟正黑體" panose="020B0604030504040204" pitchFamily="34" charset="-120"/>
              </a:rPr>
              <a:t>立法委員選舉區</a:t>
            </a:r>
            <a:r>
              <a:rPr lang="zh-TW" altLang="en-US" sz="4800" b="0" i="0" dirty="0">
                <a:effectLst/>
                <a:latin typeface="PMingLiU" panose="02020500000000000000" pitchFamily="18" charset="-120"/>
                <a:ea typeface="PMingLiU" panose="02020500000000000000" pitchFamily="18" charset="-120"/>
              </a:rPr>
              <a:t>：</a:t>
            </a:r>
            <a:endParaRPr lang="en-US" altLang="zh-TW" sz="4800" b="0" i="0" dirty="0">
              <a:effectLst/>
              <a:latin typeface="PMingLiU" panose="02020500000000000000" pitchFamily="18" charset="-120"/>
              <a:ea typeface="PMingLiU" panose="02020500000000000000" pitchFamily="18" charset="-120"/>
            </a:endParaRPr>
          </a:p>
          <a:p>
            <a:r>
              <a:rPr lang="zh-TW" altLang="en-US" sz="4800" b="0" i="0" u="sng" dirty="0">
                <a:effectLst/>
                <a:latin typeface="微軟正黑體" panose="020B0604030504040204" pitchFamily="34" charset="-120"/>
                <a:ea typeface="微軟正黑體" panose="020B0604030504040204" pitchFamily="34" charset="-120"/>
              </a:rPr>
              <a:t>后里區</a:t>
            </a:r>
            <a:r>
              <a:rPr lang="zh-TW" altLang="en-US" sz="4800" b="0" i="0" dirty="0">
                <a:effectLst/>
                <a:latin typeface="微軟正黑體" panose="020B0604030504040204" pitchFamily="34" charset="-120"/>
                <a:ea typeface="微軟正黑體" panose="020B0604030504040204" pitchFamily="34" charset="-120"/>
              </a:rPr>
              <a:t>、</a:t>
            </a:r>
            <a:r>
              <a:rPr lang="zh-TW" altLang="en-US" sz="4800" b="0" i="0" u="sng" dirty="0">
                <a:effectLst/>
                <a:latin typeface="微軟正黑體" panose="020B0604030504040204" pitchFamily="34" charset="-120"/>
                <a:ea typeface="微軟正黑體" panose="020B0604030504040204" pitchFamily="34" charset="-120"/>
              </a:rPr>
              <a:t>神岡區</a:t>
            </a:r>
            <a:r>
              <a:rPr lang="zh-TW" altLang="en-US" sz="4800" b="0" i="0" dirty="0">
                <a:effectLst/>
                <a:latin typeface="微軟正黑體" panose="020B0604030504040204" pitchFamily="34" charset="-120"/>
                <a:ea typeface="微軟正黑體" panose="020B0604030504040204" pitchFamily="34" charset="-120"/>
              </a:rPr>
              <a:t>、</a:t>
            </a:r>
            <a:r>
              <a:rPr lang="zh-TW" altLang="en-US" sz="4800" b="0" i="0" u="sng" dirty="0">
                <a:effectLst/>
                <a:latin typeface="微軟正黑體" panose="020B0604030504040204" pitchFamily="34" charset="-120"/>
                <a:ea typeface="微軟正黑體" panose="020B0604030504040204" pitchFamily="34" charset="-120"/>
              </a:rPr>
              <a:t>大雅區</a:t>
            </a:r>
            <a:r>
              <a:rPr lang="zh-TW" altLang="en-US" sz="4800" b="0" i="0" dirty="0">
                <a:effectLst/>
                <a:latin typeface="微軟正黑體" panose="020B0604030504040204" pitchFamily="34" charset="-120"/>
                <a:ea typeface="微軟正黑體" panose="020B0604030504040204" pitchFamily="34" charset="-120"/>
              </a:rPr>
              <a:t>、 </a:t>
            </a:r>
            <a:r>
              <a:rPr lang="zh-TW" altLang="en-US" sz="4800" b="0" i="0" u="sng" dirty="0">
                <a:effectLst/>
                <a:latin typeface="微軟正黑體" panose="020B0604030504040204" pitchFamily="34" charset="-120"/>
                <a:ea typeface="微軟正黑體" panose="020B0604030504040204" pitchFamily="34" charset="-120"/>
              </a:rPr>
              <a:t>潭子區</a:t>
            </a:r>
            <a:endParaRPr lang="zh-TW" altLang="en-US" sz="4800" u="sng"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14AC39EB-EE55-D4DB-2124-41F6F31C82EA}"/>
              </a:ext>
            </a:extLst>
          </p:cNvPr>
          <p:cNvSpPr txBox="1"/>
          <p:nvPr/>
        </p:nvSpPr>
        <p:spPr>
          <a:xfrm>
            <a:off x="162232" y="4697105"/>
            <a:ext cx="11867535" cy="1569660"/>
          </a:xfrm>
          <a:prstGeom prst="rect">
            <a:avLst/>
          </a:prstGeom>
          <a:solidFill>
            <a:schemeClr val="accent1">
              <a:lumMod val="20000"/>
              <a:lumOff val="80000"/>
            </a:schemeClr>
          </a:solidFill>
        </p:spPr>
        <p:txBody>
          <a:bodyPr wrap="square">
            <a:spAutoFit/>
          </a:bodyPr>
          <a:lstStyle/>
          <a:p>
            <a:r>
              <a:rPr lang="zh-TW" altLang="en-US" sz="4800" b="0" i="0" dirty="0">
                <a:effectLst/>
                <a:latin typeface="微軟正黑體" panose="020B0604030504040204" pitchFamily="34" charset="-120"/>
                <a:ea typeface="微軟正黑體" panose="020B0604030504040204" pitchFamily="34" charset="-120"/>
              </a:rPr>
              <a:t>臺中市第 </a:t>
            </a:r>
            <a:r>
              <a:rPr lang="en-US" altLang="zh-TW" sz="4800" b="0" i="0" dirty="0">
                <a:effectLst/>
                <a:latin typeface="微軟正黑體" panose="020B0604030504040204" pitchFamily="34" charset="-120"/>
                <a:ea typeface="微軟正黑體" panose="020B0604030504040204" pitchFamily="34" charset="-120"/>
              </a:rPr>
              <a:t>8 </a:t>
            </a:r>
            <a:r>
              <a:rPr lang="zh-TW" altLang="en-US" sz="4800" dirty="0">
                <a:latin typeface="微軟正黑體" panose="020B0604030504040204" pitchFamily="34" charset="-120"/>
                <a:ea typeface="微軟正黑體" panose="020B0604030504040204" pitchFamily="34" charset="-120"/>
              </a:rPr>
              <a:t>立法委員</a:t>
            </a:r>
            <a:r>
              <a:rPr lang="zh-TW" altLang="en-US" sz="4800" b="0" i="0" dirty="0">
                <a:effectLst/>
                <a:latin typeface="微軟正黑體" panose="020B0604030504040204" pitchFamily="34" charset="-120"/>
                <a:ea typeface="微軟正黑體" panose="020B0604030504040204" pitchFamily="34" charset="-120"/>
              </a:rPr>
              <a:t>選舉區：</a:t>
            </a:r>
            <a:endParaRPr lang="en-US" altLang="zh-TW" sz="4800" b="0" i="0" dirty="0">
              <a:effectLst/>
              <a:latin typeface="微軟正黑體" panose="020B0604030504040204" pitchFamily="34" charset="-120"/>
              <a:ea typeface="微軟正黑體" panose="020B0604030504040204" pitchFamily="34" charset="-120"/>
            </a:endParaRPr>
          </a:p>
          <a:p>
            <a:r>
              <a:rPr lang="zh-TW" altLang="en-US" sz="4800" b="0" i="0" u="sng" dirty="0">
                <a:effectLst/>
                <a:latin typeface="微軟正黑體" panose="020B0604030504040204" pitchFamily="34" charset="-120"/>
                <a:ea typeface="微軟正黑體" panose="020B0604030504040204" pitchFamily="34" charset="-120"/>
              </a:rPr>
              <a:t>豐原區</a:t>
            </a:r>
            <a:r>
              <a:rPr lang="zh-TW" altLang="en-US" sz="4800" b="0" i="0" dirty="0">
                <a:effectLst/>
                <a:latin typeface="微軟正黑體" panose="020B0604030504040204" pitchFamily="34" charset="-120"/>
                <a:ea typeface="微軟正黑體" panose="020B0604030504040204" pitchFamily="34" charset="-120"/>
              </a:rPr>
              <a:t>、</a:t>
            </a:r>
            <a:r>
              <a:rPr lang="zh-TW" altLang="en-US" sz="4800" b="0" i="0" u="sng" dirty="0">
                <a:effectLst/>
                <a:latin typeface="微軟正黑體" panose="020B0604030504040204" pitchFamily="34" charset="-120"/>
                <a:ea typeface="微軟正黑體" panose="020B0604030504040204" pitchFamily="34" charset="-120"/>
              </a:rPr>
              <a:t>石岡區</a:t>
            </a:r>
            <a:r>
              <a:rPr lang="zh-TW" altLang="en-US" sz="4800" b="0" i="0" dirty="0">
                <a:effectLst/>
                <a:latin typeface="微軟正黑體" panose="020B0604030504040204" pitchFamily="34" charset="-120"/>
                <a:ea typeface="微軟正黑體" panose="020B0604030504040204" pitchFamily="34" charset="-120"/>
              </a:rPr>
              <a:t>、</a:t>
            </a:r>
            <a:r>
              <a:rPr lang="zh-TW" altLang="en-US" sz="4800" b="0" i="0" u="sng" dirty="0">
                <a:effectLst/>
                <a:latin typeface="微軟正黑體" panose="020B0604030504040204" pitchFamily="34" charset="-120"/>
                <a:ea typeface="微軟正黑體" panose="020B0604030504040204" pitchFamily="34" charset="-120"/>
              </a:rPr>
              <a:t>東勢區</a:t>
            </a:r>
            <a:r>
              <a:rPr lang="zh-TW" altLang="en-US" sz="4800" b="0" i="0" dirty="0">
                <a:effectLst/>
                <a:latin typeface="微軟正黑體" panose="020B0604030504040204" pitchFamily="34" charset="-120"/>
                <a:ea typeface="微軟正黑體" panose="020B0604030504040204" pitchFamily="34" charset="-120"/>
              </a:rPr>
              <a:t>、</a:t>
            </a:r>
            <a:r>
              <a:rPr lang="zh-TW" altLang="en-US" sz="4800" b="0" i="0" u="sng" dirty="0">
                <a:effectLst/>
                <a:latin typeface="微軟正黑體" panose="020B0604030504040204" pitchFamily="34" charset="-120"/>
                <a:ea typeface="微軟正黑體" panose="020B0604030504040204" pitchFamily="34" charset="-120"/>
              </a:rPr>
              <a:t>新社區</a:t>
            </a:r>
            <a:r>
              <a:rPr lang="zh-TW" altLang="en-US" sz="4800" b="0" i="0" dirty="0">
                <a:effectLst/>
                <a:latin typeface="微軟正黑體" panose="020B0604030504040204" pitchFamily="34" charset="-120"/>
                <a:ea typeface="微軟正黑體" panose="020B0604030504040204" pitchFamily="34" charset="-120"/>
              </a:rPr>
              <a:t>、</a:t>
            </a:r>
            <a:r>
              <a:rPr lang="zh-TW" altLang="en-US" sz="4800" b="0" i="0" u="sng" dirty="0">
                <a:effectLst/>
                <a:latin typeface="微軟正黑體" panose="020B0604030504040204" pitchFamily="34" charset="-120"/>
                <a:ea typeface="微軟正黑體" panose="020B0604030504040204" pitchFamily="34" charset="-120"/>
              </a:rPr>
              <a:t>和平區</a:t>
            </a:r>
            <a:endParaRPr lang="zh-TW" altLang="en-US" sz="4800" u="sng"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2058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5FB990-3EED-46ED-A309-F853FC973420}"/>
              </a:ext>
            </a:extLst>
          </p:cNvPr>
          <p:cNvSpPr>
            <a:spLocks noGrp="1"/>
          </p:cNvSpPr>
          <p:nvPr>
            <p:ph type="ctrTitle"/>
          </p:nvPr>
        </p:nvSpPr>
        <p:spPr>
          <a:xfrm>
            <a:off x="2308777" y="299886"/>
            <a:ext cx="6284616" cy="1000833"/>
          </a:xfrm>
        </p:spPr>
        <p:txBody>
          <a:bodyPr>
            <a:noAutofit/>
          </a:bodyPr>
          <a:lstStyle/>
          <a:p>
            <a:pPr algn="ctr">
              <a:lnSpc>
                <a:spcPct val="100000"/>
              </a:lnSpc>
            </a:pPr>
            <a:r>
              <a:rPr lang="zh-TW" altLang="en-US" sz="6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名冊編造基準</a:t>
            </a:r>
            <a:endParaRPr lang="zh-TW" altLang="en-US" sz="6000" dirty="0">
              <a:solidFill>
                <a:schemeClr val="tx1"/>
              </a:solidFill>
              <a:latin typeface="微軟正黑體" panose="020B0604030504040204" pitchFamily="34" charset="-120"/>
              <a:ea typeface="微軟正黑體" panose="020B0604030504040204" pitchFamily="34" charset="-120"/>
            </a:endParaRPr>
          </a:p>
        </p:txBody>
      </p:sp>
      <p:sp>
        <p:nvSpPr>
          <p:cNvPr id="6" name="副標題 5">
            <a:extLst>
              <a:ext uri="{FF2B5EF4-FFF2-40B4-BE49-F238E27FC236}">
                <a16:creationId xmlns:a16="http://schemas.microsoft.com/office/drawing/2014/main" id="{97BFAB42-2E3F-4309-A7C0-45582116FEDA}"/>
              </a:ext>
            </a:extLst>
          </p:cNvPr>
          <p:cNvSpPr>
            <a:spLocks noGrp="1"/>
          </p:cNvSpPr>
          <p:nvPr>
            <p:ph type="subTitle" idx="1"/>
          </p:nvPr>
        </p:nvSpPr>
        <p:spPr>
          <a:xfrm>
            <a:off x="589936" y="1490392"/>
            <a:ext cx="11169445" cy="4677294"/>
          </a:xfrm>
          <a:solidFill>
            <a:schemeClr val="accent1">
              <a:lumMod val="20000"/>
              <a:lumOff val="80000"/>
            </a:schemeClr>
          </a:solidFill>
        </p:spPr>
        <p:txBody>
          <a:bodyPr>
            <a:noAutofit/>
          </a:bodyPr>
          <a:lstStyle/>
          <a:p>
            <a:pPr marL="571500" indent="-571500">
              <a:lnSpc>
                <a:spcPts val="6700"/>
              </a:lnSpc>
              <a:buFont typeface="Wingdings" panose="05000000000000000000" pitchFamily="2" charset="2"/>
              <a:buChar char="Ø"/>
            </a:pPr>
            <a:r>
              <a:rPr lang="zh-TW" altLang="en-US" sz="48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本次造冊基準日為</a:t>
            </a:r>
            <a:r>
              <a:rPr lang="en-US" altLang="zh-TW" sz="4800" u="sng" dirty="0">
                <a:solidFill>
                  <a:srgbClr val="C00000"/>
                </a:solidFill>
                <a:effectLst/>
                <a:latin typeface="微軟正黑體" panose="020B0604030504040204" pitchFamily="34" charset="-120"/>
                <a:ea typeface="微軟正黑體" panose="020B0604030504040204" pitchFamily="34" charset="-120"/>
                <a:cs typeface="Arial" panose="020B0604020202020204" pitchFamily="34" charset="0"/>
              </a:rPr>
              <a:t>114</a:t>
            </a:r>
            <a:r>
              <a:rPr lang="zh-TW" altLang="en-US" sz="4800" u="sng" dirty="0">
                <a:solidFill>
                  <a:srgbClr val="C00000"/>
                </a:solidFill>
                <a:effectLst/>
                <a:latin typeface="微軟正黑體" panose="020B0604030504040204" pitchFamily="34" charset="-120"/>
                <a:ea typeface="微軟正黑體" panose="020B0604030504040204" pitchFamily="34" charset="-120"/>
                <a:cs typeface="Arial" panose="020B0604020202020204" pitchFamily="34" charset="0"/>
              </a:rPr>
              <a:t>年</a:t>
            </a:r>
            <a:r>
              <a:rPr lang="en-US" altLang="zh-TW" sz="4800" u="sng" dirty="0">
                <a:solidFill>
                  <a:srgbClr val="C00000"/>
                </a:solidFill>
                <a:effectLst/>
                <a:latin typeface="微軟正黑體" panose="020B0604030504040204" pitchFamily="34" charset="-120"/>
                <a:ea typeface="微軟正黑體" panose="020B0604030504040204" pitchFamily="34" charset="-120"/>
                <a:cs typeface="Arial" panose="020B0604020202020204" pitchFamily="34" charset="0"/>
              </a:rPr>
              <a:t>8</a:t>
            </a:r>
            <a:r>
              <a:rPr lang="zh-TW" altLang="en-US" sz="4800" u="sng" dirty="0">
                <a:solidFill>
                  <a:srgbClr val="C00000"/>
                </a:solidFill>
                <a:effectLst/>
                <a:latin typeface="微軟正黑體" panose="020B0604030504040204" pitchFamily="34" charset="-120"/>
                <a:ea typeface="微軟正黑體" panose="020B0604030504040204" pitchFamily="34" charset="-120"/>
                <a:cs typeface="Arial" panose="020B0604020202020204" pitchFamily="34" charset="0"/>
              </a:rPr>
              <a:t>月</a:t>
            </a:r>
            <a:r>
              <a:rPr lang="en-US" altLang="zh-TW" sz="4800" u="sng" dirty="0">
                <a:solidFill>
                  <a:srgbClr val="C00000"/>
                </a:solidFill>
                <a:effectLst/>
                <a:latin typeface="微軟正黑體" panose="020B0604030504040204" pitchFamily="34" charset="-120"/>
                <a:ea typeface="微軟正黑體" panose="020B0604030504040204" pitchFamily="34" charset="-120"/>
                <a:cs typeface="Arial" panose="020B0604020202020204" pitchFamily="34" charset="0"/>
              </a:rPr>
              <a:t>3</a:t>
            </a:r>
            <a:r>
              <a:rPr lang="zh-TW" altLang="en-US" sz="4800" u="sng" dirty="0">
                <a:solidFill>
                  <a:srgbClr val="C00000"/>
                </a:solidFill>
                <a:effectLst/>
                <a:latin typeface="微軟正黑體" panose="020B0604030504040204" pitchFamily="34" charset="-120"/>
                <a:ea typeface="微軟正黑體" panose="020B0604030504040204" pitchFamily="34" charset="-120"/>
                <a:cs typeface="Arial" panose="020B0604020202020204" pitchFamily="34" charset="0"/>
              </a:rPr>
              <a:t>日</a:t>
            </a:r>
            <a:r>
              <a:rPr lang="en-US" altLang="zh-TW" sz="4800" u="sng" dirty="0">
                <a:solidFill>
                  <a:srgbClr val="C00000"/>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4800" u="sng" dirty="0">
                <a:solidFill>
                  <a:srgbClr val="C00000"/>
                </a:solidFill>
                <a:effectLst/>
                <a:latin typeface="微軟正黑體" panose="020B0604030504040204" pitchFamily="34" charset="-120"/>
                <a:ea typeface="微軟正黑體" panose="020B0604030504040204" pitchFamily="34" charset="-120"/>
                <a:cs typeface="Arial" panose="020B0604020202020204" pitchFamily="34" charset="0"/>
              </a:rPr>
              <a:t>包括當日</a:t>
            </a:r>
            <a:r>
              <a:rPr lang="en-US" altLang="zh-TW" sz="4800" u="sng" dirty="0">
                <a:solidFill>
                  <a:srgbClr val="C00000"/>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48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，已登錄戶籍登記資料，依規定有投票人資格。</a:t>
            </a:r>
            <a:endParaRPr lang="en-US" altLang="zh-TW" sz="48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571500" indent="-571500">
              <a:lnSpc>
                <a:spcPts val="7000"/>
              </a:lnSpc>
              <a:buFont typeface="Wingdings" panose="05000000000000000000" pitchFamily="2" charset="2"/>
              <a:buChar char="Ø"/>
            </a:pPr>
            <a:r>
              <a:rPr lang="en-US" altLang="zh-TW" sz="48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114</a:t>
            </a:r>
            <a:r>
              <a:rPr lang="zh-TW" altLang="en-US" sz="48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年</a:t>
            </a:r>
            <a:r>
              <a:rPr lang="en-US" altLang="zh-TW" sz="48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8</a:t>
            </a:r>
            <a:r>
              <a:rPr lang="zh-TW" altLang="en-US" sz="48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月</a:t>
            </a:r>
            <a:r>
              <a:rPr lang="en-US" altLang="zh-TW" sz="48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4</a:t>
            </a:r>
            <a:r>
              <a:rPr lang="zh-TW" altLang="en-US" sz="48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日（包括</a:t>
            </a:r>
            <a:r>
              <a:rPr kumimoji="0" lang="zh-TW" altLang="en-US" sz="48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Arial" panose="020B0604020202020204" pitchFamily="34" charset="0"/>
              </a:rPr>
              <a:t>當日）以後遷出之投票權人，仍應在</a:t>
            </a:r>
            <a:r>
              <a:rPr kumimoji="0" lang="zh-TW" altLang="en-US" sz="4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原戶籍地</a:t>
            </a:r>
            <a:r>
              <a:rPr kumimoji="0" lang="zh-TW" altLang="en-US" sz="48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Arial" panose="020B0604020202020204" pitchFamily="34" charset="0"/>
              </a:rPr>
              <a:t>投票。</a:t>
            </a:r>
            <a:endParaRPr lang="zh-TW" altLang="en-US" sz="4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6597342"/>
      </p:ext>
    </p:extLst>
  </p:cSld>
  <p:clrMapOvr>
    <a:masterClrMapping/>
  </p:clrMapOvr>
</p:sld>
</file>

<file path=ppt/theme/theme1.xml><?xml version="1.0" encoding="utf-8"?>
<a:theme xmlns:a="http://schemas.openxmlformats.org/drawingml/2006/main" name="都會">
  <a:themeElements>
    <a:clrScheme name="都會">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都會">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docProps/app.xml><?xml version="1.0" encoding="utf-8"?>
<Properties xmlns="http://schemas.openxmlformats.org/officeDocument/2006/extended-properties" xmlns:vt="http://schemas.openxmlformats.org/officeDocument/2006/docPropsVTypes">
  <Template>TM03457491[[fn=都會]]</Template>
  <TotalTime>4508</TotalTime>
  <Words>846</Words>
  <Application>Microsoft Office PowerPoint</Application>
  <PresentationFormat>寬螢幕</PresentationFormat>
  <Paragraphs>88</Paragraphs>
  <Slides>20</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20</vt:i4>
      </vt:variant>
    </vt:vector>
  </HeadingPairs>
  <TitlesOfParts>
    <vt:vector size="30" baseType="lpstr">
      <vt:lpstr>王漢宗特黑體繁</vt:lpstr>
      <vt:lpstr>細明體</vt:lpstr>
      <vt:lpstr>微軟正黑體</vt:lpstr>
      <vt:lpstr>PMingLiU</vt:lpstr>
      <vt:lpstr>PMingLiU</vt:lpstr>
      <vt:lpstr>標楷體</vt:lpstr>
      <vt:lpstr>Arial</vt:lpstr>
      <vt:lpstr>Calibri Light</vt:lpstr>
      <vt:lpstr>Wingdings</vt:lpstr>
      <vt:lpstr>都會</vt:lpstr>
      <vt:lpstr>全國性公民投票案第21案 投票權人名冊注意事項</vt:lpstr>
      <vt:lpstr>PowerPoint 簡報</vt:lpstr>
      <vt:lpstr>PowerPoint 簡報</vt:lpstr>
      <vt:lpstr>PowerPoint 簡報</vt:lpstr>
      <vt:lpstr>PowerPoint 簡報</vt:lpstr>
      <vt:lpstr>工作地投票名冊編造</vt:lpstr>
      <vt:lpstr>PowerPoint 簡報</vt:lpstr>
      <vt:lpstr>PowerPoint 簡報</vt:lpstr>
      <vt:lpstr>名冊編造基準</vt:lpstr>
      <vt:lpstr>投票權人名冊排放順序</vt:lpstr>
      <vt:lpstr>投票權人名冊如何找到投票人</vt:lpstr>
      <vt:lpstr>投票權人資料異動</vt:lpstr>
      <vt:lpstr>PowerPoint 簡報</vt:lpstr>
      <vt:lpstr>PowerPoint 簡報</vt:lpstr>
      <vt:lpstr>PowerPoint 簡報</vt:lpstr>
      <vt:lpstr>PowerPoint 簡報</vt:lpstr>
      <vt:lpstr>★ 重要提醒   1 ★</vt:lpstr>
      <vt:lpstr>★ 重要提醒  2 ★</vt:lpstr>
      <vt:lpstr>    如果對投票權人之身分證與名冊資料有疑義，請電洽 西屯戶政04-2255-0081或0972-674077查證。</vt:lpstr>
      <vt:lpstr>感謝您的聆聽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編造全國性公民投票案第17案至第20案 投票權人名冊注意事項</dc:title>
  <dc:creator>李秀玲</dc:creator>
  <cp:lastModifiedBy>林淑美</cp:lastModifiedBy>
  <cp:revision>183</cp:revision>
  <cp:lastPrinted>2025-07-10T11:21:06Z</cp:lastPrinted>
  <dcterms:created xsi:type="dcterms:W3CDTF">2021-08-09T08:56:42Z</dcterms:created>
  <dcterms:modified xsi:type="dcterms:W3CDTF">2025-08-01T12:42:16Z</dcterms:modified>
</cp:coreProperties>
</file>