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3"/>
  </p:notesMasterIdLst>
  <p:handoutMasterIdLst>
    <p:handoutMasterId r:id="rId54"/>
  </p:handoutMasterIdLst>
  <p:sldIdLst>
    <p:sldId id="257" r:id="rId3"/>
    <p:sldId id="325" r:id="rId4"/>
    <p:sldId id="271" r:id="rId5"/>
    <p:sldId id="288" r:id="rId6"/>
    <p:sldId id="289" r:id="rId7"/>
    <p:sldId id="327" r:id="rId8"/>
    <p:sldId id="291" r:id="rId9"/>
    <p:sldId id="322" r:id="rId10"/>
    <p:sldId id="326" r:id="rId11"/>
    <p:sldId id="340" r:id="rId12"/>
    <p:sldId id="338" r:id="rId13"/>
    <p:sldId id="339" r:id="rId14"/>
    <p:sldId id="341" r:id="rId15"/>
    <p:sldId id="342" r:id="rId16"/>
    <p:sldId id="343" r:id="rId17"/>
    <p:sldId id="345" r:id="rId18"/>
    <p:sldId id="346" r:id="rId19"/>
    <p:sldId id="347" r:id="rId20"/>
    <p:sldId id="348" r:id="rId21"/>
    <p:sldId id="349" r:id="rId22"/>
    <p:sldId id="350" r:id="rId23"/>
    <p:sldId id="295" r:id="rId24"/>
    <p:sldId id="335" r:id="rId25"/>
    <p:sldId id="328" r:id="rId26"/>
    <p:sldId id="329" r:id="rId27"/>
    <p:sldId id="330" r:id="rId28"/>
    <p:sldId id="331" r:id="rId29"/>
    <p:sldId id="332" r:id="rId30"/>
    <p:sldId id="298" r:id="rId31"/>
    <p:sldId id="301" r:id="rId32"/>
    <p:sldId id="337" r:id="rId33"/>
    <p:sldId id="304" r:id="rId34"/>
    <p:sldId id="305" r:id="rId35"/>
    <p:sldId id="334" r:id="rId36"/>
    <p:sldId id="336" r:id="rId37"/>
    <p:sldId id="316" r:id="rId38"/>
    <p:sldId id="308" r:id="rId39"/>
    <p:sldId id="309" r:id="rId40"/>
    <p:sldId id="310" r:id="rId41"/>
    <p:sldId id="311" r:id="rId42"/>
    <p:sldId id="313" r:id="rId43"/>
    <p:sldId id="314" r:id="rId44"/>
    <p:sldId id="315" r:id="rId45"/>
    <p:sldId id="318" r:id="rId46"/>
    <p:sldId id="319" r:id="rId47"/>
    <p:sldId id="320" r:id="rId48"/>
    <p:sldId id="323" r:id="rId49"/>
    <p:sldId id="351" r:id="rId50"/>
    <p:sldId id="352" r:id="rId51"/>
    <p:sldId id="263" r:id="rId52"/>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林真如" initials="林真如" lastIdx="1" clrIdx="0">
    <p:extLst>
      <p:ext uri="{19B8F6BF-5375-455C-9EA6-DF929625EA0E}">
        <p15:presenceInfo xmlns:p15="http://schemas.microsoft.com/office/powerpoint/2012/main" userId="S-1-5-21-3669975089-4022300938-4016548944-67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p:cViewPr varScale="1">
        <p:scale>
          <a:sx n="85" d="100"/>
          <a:sy n="85" d="100"/>
        </p:scale>
        <p:origin x="547" y="5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03A45BA1-980A-4507-BE5A-5C1E7C2FFD8F}" type="datetimeFigureOut">
              <a:rPr lang="en-US"/>
              <a:t>8/6/2025</a:t>
            </a:fld>
            <a:endParaRPr/>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5A3416D-7FED-43BC-AA7C-D92DBA01ED64}" type="datetimeFigureOut">
              <a:rPr lang="en-US"/>
              <a:t>8/6/2025</a:t>
            </a:fld>
            <a:endParaRPr/>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8D6569-D880-4609-A7E3-337BD1711118}" type="slidenum">
              <a:rPr lang="en-US" altLang="zh-TW" smtClean="0"/>
              <a:pPr>
                <a:spcBef>
                  <a:spcPct val="0"/>
                </a:spcBef>
              </a:pPr>
              <a:t>2</a:t>
            </a:fld>
            <a:endParaRPr lang="en-US" altLang="zh-TW"/>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zh-TW" altLang="zh-TW">
              <a:latin typeface="Arial" panose="020B0604020202020204" pitchFamily="34" charset="0"/>
            </a:endParaRPr>
          </a:p>
        </p:txBody>
      </p:sp>
    </p:spTree>
    <p:extLst>
      <p:ext uri="{BB962C8B-B14F-4D97-AF65-F5344CB8AC3E}">
        <p14:creationId xmlns:p14="http://schemas.microsoft.com/office/powerpoint/2010/main" val="1390207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zh-TW" altLang="en-US"/>
              <a:t>按一下以編輯母片標題樣式</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4E7BD1A-DC51-4A40-A475-DB39A52B79B3}" type="datetime1">
              <a:rPr lang="en-US" altLang="zh-TW" smtClean="0"/>
              <a:t>8/6/2025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zh-TW" altLang="en-US"/>
              <a:t>按一下以編輯母片標題樣式</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8075611" y="6019801"/>
            <a:ext cx="1396260" cy="228600"/>
          </a:xfrm>
        </p:spPr>
        <p:txBody>
          <a:bodyPr/>
          <a:lstStyle/>
          <a:p>
            <a:fld id="{415923C1-1DC8-4BED-A3DB-E5414DF4CF44}" type="datetime1">
              <a:rPr lang="en-US" altLang="zh-TW" smtClean="0"/>
              <a:t>8/6/2025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zh-TW" altLang="en-US"/>
              <a:t>按一下以編輯母片標題樣式</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8BB2930-EEC5-46D9-8F8B-38E97555B250}" type="datetime1">
              <a:rPr lang="en-US" altLang="zh-TW" smtClean="0"/>
              <a:t>8/6/2025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Date Placeholder 3"/>
          <p:cNvSpPr>
            <a:spLocks noGrp="1"/>
          </p:cNvSpPr>
          <p:nvPr>
            <p:ph type="dt" sz="half" idx="10"/>
          </p:nvPr>
        </p:nvSpPr>
        <p:spPr/>
        <p:txBody>
          <a:bodyPr/>
          <a:lstStyle/>
          <a:p>
            <a:fld id="{8D869DAD-6F10-48EB-9D10-152C9D6D3261}" type="datetime1">
              <a:rPr lang="en-US" altLang="zh-TW" smtClean="0"/>
              <a:t>8/6/2025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zh-TW" altLang="en-US"/>
              <a:t>按一下以編輯母片標題樣式</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Date Placeholder 3"/>
          <p:cNvSpPr>
            <a:spLocks noGrp="1"/>
          </p:cNvSpPr>
          <p:nvPr>
            <p:ph type="dt" sz="half" idx="10"/>
          </p:nvPr>
        </p:nvSpPr>
        <p:spPr/>
        <p:txBody>
          <a:bodyPr/>
          <a:lstStyle/>
          <a:p>
            <a:fld id="{FFCE49BF-01F6-491E-A606-6E107D886D64}" type="datetime1">
              <a:rPr lang="en-US" altLang="zh-TW" smtClean="0"/>
              <a:t>8/6/2025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Date Placeholder 3"/>
          <p:cNvSpPr>
            <a:spLocks noGrp="1"/>
          </p:cNvSpPr>
          <p:nvPr>
            <p:ph type="dt" sz="half" idx="10"/>
          </p:nvPr>
        </p:nvSpPr>
        <p:spPr/>
        <p:txBody>
          <a:bodyPr/>
          <a:lstStyle/>
          <a:p>
            <a:fld id="{49E3BEE2-6A82-41CD-83F8-F6E820775290}" type="datetime1">
              <a:rPr lang="en-US" altLang="zh-TW" smtClean="0"/>
              <a:t>8/6/2025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zh-TW" altLang="en-US"/>
              <a:t>按一下以編輯母片標題樣式</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a:p>
        </p:txBody>
      </p:sp>
      <p:sp>
        <p:nvSpPr>
          <p:cNvPr id="3" name="Content Placeholder 2"/>
          <p:cNvSpPr>
            <a:spLocks noGrp="1"/>
          </p:cNvSpPr>
          <p:nvPr>
            <p:ph sz="half" idx="1"/>
          </p:nvPr>
        </p:nvSpPr>
        <p:spPr>
          <a:xfrm>
            <a:off x="1065212" y="1825625"/>
            <a:ext cx="4954588" cy="418795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Content Placeholder 3"/>
          <p:cNvSpPr>
            <a:spLocks noGrp="1"/>
          </p:cNvSpPr>
          <p:nvPr>
            <p:ph sz="half" idx="2"/>
          </p:nvPr>
        </p:nvSpPr>
        <p:spPr>
          <a:xfrm>
            <a:off x="6172200" y="1825625"/>
            <a:ext cx="4951414" cy="418795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5" name="Date Placeholder 4"/>
          <p:cNvSpPr>
            <a:spLocks noGrp="1"/>
          </p:cNvSpPr>
          <p:nvPr>
            <p:ph type="dt" sz="half" idx="10"/>
          </p:nvPr>
        </p:nvSpPr>
        <p:spPr/>
        <p:txBody>
          <a:bodyPr/>
          <a:lstStyle/>
          <a:p>
            <a:fld id="{F8E3CB65-E7B2-4682-A0B0-84AD6DA54D76}" type="datetime1">
              <a:rPr lang="en-US" altLang="zh-TW" smtClean="0"/>
              <a:t>8/6/2025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69848" y="2505075"/>
            <a:ext cx="4956048" cy="34766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2200" y="2505075"/>
            <a:ext cx="4956048" cy="34766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7" name="Date Placeholder 6"/>
          <p:cNvSpPr>
            <a:spLocks noGrp="1"/>
          </p:cNvSpPr>
          <p:nvPr>
            <p:ph type="dt" sz="half" idx="10"/>
          </p:nvPr>
        </p:nvSpPr>
        <p:spPr/>
        <p:txBody>
          <a:bodyPr/>
          <a:lstStyle/>
          <a:p>
            <a:fld id="{5B01D12D-6119-47AC-8838-414620FC3ADC}" type="datetime1">
              <a:rPr lang="en-US" altLang="zh-TW" smtClean="0"/>
              <a:t>8/6/2025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a:p>
        </p:txBody>
      </p:sp>
      <p:sp>
        <p:nvSpPr>
          <p:cNvPr id="3" name="Date Placeholder 2"/>
          <p:cNvSpPr>
            <a:spLocks noGrp="1"/>
          </p:cNvSpPr>
          <p:nvPr>
            <p:ph type="dt" sz="half" idx="10"/>
          </p:nvPr>
        </p:nvSpPr>
        <p:spPr/>
        <p:txBody>
          <a:bodyPr/>
          <a:lstStyle/>
          <a:p>
            <a:fld id="{31BC10AC-1130-4029-8158-910712673225}" type="datetime1">
              <a:rPr lang="en-US" altLang="zh-TW" smtClean="0"/>
              <a:t>8/6/2025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EDF78-C0BB-4922-A564-F067358B706D}" type="datetime1">
              <a:rPr lang="en-US" altLang="zh-TW" smtClean="0"/>
              <a:t>8/6/2025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CB7D7D74-76D5-4692-ABA3-7C6C37F9FC5E}" type="datetime1">
              <a:rPr lang="en-US" altLang="zh-TW" smtClean="0"/>
              <a:t>8/6/2025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A267B67F-916C-4505-BEB4-5FC0D8CE46FA}" type="datetime1">
              <a:rPr lang="en-US" altLang="zh-TW" smtClean="0"/>
              <a:t>8/6/2025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zh-TW" altLang="en-US"/>
              <a:t>按一下圖示以新增圖片</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zh-TW" altLang="en-US"/>
              <a:t>按一下以編輯母片標題樣式</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72326C97-AFCE-463A-9FCC-AA473F03F1AF}" type="datetime1">
              <a:rPr lang="en-US" altLang="zh-TW" smtClean="0"/>
              <a:t>8/6/2025</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ft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2980" y="1431966"/>
            <a:ext cx="7910423" cy="1828800"/>
          </a:xfrm>
        </p:spPr>
        <p:txBody>
          <a:bodyPr anchor="ctr">
            <a:normAutofit/>
          </a:bodyPr>
          <a:lstStyle/>
          <a:p>
            <a:pPr algn="ct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選舉疏失之防範</a:t>
            </a:r>
            <a:br>
              <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及處理要領</a:t>
            </a:r>
            <a:endParaRPr 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 name="Subtitle 2"/>
          <p:cNvSpPr>
            <a:spLocks noGrp="1"/>
          </p:cNvSpPr>
          <p:nvPr>
            <p:ph type="subTitle" idx="1"/>
          </p:nvPr>
        </p:nvSpPr>
        <p:spPr>
          <a:xfrm>
            <a:off x="5242556" y="4087763"/>
            <a:ext cx="6858002" cy="914400"/>
          </a:xfrm>
        </p:spPr>
        <p:txBody>
          <a:bodyPr anchor="ctr">
            <a:normAutofit fontScale="62500" lnSpcReduction="20000"/>
          </a:bodyPr>
          <a:lstStyle/>
          <a:p>
            <a:pPr algn="ctr"/>
            <a:r>
              <a:rPr lang="zh-TW" altLang="en-US" sz="5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臺中市西屯區公所 主任秘書林真如</a:t>
            </a:r>
            <a:endParaRPr lang="en-US" sz="5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4" name="投影片編號版面配置區 10">
            <a:extLst>
              <a:ext uri="{FF2B5EF4-FFF2-40B4-BE49-F238E27FC236}">
                <a16:creationId xmlns:a16="http://schemas.microsoft.com/office/drawing/2014/main" id="{CC0295EE-4C04-E09C-F615-C09DA86298AF}"/>
              </a:ext>
            </a:extLst>
          </p:cNvPr>
          <p:cNvSpPr txBox="1">
            <a:spLocks/>
          </p:cNvSpPr>
          <p:nvPr/>
        </p:nvSpPr>
        <p:spPr>
          <a:xfrm>
            <a:off x="273875" y="6061726"/>
            <a:ext cx="762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1</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1049" y="327803"/>
            <a:ext cx="10062565" cy="664235"/>
          </a:xfrm>
        </p:spPr>
        <p:txBody>
          <a:bodyPr/>
          <a:lstStyle/>
          <a:p>
            <a:r>
              <a:rPr lang="en-US" altLang="zh-TW" b="1" dirty="0">
                <a:solidFill>
                  <a:schemeClr val="tx2"/>
                </a:solidFill>
                <a:latin typeface="標楷體" panose="03000509000000000000" pitchFamily="65" charset="-120"/>
                <a:ea typeface="標楷體" panose="03000509000000000000" pitchFamily="65" charset="-120"/>
              </a:rPr>
              <a:t>3-3</a:t>
            </a:r>
            <a:r>
              <a:rPr lang="zh-TW" altLang="en-US" b="1" dirty="0">
                <a:solidFill>
                  <a:schemeClr val="tx2"/>
                </a:solidFill>
                <a:latin typeface="標楷體" panose="03000509000000000000" pitchFamily="65" charset="-120"/>
                <a:ea typeface="標楷體" panose="03000509000000000000" pitchFamily="65" charset="-120"/>
              </a:rPr>
              <a:t>公投法與選罷法規定</a:t>
            </a:r>
            <a:r>
              <a:rPr lang="zh-TW" altLang="en-US" b="1" u="sng" dirty="0">
                <a:solidFill>
                  <a:schemeClr val="tx2"/>
                </a:solidFill>
                <a:latin typeface="標楷體" panose="03000509000000000000" pitchFamily="65" charset="-120"/>
                <a:ea typeface="標楷體" panose="03000509000000000000" pitchFamily="65" charset="-120"/>
              </a:rPr>
              <a:t>不同</a:t>
            </a:r>
            <a:r>
              <a:rPr lang="zh-TW" altLang="en-US" b="1" dirty="0">
                <a:solidFill>
                  <a:schemeClr val="tx2"/>
                </a:solidFill>
                <a:latin typeface="標楷體" panose="03000509000000000000" pitchFamily="65" charset="-120"/>
                <a:ea typeface="標楷體" panose="03000509000000000000" pitchFamily="65" charset="-120"/>
              </a:rPr>
              <a:t>之處</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167814322"/>
              </p:ext>
            </p:extLst>
          </p:nvPr>
        </p:nvGraphicFramePr>
        <p:xfrm>
          <a:off x="862642" y="1150479"/>
          <a:ext cx="10260972" cy="4318668"/>
        </p:xfrm>
        <a:graphic>
          <a:graphicData uri="http://schemas.openxmlformats.org/drawingml/2006/table">
            <a:tbl>
              <a:tblPr firstRow="1" bandRow="1">
                <a:tableStyleId>{F5AB1C69-6EDB-4FF4-983F-18BD219EF322}</a:tableStyleId>
              </a:tblPr>
              <a:tblGrid>
                <a:gridCol w="5080958">
                  <a:extLst>
                    <a:ext uri="{9D8B030D-6E8A-4147-A177-3AD203B41FA5}">
                      <a16:colId xmlns:a16="http://schemas.microsoft.com/office/drawing/2014/main" val="20000"/>
                    </a:ext>
                  </a:extLst>
                </a:gridCol>
                <a:gridCol w="5180014">
                  <a:extLst>
                    <a:ext uri="{9D8B030D-6E8A-4147-A177-3AD203B41FA5}">
                      <a16:colId xmlns:a16="http://schemas.microsoft.com/office/drawing/2014/main" val="20001"/>
                    </a:ext>
                  </a:extLst>
                </a:gridCol>
              </a:tblGrid>
              <a:tr h="603410">
                <a:tc>
                  <a:txBody>
                    <a:bodyPr/>
                    <a:lstStyle/>
                    <a:p>
                      <a:r>
                        <a:rPr lang="zh-TW" altLang="en-US" sz="2400" dirty="0">
                          <a:latin typeface="標楷體" panose="03000509000000000000" pitchFamily="65" charset="-120"/>
                          <a:ea typeface="標楷體" panose="03000509000000000000" pitchFamily="65" charset="-120"/>
                        </a:rPr>
                        <a:t>公職人員選舉罷免法第</a:t>
                      </a:r>
                      <a:r>
                        <a:rPr lang="en-US" altLang="zh-TW" sz="2400" dirty="0">
                          <a:latin typeface="標楷體" panose="03000509000000000000" pitchFamily="65" charset="-120"/>
                          <a:ea typeface="標楷體" panose="03000509000000000000" pitchFamily="65" charset="-120"/>
                        </a:rPr>
                        <a:t>65</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項</a:t>
                      </a:r>
                    </a:p>
                  </a:txBody>
                  <a:tcPr/>
                </a:tc>
                <a:tc>
                  <a:txBody>
                    <a:bodyPr/>
                    <a:lstStyle/>
                    <a:p>
                      <a:r>
                        <a:rPr lang="zh-TW" altLang="en-US" sz="2400" dirty="0">
                          <a:latin typeface="標楷體" panose="03000509000000000000" pitchFamily="65" charset="-120"/>
                          <a:ea typeface="標楷體" panose="03000509000000000000" pitchFamily="65" charset="-120"/>
                        </a:rPr>
                        <a:t>公投法</a:t>
                      </a:r>
                    </a:p>
                  </a:txBody>
                  <a:tcPr/>
                </a:tc>
                <a:extLst>
                  <a:ext uri="{0D108BD9-81ED-4DB2-BD59-A6C34878D82A}">
                    <a16:rowId xmlns:a16="http://schemas.microsoft.com/office/drawing/2014/main" val="10000"/>
                  </a:ext>
                </a:extLst>
              </a:tr>
              <a:tr h="3715258">
                <a:tc>
                  <a:txBody>
                    <a:bodyPr/>
                    <a:lstStyle/>
                    <a:p>
                      <a:r>
                        <a:rPr lang="en-US" altLang="zh-TW" sz="2400" b="1" dirty="0">
                          <a:solidFill>
                            <a:schemeClr val="tx2"/>
                          </a:solidFill>
                          <a:latin typeface="新細明體" panose="02020500000000000000" pitchFamily="18" charset="-120"/>
                          <a:ea typeface="新細明體" panose="02020500000000000000" pitchFamily="18" charset="-120"/>
                        </a:rPr>
                        <a:t>※</a:t>
                      </a:r>
                      <a:r>
                        <a:rPr lang="zh-TW" altLang="en-US" sz="2400" b="1" dirty="0">
                          <a:solidFill>
                            <a:schemeClr val="tx2"/>
                          </a:solidFill>
                          <a:latin typeface="標楷體" panose="03000509000000000000" pitchFamily="65" charset="-120"/>
                          <a:ea typeface="標楷體" panose="03000509000000000000" pitchFamily="65" charset="-120"/>
                        </a:rPr>
                        <a:t>除執行公務外</a:t>
                      </a:r>
                      <a:r>
                        <a:rPr lang="en-US" altLang="zh-TW" sz="2400" b="1" dirty="0">
                          <a:solidFill>
                            <a:schemeClr val="tx2"/>
                          </a:solidFill>
                          <a:latin typeface="標楷體" panose="03000509000000000000" pitchFamily="65" charset="-120"/>
                          <a:ea typeface="標楷體" panose="03000509000000000000" pitchFamily="65" charset="-120"/>
                        </a:rPr>
                        <a:t>，</a:t>
                      </a:r>
                      <a:r>
                        <a:rPr lang="zh-TW" altLang="en-US" sz="2400" b="1" dirty="0">
                          <a:solidFill>
                            <a:schemeClr val="tx2"/>
                          </a:solidFill>
                          <a:latin typeface="標楷體" panose="03000509000000000000" pitchFamily="65" charset="-120"/>
                          <a:ea typeface="標楷體" panose="03000509000000000000" pitchFamily="65" charset="-120"/>
                        </a:rPr>
                        <a:t>任何人不得攜帶行動電話或具攝影功能之器材進入投票所</a:t>
                      </a:r>
                      <a:r>
                        <a:rPr lang="zh-TW" altLang="en-US" sz="2400" b="1" dirty="0">
                          <a:solidFill>
                            <a:schemeClr val="tx2"/>
                          </a:solidFill>
                          <a:latin typeface="新細明體" panose="02020500000000000000" pitchFamily="18" charset="-120"/>
                          <a:ea typeface="新細明體" panose="02020500000000000000" pitchFamily="18" charset="-120"/>
                        </a:rPr>
                        <a:t>，</a:t>
                      </a:r>
                      <a:r>
                        <a:rPr lang="zh-TW" altLang="en-US" sz="2400" b="1" dirty="0">
                          <a:solidFill>
                            <a:srgbClr val="FF0000"/>
                          </a:solidFill>
                          <a:latin typeface="標楷體" panose="03000509000000000000" pitchFamily="65" charset="-120"/>
                          <a:ea typeface="標楷體" panose="03000509000000000000" pitchFamily="65" charset="-120"/>
                        </a:rPr>
                        <a:t>但已關閉電源之行動裝置</a:t>
                      </a:r>
                      <a:r>
                        <a:rPr lang="zh-TW" altLang="en-US" sz="2400" b="1" dirty="0">
                          <a:solidFill>
                            <a:srgbClr val="FF0000"/>
                          </a:solidFill>
                          <a:latin typeface="新細明體" panose="02020500000000000000" pitchFamily="18" charset="-120"/>
                          <a:ea typeface="新細明體" panose="02020500000000000000" pitchFamily="18" charset="-120"/>
                        </a:rPr>
                        <a:t>，</a:t>
                      </a:r>
                      <a:r>
                        <a:rPr lang="zh-TW" altLang="en-US" sz="2400" b="1" dirty="0">
                          <a:solidFill>
                            <a:srgbClr val="FF0000"/>
                          </a:solidFill>
                          <a:latin typeface="標楷體" panose="03000509000000000000" pitchFamily="65" charset="-120"/>
                          <a:ea typeface="標楷體" panose="03000509000000000000" pitchFamily="65" charset="-120"/>
                        </a:rPr>
                        <a:t>不在此限</a:t>
                      </a:r>
                      <a:r>
                        <a:rPr lang="zh-TW" altLang="en-US" sz="2400" b="1" dirty="0">
                          <a:solidFill>
                            <a:schemeClr val="tx1"/>
                          </a:solidFill>
                          <a:latin typeface="微軟正黑體" panose="020B0604030504040204" pitchFamily="34" charset="-120"/>
                          <a:ea typeface="微軟正黑體" panose="020B0604030504040204" pitchFamily="34" charset="-120"/>
                        </a:rPr>
                        <a:t>。</a:t>
                      </a:r>
                      <a:endParaRPr lang="en-US" altLang="zh-TW" sz="2400" b="1" dirty="0">
                        <a:solidFill>
                          <a:schemeClr val="tx1"/>
                        </a:solidFill>
                        <a:latin typeface="微軟正黑體" panose="020B0604030504040204" pitchFamily="34" charset="-120"/>
                        <a:ea typeface="微軟正黑體" panose="020B0604030504040204" pitchFamily="34" charset="-120"/>
                      </a:endParaRPr>
                    </a:p>
                    <a:p>
                      <a:r>
                        <a:rPr lang="zh-TW" altLang="zh-TW" sz="2400" b="1" dirty="0">
                          <a:solidFill>
                            <a:schemeClr val="tx2"/>
                          </a:solidFill>
                          <a:latin typeface="微軟正黑體" panose="020B0604030504040204" pitchFamily="34" charset="-120"/>
                          <a:ea typeface="微軟正黑體" panose="020B0604030504040204" pitchFamily="34" charset="-120"/>
                        </a:rPr>
                        <a:t>※</a:t>
                      </a:r>
                      <a:r>
                        <a:rPr lang="zh-TW" altLang="en-US" sz="2400" b="1" dirty="0">
                          <a:solidFill>
                            <a:schemeClr val="tx2"/>
                          </a:solidFill>
                          <a:latin typeface="標楷體" panose="03000509000000000000" pitchFamily="65" charset="-120"/>
                          <a:ea typeface="標楷體" panose="03000509000000000000" pitchFamily="65" charset="-120"/>
                        </a:rPr>
                        <a:t>違反者，依第</a:t>
                      </a:r>
                      <a:r>
                        <a:rPr lang="en-US" altLang="zh-TW" sz="2400" b="1" dirty="0">
                          <a:solidFill>
                            <a:schemeClr val="tx2"/>
                          </a:solidFill>
                          <a:latin typeface="標楷體" panose="03000509000000000000" pitchFamily="65" charset="-120"/>
                          <a:ea typeface="標楷體" panose="03000509000000000000" pitchFamily="65" charset="-120"/>
                        </a:rPr>
                        <a:t>106</a:t>
                      </a:r>
                      <a:r>
                        <a:rPr lang="zh-TW" altLang="en-US" sz="2400" b="1" dirty="0">
                          <a:solidFill>
                            <a:schemeClr val="tx2"/>
                          </a:solidFill>
                          <a:latin typeface="標楷體" panose="03000509000000000000" pitchFamily="65" charset="-120"/>
                          <a:ea typeface="標楷體" panose="03000509000000000000" pitchFamily="65" charset="-120"/>
                        </a:rPr>
                        <a:t>條處新台幣三萬以上三十萬元以下罰鍰</a:t>
                      </a:r>
                      <a:r>
                        <a:rPr lang="zh-TW" altLang="en-US" sz="2400" b="1" dirty="0">
                          <a:solidFill>
                            <a:schemeClr val="tx2"/>
                          </a:solidFill>
                          <a:latin typeface="微軟正黑體" panose="020B0604030504040204" pitchFamily="34" charset="-120"/>
                          <a:ea typeface="微軟正黑體" panose="020B0604030504040204" pitchFamily="34" charset="-120"/>
                        </a:rPr>
                        <a:t>。</a:t>
                      </a:r>
                      <a:endParaRPr lang="zh-TW" altLang="en-US" sz="2400" dirty="0">
                        <a:solidFill>
                          <a:schemeClr val="tx2"/>
                        </a:solidFill>
                        <a:latin typeface="標楷體" panose="03000509000000000000" pitchFamily="65" charset="-120"/>
                        <a:ea typeface="標楷體" panose="03000509000000000000" pitchFamily="65" charset="-120"/>
                      </a:endParaRPr>
                    </a:p>
                  </a:txBody>
                  <a:tcPr/>
                </a:tc>
                <a:tc>
                  <a:txBody>
                    <a:bodyPr/>
                    <a:lstStyle/>
                    <a:p>
                      <a:pPr eaLnBrk="1" hangingPunct="1">
                        <a:defRPr/>
                      </a:pPr>
                      <a:r>
                        <a:rPr lang="zh-TW" altLang="en-US" sz="2400" b="1" dirty="0">
                          <a:solidFill>
                            <a:srgbClr val="FF0000"/>
                          </a:solidFill>
                          <a:latin typeface="標楷體" panose="03000509000000000000" pitchFamily="65" charset="-120"/>
                          <a:ea typeface="標楷體" panose="03000509000000000000" pitchFamily="65" charset="-120"/>
                        </a:rPr>
                        <a:t>公投法則</a:t>
                      </a:r>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未作限制規定</a:t>
                      </a:r>
                      <a:r>
                        <a:rPr lang="zh-TW" altLang="en-US" sz="2400" b="1" dirty="0">
                          <a:solidFill>
                            <a:schemeClr val="tx1"/>
                          </a:solidFill>
                          <a:latin typeface="微軟正黑體" panose="020B0604030504040204" pitchFamily="34" charset="-120"/>
                          <a:ea typeface="微軟正黑體" panose="020B0604030504040204" pitchFamily="34" charset="-120"/>
                        </a:rPr>
                        <a:t>。</a:t>
                      </a:r>
                      <a:endParaRPr lang="en-US" altLang="zh-TW" sz="2400" b="1" dirty="0">
                        <a:solidFill>
                          <a:schemeClr val="tx1"/>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1"/>
                  </a:ext>
                </a:extLst>
              </a:tr>
            </a:tbl>
          </a:graphicData>
        </a:graphic>
      </p:graphicFrame>
      <p:sp>
        <p:nvSpPr>
          <p:cNvPr id="5" name="標題 1"/>
          <p:cNvSpPr txBox="1">
            <a:spLocks/>
          </p:cNvSpPr>
          <p:nvPr/>
        </p:nvSpPr>
        <p:spPr>
          <a:xfrm>
            <a:off x="1061050" y="5888965"/>
            <a:ext cx="10430626" cy="5032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endParaRPr lang="zh-TW" altLang="en-US" sz="2400" b="1" dirty="0">
              <a:solidFill>
                <a:schemeClr val="tx2"/>
              </a:solidFill>
              <a:latin typeface="標楷體" panose="03000509000000000000" pitchFamily="65" charset="-120"/>
              <a:ea typeface="標楷體" panose="03000509000000000000" pitchFamily="65" charset="-120"/>
            </a:endParaRPr>
          </a:p>
        </p:txBody>
      </p:sp>
      <p:sp>
        <p:nvSpPr>
          <p:cNvPr id="3" name="投影片編號版面配置區 2">
            <a:extLst>
              <a:ext uri="{FF2B5EF4-FFF2-40B4-BE49-F238E27FC236}">
                <a16:creationId xmlns:a16="http://schemas.microsoft.com/office/drawing/2014/main" id="{09797FDD-16A7-83D5-A378-8EA6EF37B533}"/>
              </a:ext>
            </a:extLst>
          </p:cNvPr>
          <p:cNvSpPr>
            <a:spLocks noGrp="1"/>
          </p:cNvSpPr>
          <p:nvPr>
            <p:ph type="sldNum" sz="quarter" idx="12"/>
          </p:nvPr>
        </p:nvSpPr>
        <p:spPr/>
        <p:txBody>
          <a:bodyPr/>
          <a:lstStyle/>
          <a:p>
            <a:endParaRPr lang="en-US" altLang="zh-TW" dirty="0"/>
          </a:p>
        </p:txBody>
      </p:sp>
      <p:sp>
        <p:nvSpPr>
          <p:cNvPr id="6" name="投影片編號版面配置區 10">
            <a:extLst>
              <a:ext uri="{FF2B5EF4-FFF2-40B4-BE49-F238E27FC236}">
                <a16:creationId xmlns:a16="http://schemas.microsoft.com/office/drawing/2014/main" id="{A122B004-83F5-68E2-ECCB-223FAEC014C8}"/>
              </a:ext>
            </a:extLst>
          </p:cNvPr>
          <p:cNvSpPr txBox="1">
            <a:spLocks/>
          </p:cNvSpPr>
          <p:nvPr/>
        </p:nvSpPr>
        <p:spPr>
          <a:xfrm>
            <a:off x="273875" y="6061726"/>
            <a:ext cx="855678"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10</a:t>
            </a:fld>
            <a:endParaRPr lang="en-US" altLang="zh-TW" sz="3200" b="1" dirty="0">
              <a:effectLst>
                <a:outerShdw blurRad="38100" dist="38100" dir="2700000" algn="tl">
                  <a:srgbClr val="000000">
                    <a:alpha val="43137"/>
                  </a:srgbClr>
                </a:outerShdw>
              </a:effectLst>
            </a:endParaRPr>
          </a:p>
        </p:txBody>
      </p:sp>
      <p:sp>
        <p:nvSpPr>
          <p:cNvPr id="7" name="語音泡泡: 圓角矩形 6">
            <a:extLst>
              <a:ext uri="{FF2B5EF4-FFF2-40B4-BE49-F238E27FC236}">
                <a16:creationId xmlns:a16="http://schemas.microsoft.com/office/drawing/2014/main" id="{FD829F96-9C77-B42E-04AC-4D27BCC176E0}"/>
              </a:ext>
            </a:extLst>
          </p:cNvPr>
          <p:cNvSpPr/>
          <p:nvPr/>
        </p:nvSpPr>
        <p:spPr>
          <a:xfrm>
            <a:off x="6364940" y="4002572"/>
            <a:ext cx="3738284" cy="928016"/>
          </a:xfrm>
          <a:prstGeom prst="wedgeRoundRectCallout">
            <a:avLst>
              <a:gd name="adj1" fmla="val -68071"/>
              <a:gd name="adj2" fmla="val -137384"/>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避免爭議</a:t>
            </a:r>
            <a:r>
              <a:rPr lang="en-US" altLang="zh-TW" sz="28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 選務人員宜於投開票所外使用</a:t>
            </a:r>
            <a:endParaRPr lang="zh-TW" altLang="en-US" sz="2800" b="1"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853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6546" y="260587"/>
            <a:ext cx="8911687" cy="785005"/>
          </a:xfrm>
        </p:spPr>
        <p:txBody>
          <a:bodyPr>
            <a:normAutofit/>
          </a:bodyPr>
          <a:lstStyle/>
          <a:p>
            <a:r>
              <a:rPr lang="en-US" altLang="zh-TW" sz="4800" b="1" dirty="0">
                <a:solidFill>
                  <a:schemeClr val="tx2"/>
                </a:solidFill>
                <a:latin typeface="標楷體" panose="03000509000000000000" pitchFamily="65" charset="-120"/>
                <a:ea typeface="標楷體" panose="03000509000000000000" pitchFamily="65" charset="-120"/>
              </a:rPr>
              <a:t>4-</a:t>
            </a:r>
            <a:r>
              <a:rPr lang="zh-TW" altLang="en-US" sz="4800" b="1" dirty="0">
                <a:solidFill>
                  <a:schemeClr val="tx2"/>
                </a:solidFill>
                <a:latin typeface="標楷體" panose="03000509000000000000" pitchFamily="65" charset="-120"/>
                <a:ea typeface="標楷體" panose="03000509000000000000" pitchFamily="65" charset="-120"/>
              </a:rPr>
              <a:t>選舉訴訟發現的疏失</a:t>
            </a:r>
          </a:p>
        </p:txBody>
      </p:sp>
      <p:sp>
        <p:nvSpPr>
          <p:cNvPr id="3" name="內容版面配置區 2"/>
          <p:cNvSpPr>
            <a:spLocks noGrp="1"/>
          </p:cNvSpPr>
          <p:nvPr>
            <p:ph idx="1"/>
          </p:nvPr>
        </p:nvSpPr>
        <p:spPr>
          <a:xfrm>
            <a:off x="1035875" y="1137673"/>
            <a:ext cx="10779607" cy="5396987"/>
          </a:xfrm>
        </p:spPr>
        <p:txBody>
          <a:bodyPr>
            <a:noAutofit/>
          </a:bodyPr>
          <a:lstStyle/>
          <a:p>
            <a:pPr marL="0" indent="0">
              <a:buNone/>
            </a:pPr>
            <a:r>
              <a:rPr lang="zh-TW" altLang="en-US" sz="3200" dirty="0">
                <a:solidFill>
                  <a:schemeClr val="tx2"/>
                </a:solidFill>
                <a:latin typeface="標楷體" panose="03000509000000000000" pitchFamily="65" charset="-120"/>
                <a:ea typeface="標楷體" panose="03000509000000000000" pitchFamily="65" charset="-120"/>
              </a:rPr>
              <a:t>屏東地院</a:t>
            </a:r>
            <a:r>
              <a:rPr lang="en-US" altLang="zh-TW" sz="3200" dirty="0">
                <a:solidFill>
                  <a:schemeClr val="tx2"/>
                </a:solidFill>
                <a:latin typeface="標楷體" panose="03000509000000000000" pitchFamily="65" charset="-120"/>
                <a:ea typeface="標楷體" panose="03000509000000000000" pitchFamily="65" charset="-120"/>
              </a:rPr>
              <a:t>111</a:t>
            </a:r>
            <a:r>
              <a:rPr lang="zh-TW" altLang="en-US" sz="3200" dirty="0">
                <a:solidFill>
                  <a:schemeClr val="tx2"/>
                </a:solidFill>
                <a:latin typeface="標楷體" panose="03000509000000000000" pitchFamily="65" charset="-120"/>
                <a:ea typeface="標楷體" panose="03000509000000000000" pitchFamily="65" charset="-120"/>
              </a:rPr>
              <a:t>年度選字第</a:t>
            </a:r>
            <a:r>
              <a:rPr lang="en-US" altLang="zh-TW" sz="3200" dirty="0">
                <a:solidFill>
                  <a:schemeClr val="tx2"/>
                </a:solidFill>
                <a:latin typeface="標楷體" panose="03000509000000000000" pitchFamily="65" charset="-120"/>
                <a:ea typeface="標楷體" panose="03000509000000000000" pitchFamily="65" charset="-120"/>
              </a:rPr>
              <a:t>1</a:t>
            </a:r>
            <a:r>
              <a:rPr lang="zh-TW" altLang="en-US" sz="3200" dirty="0">
                <a:solidFill>
                  <a:schemeClr val="tx2"/>
                </a:solidFill>
                <a:latin typeface="標楷體" panose="03000509000000000000" pitchFamily="65" charset="-120"/>
                <a:ea typeface="標楷體" panose="03000509000000000000" pitchFamily="65" charset="-120"/>
              </a:rPr>
              <a:t>號判決書上所載之選務行政疏失或瑕疵</a:t>
            </a:r>
            <a:r>
              <a:rPr lang="en-US" altLang="zh-TW" sz="3200" dirty="0">
                <a:solidFill>
                  <a:schemeClr val="tx2"/>
                </a:solidFill>
                <a:latin typeface="標楷體" panose="03000509000000000000" pitchFamily="65" charset="-120"/>
                <a:ea typeface="標楷體" panose="03000509000000000000" pitchFamily="65" charset="-120"/>
                <a:sym typeface="Wingdings" panose="05000000000000000000" pitchFamily="2" charset="2"/>
              </a:rPr>
              <a:t>(</a:t>
            </a:r>
            <a:r>
              <a:rPr lang="zh-TW" altLang="en-US" sz="3200" dirty="0">
                <a:solidFill>
                  <a:schemeClr val="tx2"/>
                </a:solidFill>
                <a:latin typeface="標楷體" panose="03000509000000000000" pitchFamily="65" charset="-120"/>
                <a:ea typeface="標楷體" panose="03000509000000000000" pitchFamily="65" charset="-120"/>
                <a:sym typeface="Wingdings" panose="05000000000000000000" pitchFamily="2" charset="2"/>
              </a:rPr>
              <a:t>九合一大選</a:t>
            </a:r>
            <a:r>
              <a:rPr lang="en-US" altLang="zh-TW" sz="3200" dirty="0">
                <a:solidFill>
                  <a:schemeClr val="tx2"/>
                </a:solidFill>
                <a:latin typeface="標楷體" panose="03000509000000000000" pitchFamily="65" charset="-120"/>
                <a:ea typeface="標楷體" panose="03000509000000000000" pitchFamily="65" charset="-120"/>
                <a:sym typeface="Wingdings" panose="05000000000000000000" pitchFamily="2" charset="2"/>
              </a:rPr>
              <a:t>):</a:t>
            </a:r>
            <a:endParaRPr lang="en-US" altLang="zh-TW" sz="3200" dirty="0">
              <a:solidFill>
                <a:schemeClr val="tx2"/>
              </a:solidFill>
              <a:latin typeface="標楷體" panose="03000509000000000000" pitchFamily="65" charset="-120"/>
              <a:ea typeface="標楷體" panose="03000509000000000000" pitchFamily="65" charset="-120"/>
            </a:endParaRP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1.</a:t>
            </a:r>
            <a:r>
              <a:rPr lang="zh-TW" altLang="en-US" sz="3200" dirty="0">
                <a:solidFill>
                  <a:srgbClr val="FF0000"/>
                </a:solidFill>
                <a:latin typeface="標楷體" panose="03000509000000000000" pitchFamily="65" charset="-120"/>
                <a:ea typeface="標楷體" panose="03000509000000000000" pitchFamily="65" charset="-120"/>
              </a:rPr>
              <a:t>按指印者，無</a:t>
            </a:r>
            <a:r>
              <a:rPr lang="zh-TW" altLang="en-US" sz="32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管理員</a:t>
            </a:r>
            <a:r>
              <a:rPr lang="zh-TW" altLang="en-US" sz="3200" dirty="0">
                <a:solidFill>
                  <a:srgbClr val="FF0000"/>
                </a:solidFill>
                <a:latin typeface="標楷體" panose="03000509000000000000" pitchFamily="65" charset="-120"/>
                <a:ea typeface="標楷體" panose="03000509000000000000" pitchFamily="65" charset="-120"/>
              </a:rPr>
              <a:t>及</a:t>
            </a:r>
            <a:r>
              <a:rPr lang="zh-TW" altLang="en-US" sz="32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監察員</a:t>
            </a:r>
            <a:r>
              <a:rPr lang="zh-TW" altLang="en-US" sz="3200" dirty="0">
                <a:solidFill>
                  <a:srgbClr val="FF0000"/>
                </a:solidFill>
                <a:latin typeface="標楷體" panose="03000509000000000000" pitchFamily="65" charset="-120"/>
                <a:ea typeface="標楷體" panose="03000509000000000000" pitchFamily="65" charset="-120"/>
              </a:rPr>
              <a:t>各一人蓋章證明</a:t>
            </a: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2.</a:t>
            </a:r>
            <a:r>
              <a:rPr lang="zh-TW" altLang="en-US" sz="3200" u="sng" dirty="0">
                <a:solidFill>
                  <a:schemeClr val="tx2"/>
                </a:solidFill>
                <a:latin typeface="標楷體" panose="03000509000000000000" pitchFamily="65" charset="-120"/>
                <a:ea typeface="標楷體" panose="03000509000000000000" pitchFamily="65" charset="-120"/>
              </a:rPr>
              <a:t>重複</a:t>
            </a:r>
            <a:r>
              <a:rPr lang="zh-TW" altLang="en-US" sz="3200" dirty="0">
                <a:solidFill>
                  <a:schemeClr val="tx2"/>
                </a:solidFill>
                <a:latin typeface="標楷體" panose="03000509000000000000" pitchFamily="65" charset="-120"/>
                <a:ea typeface="標楷體" panose="03000509000000000000" pitchFamily="65" charset="-120"/>
              </a:rPr>
              <a:t>投票或</a:t>
            </a:r>
            <a:r>
              <a:rPr lang="zh-TW" altLang="en-US" sz="3200" u="sng" dirty="0">
                <a:solidFill>
                  <a:schemeClr val="tx2"/>
                </a:solidFill>
                <a:latin typeface="標楷體" panose="03000509000000000000" pitchFamily="65" charset="-120"/>
                <a:ea typeface="標楷體" panose="03000509000000000000" pitchFamily="65" charset="-120"/>
              </a:rPr>
              <a:t>冒領</a:t>
            </a:r>
            <a:r>
              <a:rPr lang="zh-TW" altLang="en-US" sz="3200" dirty="0">
                <a:solidFill>
                  <a:schemeClr val="tx2"/>
                </a:solidFill>
                <a:latin typeface="標楷體" panose="03000509000000000000" pitchFamily="65" charset="-120"/>
                <a:ea typeface="標楷體" panose="03000509000000000000" pitchFamily="65" charset="-120"/>
              </a:rPr>
              <a:t>選票</a:t>
            </a:r>
            <a:endParaRPr lang="en-US" altLang="zh-TW" sz="3200" dirty="0">
              <a:solidFill>
                <a:schemeClr val="tx2"/>
              </a:solidFill>
              <a:latin typeface="標楷體" panose="03000509000000000000" pitchFamily="65" charset="-120"/>
              <a:ea typeface="標楷體" panose="03000509000000000000" pitchFamily="65" charset="-120"/>
            </a:endParaRP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3.</a:t>
            </a:r>
            <a:r>
              <a:rPr lang="zh-TW" altLang="en-US" sz="3200" dirty="0">
                <a:solidFill>
                  <a:schemeClr val="tx2"/>
                </a:solidFill>
                <a:latin typeface="標楷體" panose="03000509000000000000" pitchFamily="65" charset="-120"/>
                <a:ea typeface="標楷體" panose="03000509000000000000" pitchFamily="65" charset="-120"/>
              </a:rPr>
              <a:t>無其</a:t>
            </a:r>
            <a:r>
              <a:rPr lang="zh-TW" altLang="en-US" sz="3200" u="sng" dirty="0">
                <a:solidFill>
                  <a:schemeClr val="tx2"/>
                </a:solidFill>
                <a:latin typeface="標楷體" panose="03000509000000000000" pitchFamily="65" charset="-120"/>
                <a:ea typeface="標楷體" panose="03000509000000000000" pitchFamily="65" charset="-120"/>
              </a:rPr>
              <a:t>姓名</a:t>
            </a:r>
            <a:r>
              <a:rPr lang="zh-TW" altLang="en-US" sz="3200" dirty="0">
                <a:solidFill>
                  <a:schemeClr val="tx2"/>
                </a:solidFill>
                <a:latin typeface="標楷體" panose="03000509000000000000" pitchFamily="65" charset="-120"/>
                <a:ea typeface="標楷體" panose="03000509000000000000" pitchFamily="65" charset="-120"/>
              </a:rPr>
              <a:t>或姓名不符</a:t>
            </a:r>
            <a:endParaRPr lang="en-US" altLang="zh-TW" sz="3200" dirty="0">
              <a:solidFill>
                <a:schemeClr val="tx2"/>
              </a:solidFill>
              <a:latin typeface="標楷體" panose="03000509000000000000" pitchFamily="65" charset="-120"/>
              <a:ea typeface="標楷體" panose="03000509000000000000" pitchFamily="65" charset="-120"/>
            </a:endParaRP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4.</a:t>
            </a:r>
            <a:r>
              <a:rPr lang="zh-TW" altLang="en-US" sz="3200" dirty="0">
                <a:solidFill>
                  <a:schemeClr val="tx2"/>
                </a:solidFill>
                <a:latin typeface="標楷體" panose="03000509000000000000" pitchFamily="65" charset="-120"/>
                <a:ea typeface="標楷體" panose="03000509000000000000" pitchFamily="65" charset="-120"/>
              </a:rPr>
              <a:t>簽名或蓋章</a:t>
            </a:r>
            <a:r>
              <a:rPr lang="zh-TW" altLang="en-US" sz="3200" u="sng" dirty="0">
                <a:solidFill>
                  <a:schemeClr val="tx2"/>
                </a:solidFill>
                <a:latin typeface="標楷體" panose="03000509000000000000" pitchFamily="65" charset="-120"/>
                <a:ea typeface="標楷體" panose="03000509000000000000" pitchFamily="65" charset="-120"/>
              </a:rPr>
              <a:t>模糊不清</a:t>
            </a:r>
            <a:r>
              <a:rPr lang="zh-TW" altLang="en-US" sz="3200" dirty="0">
                <a:solidFill>
                  <a:schemeClr val="tx2"/>
                </a:solidFill>
                <a:latin typeface="標楷體" panose="03000509000000000000" pitchFamily="65" charset="-120"/>
                <a:ea typeface="標楷體" panose="03000509000000000000" pitchFamily="65" charset="-120"/>
              </a:rPr>
              <a:t>或無法判斷何人領票</a:t>
            </a:r>
            <a:endParaRPr lang="en-US" altLang="zh-TW" sz="3200" dirty="0">
              <a:solidFill>
                <a:schemeClr val="tx2"/>
              </a:solidFill>
              <a:latin typeface="標楷體" panose="03000509000000000000" pitchFamily="65" charset="-120"/>
              <a:ea typeface="標楷體" panose="03000509000000000000" pitchFamily="65" charset="-120"/>
            </a:endParaRP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5.</a:t>
            </a:r>
            <a:r>
              <a:rPr lang="zh-TW" altLang="en-US" sz="3200" dirty="0">
                <a:solidFill>
                  <a:schemeClr val="tx2"/>
                </a:solidFill>
                <a:latin typeface="標楷體" panose="03000509000000000000" pitchFamily="65" charset="-120"/>
                <a:ea typeface="標楷體" panose="03000509000000000000" pitchFamily="65" charset="-120"/>
              </a:rPr>
              <a:t>簽章橫跨二欄位</a:t>
            </a: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6.</a:t>
            </a:r>
            <a:r>
              <a:rPr lang="zh-TW" altLang="en-US" sz="3200" u="sng" dirty="0">
                <a:solidFill>
                  <a:schemeClr val="tx2"/>
                </a:solidFill>
                <a:latin typeface="標楷體" panose="03000509000000000000" pitchFamily="65" charset="-120"/>
                <a:ea typeface="標楷體" panose="03000509000000000000" pitchFamily="65" charset="-120"/>
              </a:rPr>
              <a:t>未</a:t>
            </a:r>
            <a:r>
              <a:rPr lang="zh-TW" altLang="en-US" sz="3200" dirty="0">
                <a:solidFill>
                  <a:schemeClr val="tx2"/>
                </a:solidFill>
                <a:latin typeface="標楷體" panose="03000509000000000000" pitchFamily="65" charset="-120"/>
                <a:ea typeface="標楷體" panose="03000509000000000000" pitchFamily="65" charset="-120"/>
              </a:rPr>
              <a:t>在</a:t>
            </a:r>
            <a:r>
              <a:rPr lang="en-US" altLang="zh-TW" sz="3200" dirty="0">
                <a:solidFill>
                  <a:schemeClr val="tx2"/>
                </a:solidFill>
                <a:latin typeface="標楷體" panose="03000509000000000000" pitchFamily="65" charset="-120"/>
                <a:ea typeface="標楷體" panose="03000509000000000000" pitchFamily="65" charset="-120"/>
              </a:rPr>
              <a:t>OO</a:t>
            </a:r>
            <a:r>
              <a:rPr lang="zh-TW" altLang="en-US" sz="3200" dirty="0">
                <a:solidFill>
                  <a:schemeClr val="tx2"/>
                </a:solidFill>
                <a:latin typeface="標楷體" panose="03000509000000000000" pitchFamily="65" charset="-120"/>
                <a:ea typeface="標楷體" panose="03000509000000000000" pitchFamily="65" charset="-120"/>
              </a:rPr>
              <a:t>欄位</a:t>
            </a:r>
            <a:r>
              <a:rPr lang="zh-TW" altLang="en-US" sz="3200" u="sng" dirty="0">
                <a:solidFill>
                  <a:schemeClr val="tx2"/>
                </a:solidFill>
                <a:latin typeface="標楷體" panose="03000509000000000000" pitchFamily="65" charset="-120"/>
                <a:ea typeface="標楷體" panose="03000509000000000000" pitchFamily="65" charset="-120"/>
              </a:rPr>
              <a:t>簽名、蓋章</a:t>
            </a:r>
            <a:r>
              <a:rPr lang="zh-TW" altLang="en-US" sz="3200" dirty="0">
                <a:solidFill>
                  <a:schemeClr val="tx2"/>
                </a:solidFill>
                <a:latin typeface="標楷體" panose="03000509000000000000" pitchFamily="65" charset="-120"/>
                <a:ea typeface="標楷體" panose="03000509000000000000" pitchFamily="65" charset="-120"/>
              </a:rPr>
              <a:t>發給</a:t>
            </a:r>
            <a:r>
              <a:rPr lang="en-US" altLang="zh-TW" sz="3200" dirty="0">
                <a:solidFill>
                  <a:schemeClr val="tx2"/>
                </a:solidFill>
                <a:latin typeface="標楷體" panose="03000509000000000000" pitchFamily="65" charset="-120"/>
                <a:ea typeface="標楷體" panose="03000509000000000000" pitchFamily="65" charset="-120"/>
              </a:rPr>
              <a:t>OO</a:t>
            </a:r>
            <a:r>
              <a:rPr lang="zh-TW" altLang="en-US" sz="3200" dirty="0">
                <a:solidFill>
                  <a:schemeClr val="tx2"/>
                </a:solidFill>
                <a:latin typeface="標楷體" panose="03000509000000000000" pitchFamily="65" charset="-120"/>
                <a:ea typeface="標楷體" panose="03000509000000000000" pitchFamily="65" charset="-120"/>
              </a:rPr>
              <a:t>選票</a:t>
            </a:r>
          </a:p>
        </p:txBody>
      </p:sp>
      <p:sp>
        <p:nvSpPr>
          <p:cNvPr id="5" name="投影片編號版面配置區 10">
            <a:extLst>
              <a:ext uri="{FF2B5EF4-FFF2-40B4-BE49-F238E27FC236}">
                <a16:creationId xmlns:a16="http://schemas.microsoft.com/office/drawing/2014/main" id="{BADACBB9-8165-4F3E-D73A-5A311C93E7B8}"/>
              </a:ext>
            </a:extLst>
          </p:cNvPr>
          <p:cNvSpPr txBox="1">
            <a:spLocks/>
          </p:cNvSpPr>
          <p:nvPr/>
        </p:nvSpPr>
        <p:spPr>
          <a:xfrm>
            <a:off x="273874" y="6061726"/>
            <a:ext cx="873607"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11</a:t>
            </a:fld>
            <a:endParaRPr lang="en-US" altLang="zh-TW" sz="3200" b="1" dirty="0">
              <a:effectLst>
                <a:outerShdw blurRad="38100" dist="38100" dir="2700000" algn="tl">
                  <a:srgbClr val="000000">
                    <a:alpha val="43137"/>
                  </a:srgbClr>
                </a:outerShdw>
              </a:effectLst>
            </a:endParaRPr>
          </a:p>
        </p:txBody>
      </p:sp>
      <p:sp>
        <p:nvSpPr>
          <p:cNvPr id="6" name="投影片編號版面配置區 10">
            <a:extLst>
              <a:ext uri="{FF2B5EF4-FFF2-40B4-BE49-F238E27FC236}">
                <a16:creationId xmlns:a16="http://schemas.microsoft.com/office/drawing/2014/main" id="{040640E9-1A72-499E-EBF3-29C0DA4F82D2}"/>
              </a:ext>
            </a:extLst>
          </p:cNvPr>
          <p:cNvSpPr txBox="1">
            <a:spLocks/>
          </p:cNvSpPr>
          <p:nvPr/>
        </p:nvSpPr>
        <p:spPr>
          <a:xfrm>
            <a:off x="273875" y="6061726"/>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021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9670" y="243231"/>
            <a:ext cx="8911687" cy="819509"/>
          </a:xfrm>
        </p:spPr>
        <p:txBody>
          <a:bodyPr>
            <a:normAutofit/>
          </a:bodyPr>
          <a:lstStyle/>
          <a:p>
            <a:r>
              <a:rPr lang="en-US" altLang="zh-TW" sz="4800" b="1" dirty="0">
                <a:solidFill>
                  <a:schemeClr val="tx2"/>
                </a:solidFill>
                <a:latin typeface="標楷體" panose="03000509000000000000" pitchFamily="65" charset="-120"/>
                <a:ea typeface="標楷體" panose="03000509000000000000" pitchFamily="65" charset="-120"/>
              </a:rPr>
              <a:t>4-</a:t>
            </a:r>
            <a:r>
              <a:rPr lang="zh-TW" altLang="en-US" sz="4800" b="1" dirty="0">
                <a:solidFill>
                  <a:schemeClr val="tx2"/>
                </a:solidFill>
                <a:latin typeface="標楷體" panose="03000509000000000000" pitchFamily="65" charset="-120"/>
                <a:ea typeface="標楷體" panose="03000509000000000000" pitchFamily="65" charset="-120"/>
              </a:rPr>
              <a:t>選舉訴訟發現的疏失</a:t>
            </a:r>
          </a:p>
        </p:txBody>
      </p:sp>
      <p:sp>
        <p:nvSpPr>
          <p:cNvPr id="3" name="內容版面配置區 2"/>
          <p:cNvSpPr>
            <a:spLocks noGrp="1"/>
          </p:cNvSpPr>
          <p:nvPr>
            <p:ph idx="1"/>
          </p:nvPr>
        </p:nvSpPr>
        <p:spPr>
          <a:xfrm>
            <a:off x="1035875" y="1303857"/>
            <a:ext cx="10688128" cy="5142781"/>
          </a:xfrm>
        </p:spPr>
        <p:txBody>
          <a:bodyPr>
            <a:noAutofit/>
          </a:bodyPr>
          <a:lstStyle/>
          <a:p>
            <a:pPr marL="0" indent="0">
              <a:buNone/>
            </a:pPr>
            <a:r>
              <a:rPr lang="en-US" altLang="zh-TW" sz="3200" dirty="0">
                <a:solidFill>
                  <a:schemeClr val="tx2"/>
                </a:solidFill>
                <a:latin typeface="標楷體" panose="03000509000000000000" pitchFamily="65" charset="-120"/>
                <a:ea typeface="標楷體" panose="03000509000000000000" pitchFamily="65" charset="-120"/>
              </a:rPr>
              <a:t>7.</a:t>
            </a:r>
            <a:r>
              <a:rPr lang="zh-TW" altLang="en-US" sz="3200" dirty="0">
                <a:solidFill>
                  <a:schemeClr val="tx2"/>
                </a:solidFill>
                <a:latin typeface="標楷體" panose="03000509000000000000" pitchFamily="65" charset="-120"/>
                <a:ea typeface="標楷體" panose="03000509000000000000" pitchFamily="65" charset="-120"/>
              </a:rPr>
              <a:t> 蓋指印者過多、已蓋正確章領票又刪除、</a:t>
            </a:r>
            <a:r>
              <a:rPr lang="en-US" altLang="zh-TW" sz="3200" dirty="0">
                <a:solidFill>
                  <a:schemeClr val="tx2"/>
                </a:solidFill>
                <a:latin typeface="標楷體" panose="03000509000000000000" pitchFamily="65" charset="-120"/>
                <a:ea typeface="標楷體" panose="03000509000000000000" pitchFamily="65" charset="-120"/>
              </a:rPr>
              <a:t>OO</a:t>
            </a:r>
            <a:r>
              <a:rPr lang="zh-TW" altLang="en-US" sz="3200" dirty="0">
                <a:solidFill>
                  <a:schemeClr val="tx2"/>
                </a:solidFill>
                <a:latin typeface="標楷體" panose="03000509000000000000" pitchFamily="65" charset="-120"/>
                <a:ea typeface="標楷體" panose="03000509000000000000" pitchFamily="65" charset="-120"/>
              </a:rPr>
              <a:t>欄未蓋章</a:t>
            </a:r>
            <a:endParaRPr lang="en-US" altLang="zh-TW" sz="3200" dirty="0">
              <a:solidFill>
                <a:schemeClr val="tx2"/>
              </a:solidFill>
              <a:latin typeface="標楷體" panose="03000509000000000000" pitchFamily="65" charset="-120"/>
              <a:ea typeface="標楷體" panose="03000509000000000000" pitchFamily="65" charset="-120"/>
            </a:endParaRPr>
          </a:p>
          <a:p>
            <a:pPr marL="0" indent="0">
              <a:buNone/>
            </a:pPr>
            <a:r>
              <a:rPr lang="zh-TW" altLang="en-US" sz="3200" dirty="0">
                <a:solidFill>
                  <a:schemeClr val="tx2"/>
                </a:solidFill>
                <a:latin typeface="標楷體" panose="03000509000000000000" pitchFamily="65" charset="-120"/>
                <a:ea typeface="標楷體" panose="03000509000000000000" pitchFamily="65" charset="-120"/>
              </a:rPr>
              <a:t>   領票但無備註不領</a:t>
            </a:r>
            <a:r>
              <a:rPr lang="en-US" altLang="zh-TW" sz="3200" dirty="0">
                <a:solidFill>
                  <a:schemeClr val="tx2"/>
                </a:solidFill>
                <a:latin typeface="標楷體" panose="03000509000000000000" pitchFamily="65" charset="-120"/>
                <a:ea typeface="標楷體" panose="03000509000000000000" pitchFamily="65" charset="-120"/>
              </a:rPr>
              <a:t>OO</a:t>
            </a:r>
            <a:r>
              <a:rPr lang="zh-TW" altLang="en-US" sz="3200" dirty="0">
                <a:solidFill>
                  <a:schemeClr val="tx2"/>
                </a:solidFill>
                <a:latin typeface="標楷體" panose="03000509000000000000" pitchFamily="65" charset="-120"/>
                <a:ea typeface="標楷體" panose="03000509000000000000" pitchFamily="65" charset="-120"/>
              </a:rPr>
              <a:t>票</a:t>
            </a: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8.</a:t>
            </a:r>
            <a:r>
              <a:rPr lang="zh-TW" altLang="en-US" sz="3200" dirty="0">
                <a:solidFill>
                  <a:schemeClr val="tx2"/>
                </a:solidFill>
                <a:latin typeface="標楷體" panose="03000509000000000000" pitchFamily="65" charset="-120"/>
                <a:ea typeface="標楷體" panose="03000509000000000000" pitchFamily="65" charset="-120"/>
              </a:rPr>
              <a:t> </a:t>
            </a:r>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投票前未公開查驗投票匭便加封</a:t>
            </a:r>
            <a:endParaRPr lang="en-US" altLang="zh-TW"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9.</a:t>
            </a:r>
            <a:r>
              <a:rPr lang="zh-TW" altLang="en-US" sz="3200" dirty="0">
                <a:solidFill>
                  <a:schemeClr val="tx2"/>
                </a:solidFill>
                <a:latin typeface="標楷體" panose="03000509000000000000" pitchFamily="65" charset="-120"/>
                <a:ea typeface="標楷體" panose="03000509000000000000" pitchFamily="65" charset="-120"/>
              </a:rPr>
              <a:t> 開票前未先清點選舉人名冊之</a:t>
            </a:r>
            <a:r>
              <a:rPr lang="zh-TW" altLang="en-US" sz="3200" u="sng"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領票人數</a:t>
            </a:r>
            <a:r>
              <a:rPr lang="zh-TW" altLang="en-US" sz="3200" dirty="0">
                <a:solidFill>
                  <a:schemeClr val="tx2"/>
                </a:solidFill>
                <a:latin typeface="標楷體" panose="03000509000000000000" pitchFamily="65" charset="-120"/>
                <a:ea typeface="標楷體" panose="03000509000000000000" pitchFamily="65" charset="-120"/>
              </a:rPr>
              <a:t>及</a:t>
            </a:r>
            <a:r>
              <a:rPr lang="zh-TW" altLang="en-US" sz="3200" b="1" u="sng"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用餘票數</a:t>
            </a: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10.</a:t>
            </a:r>
            <a:r>
              <a:rPr lang="zh-TW" altLang="en-US" sz="3200" dirty="0">
                <a:solidFill>
                  <a:srgbClr val="FF0000"/>
                </a:solidFill>
                <a:latin typeface="標楷體" panose="03000509000000000000" pitchFamily="65" charset="-120"/>
                <a:ea typeface="標楷體" panose="03000509000000000000" pitchFamily="65" charset="-120"/>
              </a:rPr>
              <a:t>開票</a:t>
            </a:r>
            <a:r>
              <a:rPr lang="zh-TW" altLang="en-US" sz="32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先整票</a:t>
            </a:r>
            <a:r>
              <a:rPr lang="zh-TW" altLang="en-US" sz="3200" dirty="0">
                <a:solidFill>
                  <a:srgbClr val="FF0000"/>
                </a:solidFill>
                <a:latin typeface="標楷體" panose="03000509000000000000" pitchFamily="65" charset="-120"/>
                <a:ea typeface="標楷體" panose="03000509000000000000" pitchFamily="65" charset="-120"/>
              </a:rPr>
              <a:t>後唱票、記票且唱票時未</a:t>
            </a:r>
            <a:r>
              <a:rPr lang="zh-TW" altLang="en-US" sz="3200" u="sng" dirty="0">
                <a:solidFill>
                  <a:srgbClr val="FF0000"/>
                </a:solidFill>
                <a:latin typeface="標楷體" panose="03000509000000000000" pitchFamily="65" charset="-120"/>
                <a:ea typeface="標楷體" panose="03000509000000000000" pitchFamily="65" charset="-120"/>
              </a:rPr>
              <a:t>公開亮票</a:t>
            </a:r>
            <a:r>
              <a:rPr lang="zh-TW" altLang="en-US" sz="3200" dirty="0">
                <a:solidFill>
                  <a:srgbClr val="FF0000"/>
                </a:solidFill>
                <a:latin typeface="標楷體" panose="03000509000000000000" pitchFamily="65" charset="-120"/>
                <a:ea typeface="標楷體" panose="03000509000000000000" pitchFamily="65" charset="-120"/>
              </a:rPr>
              <a:t>及複誦</a:t>
            </a: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11.</a:t>
            </a:r>
            <a:r>
              <a:rPr lang="zh-TW" altLang="en-US" sz="3200" dirty="0">
                <a:solidFill>
                  <a:schemeClr val="tx2"/>
                </a:solidFill>
                <a:latin typeface="標楷體" panose="03000509000000000000" pitchFamily="65" charset="-120"/>
                <a:ea typeface="標楷體" panose="03000509000000000000" pitchFamily="65" charset="-120"/>
              </a:rPr>
              <a:t>開票報告表填寫錯誤或登錄錯誤</a:t>
            </a: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12.</a:t>
            </a:r>
            <a:r>
              <a:rPr lang="zh-TW" altLang="en-US" sz="3200" dirty="0">
                <a:solidFill>
                  <a:srgbClr val="FF0000"/>
                </a:solidFill>
                <a:latin typeface="標楷體" panose="03000509000000000000" pitchFamily="65" charset="-120"/>
                <a:ea typeface="標楷體" panose="03000509000000000000" pitchFamily="65" charset="-120"/>
              </a:rPr>
              <a:t>爭議票</a:t>
            </a:r>
          </a:p>
          <a:p>
            <a:endParaRPr lang="en-US" altLang="zh-TW" sz="3200" dirty="0">
              <a:solidFill>
                <a:schemeClr val="tx2"/>
              </a:solidFill>
              <a:latin typeface="標楷體" panose="03000509000000000000" pitchFamily="65" charset="-120"/>
              <a:ea typeface="標楷體" panose="03000509000000000000" pitchFamily="65" charset="-120"/>
            </a:endParaRPr>
          </a:p>
          <a:p>
            <a:endParaRPr lang="en-US" altLang="zh-TW" sz="3200" dirty="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sp>
        <p:nvSpPr>
          <p:cNvPr id="5" name="投影片編號版面配置區 10">
            <a:extLst>
              <a:ext uri="{FF2B5EF4-FFF2-40B4-BE49-F238E27FC236}">
                <a16:creationId xmlns:a16="http://schemas.microsoft.com/office/drawing/2014/main" id="{3B74D65C-E5BE-924D-6AC1-13F057780DA2}"/>
              </a:ext>
            </a:extLst>
          </p:cNvPr>
          <p:cNvSpPr>
            <a:spLocks noGrp="1"/>
          </p:cNvSpPr>
          <p:nvPr>
            <p:ph type="sldNum" sz="quarter" idx="12"/>
          </p:nvPr>
        </p:nvSpPr>
        <p:spPr>
          <a:xfrm>
            <a:off x="273875" y="6061725"/>
            <a:ext cx="856186" cy="313195"/>
          </a:xfrm>
        </p:spPr>
        <p:txBody>
          <a:bodyPr/>
          <a:lstStyle/>
          <a:p>
            <a:fld id="{022B156B-59AE-415F-B24B-8756D48BB977}" type="slidenum">
              <a:rPr lang="en-US" altLang="zh-TW" sz="3200" b="1" smtClean="0">
                <a:effectLst>
                  <a:outerShdw blurRad="38100" dist="38100" dir="2700000" algn="tl">
                    <a:srgbClr val="000000">
                      <a:alpha val="43137"/>
                    </a:srgbClr>
                  </a:outerShdw>
                </a:effectLst>
              </a:rPr>
              <a:t>12</a:t>
            </a:fld>
            <a:endParaRPr lang="en-US" altLang="zh-TW" sz="3200" b="1" dirty="0">
              <a:effectLst>
                <a:outerShdw blurRad="38100" dist="38100" dir="2700000" algn="tl">
                  <a:srgbClr val="000000">
                    <a:alpha val="43137"/>
                  </a:srgbClr>
                </a:outerShdw>
              </a:effectLst>
            </a:endParaRPr>
          </a:p>
        </p:txBody>
      </p:sp>
      <p:sp>
        <p:nvSpPr>
          <p:cNvPr id="6" name="投影片編號版面配置區 10">
            <a:extLst>
              <a:ext uri="{FF2B5EF4-FFF2-40B4-BE49-F238E27FC236}">
                <a16:creationId xmlns:a16="http://schemas.microsoft.com/office/drawing/2014/main" id="{4FB69AA0-4A53-459F-5CA5-58673CDBDD61}"/>
              </a:ext>
            </a:extLst>
          </p:cNvPr>
          <p:cNvSpPr txBox="1">
            <a:spLocks/>
          </p:cNvSpPr>
          <p:nvPr/>
        </p:nvSpPr>
        <p:spPr>
          <a:xfrm>
            <a:off x="273875" y="6061726"/>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zh-TW" sz="3200" b="1" dirty="0">
              <a:effectLst>
                <a:outerShdw blurRad="38100" dist="38100" dir="2700000" algn="tl">
                  <a:srgbClr val="000000">
                    <a:alpha val="43137"/>
                  </a:srgbClr>
                </a:outerShdw>
              </a:effectLst>
            </a:endParaRPr>
          </a:p>
        </p:txBody>
      </p:sp>
      <p:sp>
        <p:nvSpPr>
          <p:cNvPr id="7" name="語音泡泡: 圓角矩形 6">
            <a:extLst>
              <a:ext uri="{FF2B5EF4-FFF2-40B4-BE49-F238E27FC236}">
                <a16:creationId xmlns:a16="http://schemas.microsoft.com/office/drawing/2014/main" id="{A2D4E08D-0916-FCE3-4ECC-15A2BFA3D843}"/>
              </a:ext>
            </a:extLst>
          </p:cNvPr>
          <p:cNvSpPr/>
          <p:nvPr/>
        </p:nvSpPr>
        <p:spPr>
          <a:xfrm>
            <a:off x="7646894" y="2119984"/>
            <a:ext cx="2245300" cy="731046"/>
          </a:xfrm>
          <a:prstGeom prst="wedgeRoundRectCallout">
            <a:avLst>
              <a:gd name="adj1" fmla="val -56892"/>
              <a:gd name="adj2" fmla="val 91931"/>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千萬拜託</a:t>
            </a:r>
            <a:r>
              <a:rPr lang="en-US" altLang="zh-TW" sz="2800" b="1" dirty="0">
                <a:solidFill>
                  <a:schemeClr val="accent2">
                    <a:lumMod val="50000"/>
                  </a:schemeClr>
                </a:solidFill>
                <a:latin typeface="微軟正黑體" panose="020B0604030504040204" pitchFamily="34" charset="-120"/>
                <a:ea typeface="微軟正黑體" panose="020B0604030504040204" pitchFamily="34" charset="-120"/>
              </a:rPr>
              <a:t>1</a:t>
            </a:r>
            <a:endParaRPr lang="zh-TW" altLang="en-US" sz="2800" b="1"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語音泡泡: 圓角矩形 7">
            <a:extLst>
              <a:ext uri="{FF2B5EF4-FFF2-40B4-BE49-F238E27FC236}">
                <a16:creationId xmlns:a16="http://schemas.microsoft.com/office/drawing/2014/main" id="{9B7DDD37-D28B-0182-208E-1A360860E353}"/>
              </a:ext>
            </a:extLst>
          </p:cNvPr>
          <p:cNvSpPr/>
          <p:nvPr/>
        </p:nvSpPr>
        <p:spPr>
          <a:xfrm>
            <a:off x="8247530" y="4997655"/>
            <a:ext cx="2245300" cy="731046"/>
          </a:xfrm>
          <a:prstGeom prst="wedgeRoundRectCallout">
            <a:avLst>
              <a:gd name="adj1" fmla="val -82445"/>
              <a:gd name="adj2" fmla="val -80975"/>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千萬拜託</a:t>
            </a:r>
            <a:r>
              <a:rPr lang="en-US" altLang="zh-TW" sz="2800" b="1" dirty="0">
                <a:solidFill>
                  <a:schemeClr val="accent2">
                    <a:lumMod val="50000"/>
                  </a:schemeClr>
                </a:solidFill>
                <a:latin typeface="微軟正黑體" panose="020B0604030504040204" pitchFamily="34" charset="-120"/>
                <a:ea typeface="微軟正黑體" panose="020B0604030504040204" pitchFamily="34" charset="-120"/>
              </a:rPr>
              <a:t>2</a:t>
            </a:r>
            <a:endParaRPr lang="zh-TW" altLang="en-US" sz="2800" b="1"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9204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3341" y="299557"/>
            <a:ext cx="8911687" cy="819509"/>
          </a:xfrm>
        </p:spPr>
        <p:txBody>
          <a:bodyPr>
            <a:normAutofit/>
          </a:bodyPr>
          <a:lstStyle/>
          <a:p>
            <a:r>
              <a:rPr lang="en-US" altLang="zh-TW" sz="4800" b="1" dirty="0">
                <a:solidFill>
                  <a:schemeClr val="tx2"/>
                </a:solidFill>
                <a:latin typeface="標楷體" panose="03000509000000000000" pitchFamily="65" charset="-120"/>
                <a:ea typeface="標楷體" panose="03000509000000000000" pitchFamily="65" charset="-120"/>
              </a:rPr>
              <a:t>4-1</a:t>
            </a:r>
            <a:r>
              <a:rPr lang="zh-TW" altLang="en-US" sz="4800" b="1" dirty="0">
                <a:solidFill>
                  <a:schemeClr val="tx2"/>
                </a:solidFill>
                <a:latin typeface="標楷體" panose="03000509000000000000" pitchFamily="65" charset="-120"/>
                <a:ea typeface="標楷體" panose="03000509000000000000" pitchFamily="65" charset="-120"/>
              </a:rPr>
              <a:t>印章疏失</a:t>
            </a:r>
          </a:p>
        </p:txBody>
      </p:sp>
      <p:sp>
        <p:nvSpPr>
          <p:cNvPr id="3" name="內容版面配置區 2"/>
          <p:cNvSpPr>
            <a:spLocks noGrp="1"/>
          </p:cNvSpPr>
          <p:nvPr>
            <p:ph idx="1"/>
          </p:nvPr>
        </p:nvSpPr>
        <p:spPr>
          <a:xfrm>
            <a:off x="1095555" y="1568570"/>
            <a:ext cx="10688128" cy="3900577"/>
          </a:xfrm>
        </p:spPr>
        <p:txBody>
          <a:bodyPr>
            <a:noAutofit/>
          </a:bodyPr>
          <a:lstStyle/>
          <a:p>
            <a:pPr marL="0" indent="0">
              <a:buNone/>
            </a:pPr>
            <a:r>
              <a:rPr lang="en-US" altLang="zh-TW" sz="3200" dirty="0">
                <a:solidFill>
                  <a:schemeClr val="tx2"/>
                </a:solidFill>
                <a:latin typeface="標楷體" panose="03000509000000000000" pitchFamily="65" charset="-120"/>
                <a:ea typeface="標楷體" panose="03000509000000000000" pitchFamily="65" charset="-120"/>
              </a:rPr>
              <a:t>1.</a:t>
            </a:r>
            <a:r>
              <a:rPr lang="zh-TW" altLang="en-US" sz="3200" dirty="0">
                <a:solidFill>
                  <a:srgbClr val="FF0000"/>
                </a:solidFill>
                <a:latin typeface="標楷體" panose="03000509000000000000" pitchFamily="65" charset="-120"/>
                <a:ea typeface="標楷體" panose="03000509000000000000" pitchFamily="65" charset="-120"/>
              </a:rPr>
              <a:t>印領章與選舉人</a:t>
            </a:r>
            <a:r>
              <a:rPr lang="en-US" altLang="zh-TW" sz="3200" dirty="0">
                <a:solidFill>
                  <a:srgbClr val="FF0000"/>
                </a:solidFill>
                <a:latin typeface="標楷體" panose="03000509000000000000" pitchFamily="65" charset="-120"/>
                <a:ea typeface="標楷體" panose="03000509000000000000" pitchFamily="65" charset="-120"/>
              </a:rPr>
              <a:t>(</a:t>
            </a:r>
            <a:r>
              <a:rPr lang="zh-TW" altLang="en-US" sz="3200" dirty="0">
                <a:solidFill>
                  <a:srgbClr val="FF0000"/>
                </a:solidFill>
                <a:latin typeface="標楷體" panose="03000509000000000000" pitchFamily="65" charset="-120"/>
                <a:ea typeface="標楷體" panose="03000509000000000000" pitchFamily="65" charset="-120"/>
              </a:rPr>
              <a:t>或投票權人</a:t>
            </a:r>
            <a:r>
              <a:rPr lang="en-US" altLang="zh-TW" sz="3200" dirty="0">
                <a:solidFill>
                  <a:srgbClr val="FF0000"/>
                </a:solidFill>
                <a:latin typeface="標楷體" panose="03000509000000000000" pitchFamily="65" charset="-120"/>
                <a:ea typeface="標楷體" panose="03000509000000000000" pitchFamily="65" charset="-120"/>
              </a:rPr>
              <a:t>)</a:t>
            </a:r>
            <a:r>
              <a:rPr lang="zh-TW" altLang="en-US" sz="32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姓名不符</a:t>
            </a:r>
            <a:endParaRPr lang="en-US" altLang="zh-TW" sz="32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2.</a:t>
            </a:r>
            <a:r>
              <a:rPr lang="zh-TW" altLang="en-US" sz="3200" dirty="0">
                <a:solidFill>
                  <a:schemeClr val="tx2"/>
                </a:solidFill>
                <a:latin typeface="標楷體" panose="03000509000000000000" pitchFamily="65" charset="-120"/>
                <a:ea typeface="標楷體" panose="03000509000000000000" pitchFamily="65" charset="-120"/>
              </a:rPr>
              <a:t>已改名，卻仍持用舊的印章蓋用或簽舊名字。</a:t>
            </a: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3.</a:t>
            </a:r>
            <a:r>
              <a:rPr lang="zh-TW" altLang="en-US" sz="3200" dirty="0">
                <a:solidFill>
                  <a:schemeClr val="tx2"/>
                </a:solidFill>
                <a:latin typeface="標楷體" panose="03000509000000000000" pitchFamily="65" charset="-120"/>
                <a:ea typeface="標楷體" panose="03000509000000000000" pitchFamily="65" charset="-120"/>
              </a:rPr>
              <a:t>刻藝術印章、印章模糊難以辨識。</a:t>
            </a: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4.</a:t>
            </a:r>
            <a:r>
              <a:rPr lang="zh-TW" altLang="en-US" sz="3200" dirty="0">
                <a:solidFill>
                  <a:srgbClr val="FF0000"/>
                </a:solidFill>
                <a:latin typeface="標楷體" panose="03000509000000000000" pitchFamily="65" charset="-120"/>
                <a:ea typeface="標楷體" panose="03000509000000000000" pitchFamily="65" charset="-120"/>
              </a:rPr>
              <a:t>簽名潦草無法辨識，或</a:t>
            </a:r>
            <a:r>
              <a:rPr lang="zh-TW" altLang="en-US" sz="32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未簽全名</a:t>
            </a:r>
            <a:r>
              <a:rPr lang="zh-TW" altLang="en-US" sz="3200" dirty="0">
                <a:solidFill>
                  <a:schemeClr val="tx2"/>
                </a:solidFill>
                <a:latin typeface="標楷體" panose="03000509000000000000" pitchFamily="65" charset="-120"/>
                <a:ea typeface="標楷體" panose="03000509000000000000" pitchFamily="65" charset="-120"/>
              </a:rPr>
              <a:t>。</a:t>
            </a: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5.</a:t>
            </a:r>
            <a:r>
              <a:rPr lang="zh-TW" altLang="en-US" sz="3200" dirty="0">
                <a:solidFill>
                  <a:schemeClr val="tx2"/>
                </a:solidFill>
                <a:latin typeface="標楷體" panose="03000509000000000000" pitchFamily="65" charset="-120"/>
                <a:ea typeface="標楷體" panose="03000509000000000000" pitchFamily="65" charset="-120"/>
              </a:rPr>
              <a:t>簽英文名。</a:t>
            </a:r>
          </a:p>
          <a:p>
            <a:endParaRPr lang="en-US" altLang="zh-TW" sz="3200" dirty="0">
              <a:solidFill>
                <a:schemeClr val="tx2"/>
              </a:solidFill>
              <a:latin typeface="標楷體" panose="03000509000000000000" pitchFamily="65" charset="-120"/>
              <a:ea typeface="標楷體" panose="03000509000000000000" pitchFamily="65" charset="-120"/>
            </a:endParaRPr>
          </a:p>
          <a:p>
            <a:endParaRPr lang="en-US" altLang="zh-TW" sz="3200" dirty="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sp>
        <p:nvSpPr>
          <p:cNvPr id="5" name="投影片編號版面配置區 10">
            <a:extLst>
              <a:ext uri="{FF2B5EF4-FFF2-40B4-BE49-F238E27FC236}">
                <a16:creationId xmlns:a16="http://schemas.microsoft.com/office/drawing/2014/main" id="{5CE09BE4-3DF9-8267-8E9C-299D91BBFAA4}"/>
              </a:ext>
            </a:extLst>
          </p:cNvPr>
          <p:cNvSpPr>
            <a:spLocks noGrp="1"/>
          </p:cNvSpPr>
          <p:nvPr>
            <p:ph type="sldNum" sz="quarter" idx="12"/>
          </p:nvPr>
        </p:nvSpPr>
        <p:spPr>
          <a:xfrm>
            <a:off x="273875" y="6061726"/>
            <a:ext cx="909466" cy="195639"/>
          </a:xfrm>
        </p:spPr>
        <p:txBody>
          <a:bodyPr/>
          <a:lstStyle/>
          <a:p>
            <a:fld id="{022B156B-59AE-415F-B24B-8756D48BB977}" type="slidenum">
              <a:rPr lang="en-US" altLang="zh-TW" sz="3200" b="1" smtClean="0">
                <a:effectLst>
                  <a:outerShdw blurRad="38100" dist="38100" dir="2700000" algn="tl">
                    <a:srgbClr val="000000">
                      <a:alpha val="43137"/>
                    </a:srgbClr>
                  </a:outerShdw>
                </a:effectLst>
              </a:rPr>
              <a:t>13</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607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01271" y="272663"/>
            <a:ext cx="8911687" cy="819509"/>
          </a:xfrm>
        </p:spPr>
        <p:txBody>
          <a:bodyPr>
            <a:normAutofit/>
          </a:bodyPr>
          <a:lstStyle/>
          <a:p>
            <a:r>
              <a:rPr lang="en-US" altLang="zh-TW" sz="4800" b="1" dirty="0">
                <a:solidFill>
                  <a:schemeClr val="tx2"/>
                </a:solidFill>
                <a:latin typeface="標楷體" panose="03000509000000000000" pitchFamily="65" charset="-120"/>
                <a:ea typeface="標楷體" panose="03000509000000000000" pitchFamily="65" charset="-120"/>
              </a:rPr>
              <a:t>4-2</a:t>
            </a:r>
            <a:r>
              <a:rPr lang="zh-TW" altLang="en-US" sz="4800" b="1" dirty="0">
                <a:solidFill>
                  <a:schemeClr val="tx2"/>
                </a:solidFill>
                <a:latin typeface="標楷體" panose="03000509000000000000" pitchFamily="65" charset="-120"/>
                <a:ea typeface="標楷體" panose="03000509000000000000" pitchFamily="65" charset="-120"/>
              </a:rPr>
              <a:t>簽領疏失</a:t>
            </a:r>
          </a:p>
        </p:txBody>
      </p:sp>
      <p:sp>
        <p:nvSpPr>
          <p:cNvPr id="3" name="內容版面配置區 2"/>
          <p:cNvSpPr>
            <a:spLocks noGrp="1"/>
          </p:cNvSpPr>
          <p:nvPr>
            <p:ph idx="1"/>
          </p:nvPr>
        </p:nvSpPr>
        <p:spPr>
          <a:xfrm>
            <a:off x="1095555" y="1568570"/>
            <a:ext cx="10688128" cy="3900577"/>
          </a:xfrm>
        </p:spPr>
        <p:txBody>
          <a:bodyPr>
            <a:noAutofit/>
          </a:bodyPr>
          <a:lstStyle/>
          <a:p>
            <a:pPr marL="0" indent="0">
              <a:buNone/>
            </a:pPr>
            <a:r>
              <a:rPr lang="en-US" altLang="zh-TW" sz="3200" dirty="0">
                <a:solidFill>
                  <a:schemeClr val="tx2"/>
                </a:solidFill>
                <a:latin typeface="標楷體" panose="03000509000000000000" pitchFamily="65" charset="-120"/>
                <a:ea typeface="標楷體" panose="03000509000000000000" pitchFamily="65" charset="-120"/>
              </a:rPr>
              <a:t>1.</a:t>
            </a:r>
            <a:r>
              <a:rPr lang="zh-TW" altLang="en-US" sz="3200" dirty="0">
                <a:solidFill>
                  <a:schemeClr val="tx2"/>
                </a:solidFill>
                <a:latin typeface="標楷體" panose="03000509000000000000" pitchFamily="65" charset="-120"/>
                <a:ea typeface="標楷體" panose="03000509000000000000" pitchFamily="65" charset="-120"/>
              </a:rPr>
              <a:t>有公民投票權</a:t>
            </a:r>
            <a:r>
              <a:rPr lang="zh-TW" altLang="en-US" sz="3200" dirty="0">
                <a:solidFill>
                  <a:srgbClr val="FF0000"/>
                </a:solidFill>
                <a:latin typeface="標楷體" panose="03000509000000000000" pitchFamily="65" charset="-120"/>
                <a:ea typeface="標楷體" panose="03000509000000000000" pitchFamily="65" charset="-120"/>
              </a:rPr>
              <a:t>但無罷免投票權</a:t>
            </a: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2.</a:t>
            </a:r>
            <a:r>
              <a:rPr lang="zh-TW" altLang="en-US" sz="3200" dirty="0">
                <a:solidFill>
                  <a:schemeClr val="tx2"/>
                </a:solidFill>
                <a:latin typeface="標楷體" panose="03000509000000000000" pitchFamily="65" charset="-120"/>
                <a:ea typeface="標楷體" panose="03000509000000000000" pitchFamily="65" charset="-120"/>
              </a:rPr>
              <a:t>選舉人印章蓋在</a:t>
            </a:r>
            <a:r>
              <a:rPr lang="zh-TW" altLang="en-US" sz="3200" b="1" u="sng"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管監人員</a:t>
            </a:r>
            <a:r>
              <a:rPr lang="zh-TW" altLang="en-US" sz="3200" dirty="0">
                <a:solidFill>
                  <a:schemeClr val="tx2"/>
                </a:solidFill>
                <a:latin typeface="標楷體" panose="03000509000000000000" pitchFamily="65" charset="-120"/>
                <a:ea typeface="標楷體" panose="03000509000000000000" pitchFamily="65" charset="-120"/>
              </a:rPr>
              <a:t>使用之證明人欄位</a:t>
            </a: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3.</a:t>
            </a:r>
            <a:r>
              <a:rPr lang="zh-TW" altLang="en-US" sz="3200" dirty="0">
                <a:solidFill>
                  <a:schemeClr val="tx2"/>
                </a:solidFill>
                <a:latin typeface="標楷體" panose="03000509000000000000" pitchFamily="65" charset="-120"/>
                <a:ea typeface="標楷體" panose="03000509000000000000" pitchFamily="65" charset="-120"/>
              </a:rPr>
              <a:t>簽名或姆指印橫跨二個欄位</a:t>
            </a:r>
          </a:p>
          <a:p>
            <a:pPr marL="0" indent="0">
              <a:buNone/>
            </a:pPr>
            <a:r>
              <a:rPr lang="en-US" altLang="zh-TW" sz="3200" dirty="0">
                <a:solidFill>
                  <a:schemeClr val="tx2"/>
                </a:solidFill>
                <a:latin typeface="標楷體" panose="03000509000000000000" pitchFamily="65" charset="-120"/>
                <a:ea typeface="標楷體" panose="03000509000000000000" pitchFamily="65" charset="-120"/>
              </a:rPr>
              <a:t>4.</a:t>
            </a:r>
            <a:r>
              <a:rPr lang="zh-TW" altLang="en-US" sz="3200" dirty="0">
                <a:solidFill>
                  <a:srgbClr val="FF0000"/>
                </a:solidFill>
                <a:latin typeface="標楷體" panose="03000509000000000000" pitchFamily="65" charset="-120"/>
                <a:ea typeface="標楷體" panose="03000509000000000000" pitchFamily="65" charset="-120"/>
              </a:rPr>
              <a:t>蓋姆指印無</a:t>
            </a:r>
            <a:r>
              <a:rPr lang="zh-TW" altLang="en-US" sz="32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管理員</a:t>
            </a:r>
            <a:r>
              <a:rPr lang="zh-TW" altLang="en-US" sz="3200" dirty="0">
                <a:solidFill>
                  <a:srgbClr val="FF0000"/>
                </a:solidFill>
                <a:latin typeface="標楷體" panose="03000509000000000000" pitchFamily="65" charset="-120"/>
                <a:ea typeface="標楷體" panose="03000509000000000000" pitchFamily="65" charset="-120"/>
              </a:rPr>
              <a:t>及</a:t>
            </a:r>
            <a:r>
              <a:rPr lang="zh-TW" altLang="en-US" sz="32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監察員</a:t>
            </a:r>
            <a:r>
              <a:rPr lang="zh-TW" altLang="en-US" sz="3200" dirty="0">
                <a:solidFill>
                  <a:srgbClr val="FF0000"/>
                </a:solidFill>
                <a:latin typeface="標楷體" panose="03000509000000000000" pitchFamily="65" charset="-120"/>
                <a:ea typeface="標楷體" panose="03000509000000000000" pitchFamily="65" charset="-120"/>
              </a:rPr>
              <a:t>會章</a:t>
            </a:r>
          </a:p>
          <a:p>
            <a:endParaRPr lang="en-US" altLang="zh-TW" sz="3200" dirty="0">
              <a:solidFill>
                <a:schemeClr val="tx2"/>
              </a:solidFill>
              <a:latin typeface="標楷體" panose="03000509000000000000" pitchFamily="65" charset="-120"/>
              <a:ea typeface="標楷體" panose="03000509000000000000" pitchFamily="65" charset="-120"/>
            </a:endParaRPr>
          </a:p>
          <a:p>
            <a:endParaRPr lang="en-US" altLang="zh-TW" sz="3200" dirty="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sp>
        <p:nvSpPr>
          <p:cNvPr id="5" name="投影片編號版面配置區 10">
            <a:extLst>
              <a:ext uri="{FF2B5EF4-FFF2-40B4-BE49-F238E27FC236}">
                <a16:creationId xmlns:a16="http://schemas.microsoft.com/office/drawing/2014/main" id="{CE30D01D-02E5-2AC4-1A49-3DFCA2C9D727}"/>
              </a:ext>
            </a:extLst>
          </p:cNvPr>
          <p:cNvSpPr>
            <a:spLocks noGrp="1"/>
          </p:cNvSpPr>
          <p:nvPr>
            <p:ph type="sldNum" sz="quarter" idx="12"/>
          </p:nvPr>
        </p:nvSpPr>
        <p:spPr>
          <a:xfrm>
            <a:off x="273875" y="6061726"/>
            <a:ext cx="927396" cy="258392"/>
          </a:xfrm>
        </p:spPr>
        <p:txBody>
          <a:bodyPr/>
          <a:lstStyle/>
          <a:p>
            <a:fld id="{022B156B-59AE-415F-B24B-8756D48BB977}" type="slidenum">
              <a:rPr lang="en-US" altLang="zh-TW" sz="3200" b="1" smtClean="0">
                <a:effectLst>
                  <a:outerShdw blurRad="38100" dist="38100" dir="2700000" algn="tl">
                    <a:srgbClr val="000000">
                      <a:alpha val="43137"/>
                    </a:srgbClr>
                  </a:outerShdw>
                </a:effectLst>
              </a:rPr>
              <a:t>14</a:t>
            </a:fld>
            <a:endParaRPr lang="en-US" altLang="zh-TW" sz="3200" b="1" dirty="0">
              <a:effectLst>
                <a:outerShdw blurRad="38100" dist="38100" dir="2700000" algn="tl">
                  <a:srgbClr val="000000">
                    <a:alpha val="43137"/>
                  </a:srgbClr>
                </a:outerShdw>
              </a:effectLst>
            </a:endParaRPr>
          </a:p>
        </p:txBody>
      </p:sp>
      <p:sp>
        <p:nvSpPr>
          <p:cNvPr id="7" name="語音泡泡: 圓角矩形 6">
            <a:extLst>
              <a:ext uri="{FF2B5EF4-FFF2-40B4-BE49-F238E27FC236}">
                <a16:creationId xmlns:a16="http://schemas.microsoft.com/office/drawing/2014/main" id="{7E2EAF4D-5021-E94C-D97D-34A034E9937F}"/>
              </a:ext>
            </a:extLst>
          </p:cNvPr>
          <p:cNvSpPr/>
          <p:nvPr/>
        </p:nvSpPr>
        <p:spPr>
          <a:xfrm>
            <a:off x="7867658" y="3231608"/>
            <a:ext cx="2245300" cy="731046"/>
          </a:xfrm>
          <a:prstGeom prst="wedgeRoundRectCallout">
            <a:avLst>
              <a:gd name="adj1" fmla="val -106002"/>
              <a:gd name="adj2" fmla="val -104275"/>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千萬拜託</a:t>
            </a:r>
            <a:r>
              <a:rPr lang="en-US" altLang="zh-TW" sz="2800" b="1" dirty="0">
                <a:solidFill>
                  <a:schemeClr val="accent2">
                    <a:lumMod val="50000"/>
                  </a:schemeClr>
                </a:solidFill>
                <a:latin typeface="微軟正黑體" panose="020B0604030504040204" pitchFamily="34" charset="-120"/>
                <a:ea typeface="微軟正黑體" panose="020B0604030504040204" pitchFamily="34" charset="-120"/>
              </a:rPr>
              <a:t>3</a:t>
            </a:r>
            <a:endParaRPr lang="zh-TW" altLang="en-US" sz="2800" b="1"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7383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3626" y="981381"/>
            <a:ext cx="10473246" cy="572099"/>
          </a:xfrm>
        </p:spPr>
        <p:txBody>
          <a:bodyPr>
            <a:noAutofit/>
          </a:bodyPr>
          <a:lstStyle/>
          <a:p>
            <a:r>
              <a:rPr lang="zh-TW" altLang="en-US"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查驗身分證管理員應核對選舉人</a:t>
            </a:r>
            <a:r>
              <a:rPr lang="en-US" altLang="zh-TW"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或投票權人</a:t>
            </a:r>
            <a:r>
              <a:rPr lang="en-US" altLang="zh-TW"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容貌</a:t>
            </a:r>
          </a:p>
        </p:txBody>
      </p:sp>
      <p:sp>
        <p:nvSpPr>
          <p:cNvPr id="4" name="內容版面配置區 3"/>
          <p:cNvSpPr>
            <a:spLocks noGrp="1"/>
          </p:cNvSpPr>
          <p:nvPr>
            <p:ph sz="half" idx="2"/>
          </p:nvPr>
        </p:nvSpPr>
        <p:spPr>
          <a:xfrm>
            <a:off x="1091225" y="1592024"/>
            <a:ext cx="5601477" cy="4979926"/>
          </a:xfrm>
        </p:spPr>
        <p:txBody>
          <a:bodyPr>
            <a:noAutofit/>
          </a:bodyPr>
          <a:lstStyle/>
          <a:p>
            <a:r>
              <a:rPr lang="zh-TW" altLang="en-US" sz="2800" dirty="0">
                <a:solidFill>
                  <a:schemeClr val="tx2"/>
                </a:solidFill>
                <a:latin typeface="標楷體" panose="03000509000000000000" pitchFamily="65" charset="-120"/>
                <a:ea typeface="標楷體" panose="03000509000000000000" pitchFamily="65" charset="-120"/>
              </a:rPr>
              <a:t>核對投票選舉人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或投票權人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容貌與其國民身分證相片是否相符</a:t>
            </a:r>
            <a:endParaRPr lang="en-US" altLang="zh-TW" sz="2800" dirty="0">
              <a:solidFill>
                <a:schemeClr val="tx2"/>
              </a:solidFill>
              <a:latin typeface="標楷體" panose="03000509000000000000" pitchFamily="65" charset="-120"/>
              <a:ea typeface="標楷體" panose="03000509000000000000" pitchFamily="65" charset="-120"/>
            </a:endParaRPr>
          </a:p>
          <a:p>
            <a:r>
              <a:rPr lang="zh-TW" altLang="en-US" sz="2800" dirty="0">
                <a:solidFill>
                  <a:schemeClr val="tx2"/>
                </a:solidFill>
                <a:latin typeface="標楷體" panose="03000509000000000000" pitchFamily="65" charset="-120"/>
                <a:ea typeface="標楷體" panose="03000509000000000000" pitchFamily="65" charset="-120"/>
              </a:rPr>
              <a:t>對選舉人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或投票權人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進行身分查驗時，</a:t>
            </a:r>
            <a:r>
              <a:rPr lang="zh-TW" altLang="en-US" sz="2800" dirty="0">
                <a:solidFill>
                  <a:srgbClr val="FF0000"/>
                </a:solidFill>
                <a:latin typeface="標楷體" panose="03000509000000000000" pitchFamily="65" charset="-120"/>
                <a:ea typeface="標楷體" panose="03000509000000000000" pitchFamily="65" charset="-120"/>
              </a:rPr>
              <a:t>應尊重其個人性別認同</a:t>
            </a:r>
            <a:r>
              <a:rPr lang="zh-TW" altLang="en-US" sz="2800" dirty="0">
                <a:solidFill>
                  <a:schemeClr val="tx2"/>
                </a:solidFill>
                <a:latin typeface="標楷體" panose="03000509000000000000" pitchFamily="65" charset="-120"/>
                <a:ea typeface="標楷體" panose="03000509000000000000" pitchFamily="65" charset="-120"/>
              </a:rPr>
              <a:t>如其容貌與身分證所貼相片難以辨別者，</a:t>
            </a:r>
            <a:r>
              <a:rPr lang="zh-TW" altLang="en-US" sz="2800" dirty="0">
                <a:solidFill>
                  <a:srgbClr val="FF0000"/>
                </a:solidFill>
                <a:latin typeface="標楷體" panose="03000509000000000000" pitchFamily="65" charset="-120"/>
                <a:ea typeface="標楷體" panose="03000509000000000000" pitchFamily="65" charset="-120"/>
              </a:rPr>
              <a:t>得請其提供第二證件</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如健保卡、駕照等</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輔助查驗</a:t>
            </a:r>
            <a:r>
              <a:rPr lang="zh-TW" altLang="en-US" sz="2800" dirty="0">
                <a:solidFill>
                  <a:schemeClr val="tx2"/>
                </a:solidFill>
                <a:latin typeface="標楷體" panose="03000509000000000000" pitchFamily="65" charset="-120"/>
                <a:ea typeface="標楷體" panose="03000509000000000000" pitchFamily="65" charset="-120"/>
              </a:rPr>
              <a:t>，不得對選舉人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或投票權人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進行驗身或以歧視、侮辱之言行損害選舉人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或投票權人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之人格尊嚴</a:t>
            </a:r>
          </a:p>
        </p:txBody>
      </p:sp>
      <p:sp>
        <p:nvSpPr>
          <p:cNvPr id="10" name="標題 1"/>
          <p:cNvSpPr txBox="1">
            <a:spLocks/>
          </p:cNvSpPr>
          <p:nvPr/>
        </p:nvSpPr>
        <p:spPr>
          <a:xfrm>
            <a:off x="974493" y="140558"/>
            <a:ext cx="5211154" cy="713997"/>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4800" b="1" dirty="0">
                <a:solidFill>
                  <a:schemeClr val="tx2"/>
                </a:solidFill>
                <a:latin typeface="標楷體" panose="03000509000000000000" pitchFamily="65" charset="-120"/>
                <a:ea typeface="標楷體" panose="03000509000000000000" pitchFamily="65" charset="-120"/>
              </a:rPr>
              <a:t>4-3-1</a:t>
            </a:r>
            <a:r>
              <a:rPr lang="zh-TW" altLang="en-US" sz="4800" b="1" dirty="0">
                <a:solidFill>
                  <a:schemeClr val="tx2"/>
                </a:solidFill>
                <a:latin typeface="標楷體" panose="03000509000000000000" pitchFamily="65" charset="-120"/>
                <a:ea typeface="標楷體" panose="03000509000000000000" pitchFamily="65" charset="-120"/>
              </a:rPr>
              <a:t>證件查驗</a:t>
            </a:r>
            <a:endParaRPr lang="en-US" altLang="zh-TW" sz="4800" b="1" dirty="0">
              <a:solidFill>
                <a:schemeClr val="tx2"/>
              </a:solidFill>
              <a:latin typeface="標楷體" panose="03000509000000000000" pitchFamily="65" charset="-120"/>
              <a:ea typeface="標楷體" panose="03000509000000000000" pitchFamily="65" charset="-120"/>
            </a:endParaRPr>
          </a:p>
        </p:txBody>
      </p:sp>
      <p:pic>
        <p:nvPicPr>
          <p:cNvPr id="14" name="內容版面配置區 13"/>
          <p:cNvPicPr>
            <a:picLocks noGrp="1" noChangeAspect="1"/>
          </p:cNvPicPr>
          <p:nvPr>
            <p:ph sz="quarter" idx="4"/>
          </p:nvPr>
        </p:nvPicPr>
        <p:blipFill>
          <a:blip r:embed="rId2"/>
          <a:stretch>
            <a:fillRect/>
          </a:stretch>
        </p:blipFill>
        <p:spPr>
          <a:xfrm>
            <a:off x="7084239" y="1998911"/>
            <a:ext cx="4292633" cy="3591658"/>
          </a:xfrm>
          <a:prstGeom prst="rect">
            <a:avLst/>
          </a:prstGeom>
        </p:spPr>
      </p:pic>
      <p:sp>
        <p:nvSpPr>
          <p:cNvPr id="3" name="投影片編號版面配置區 2">
            <a:extLst>
              <a:ext uri="{FF2B5EF4-FFF2-40B4-BE49-F238E27FC236}">
                <a16:creationId xmlns:a16="http://schemas.microsoft.com/office/drawing/2014/main" id="{88E05266-0ABA-C139-F839-D0FB57BBF42B}"/>
              </a:ext>
            </a:extLst>
          </p:cNvPr>
          <p:cNvSpPr>
            <a:spLocks noGrp="1"/>
          </p:cNvSpPr>
          <p:nvPr>
            <p:ph type="sldNum" sz="quarter" idx="12"/>
          </p:nvPr>
        </p:nvSpPr>
        <p:spPr/>
        <p:txBody>
          <a:bodyPr/>
          <a:lstStyle/>
          <a:p>
            <a:endParaRPr lang="en-US" altLang="zh-TW" dirty="0"/>
          </a:p>
        </p:txBody>
      </p:sp>
      <p:sp>
        <p:nvSpPr>
          <p:cNvPr id="5" name="投影片編號版面配置區 10">
            <a:extLst>
              <a:ext uri="{FF2B5EF4-FFF2-40B4-BE49-F238E27FC236}">
                <a16:creationId xmlns:a16="http://schemas.microsoft.com/office/drawing/2014/main" id="{A5FACBE4-E41C-3BFE-D358-5A9A53118C7C}"/>
              </a:ext>
            </a:extLst>
          </p:cNvPr>
          <p:cNvSpPr txBox="1">
            <a:spLocks/>
          </p:cNvSpPr>
          <p:nvPr/>
        </p:nvSpPr>
        <p:spPr>
          <a:xfrm>
            <a:off x="273875" y="6061726"/>
            <a:ext cx="817350" cy="29425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15</a:t>
            </a:fld>
            <a:endParaRPr lang="en-US" altLang="zh-TW" sz="3200" b="1" dirty="0">
              <a:effectLst>
                <a:outerShdw blurRad="38100" dist="38100" dir="2700000" algn="tl">
                  <a:srgbClr val="000000">
                    <a:alpha val="43137"/>
                  </a:srgbClr>
                </a:outerShdw>
              </a:effectLst>
            </a:endParaRPr>
          </a:p>
        </p:txBody>
      </p:sp>
      <p:sp>
        <p:nvSpPr>
          <p:cNvPr id="7" name="語音泡泡: 圓角矩形 6">
            <a:extLst>
              <a:ext uri="{FF2B5EF4-FFF2-40B4-BE49-F238E27FC236}">
                <a16:creationId xmlns:a16="http://schemas.microsoft.com/office/drawing/2014/main" id="{67030F96-115B-090D-7080-08F9E93CDD8E}"/>
              </a:ext>
            </a:extLst>
          </p:cNvPr>
          <p:cNvSpPr/>
          <p:nvPr/>
        </p:nvSpPr>
        <p:spPr>
          <a:xfrm>
            <a:off x="7404846" y="5990453"/>
            <a:ext cx="4292633" cy="731046"/>
          </a:xfrm>
          <a:prstGeom prst="wedgeRoundRectCallout">
            <a:avLst>
              <a:gd name="adj1" fmla="val -53299"/>
              <a:gd name="adj2" fmla="val -88333"/>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務必拿下口罩</a:t>
            </a:r>
            <a:r>
              <a:rPr lang="en-US" altLang="zh-TW" sz="28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公眾人物亦同</a:t>
            </a:r>
            <a:r>
              <a:rPr lang="en-US" altLang="zh-TW" sz="2800" b="1" dirty="0">
                <a:solidFill>
                  <a:schemeClr val="accent2">
                    <a:lumMod val="50000"/>
                  </a:schemeClr>
                </a:solidFill>
                <a:latin typeface="微軟正黑體" panose="020B0604030504040204" pitchFamily="34" charset="-120"/>
                <a:ea typeface="微軟正黑體" panose="020B0604030504040204" pitchFamily="34" charset="-120"/>
              </a:rPr>
              <a:t>!!</a:t>
            </a:r>
            <a:endParaRPr lang="zh-TW" altLang="en-US" sz="2800" b="1"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738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7481" y="1101961"/>
            <a:ext cx="9367099" cy="688189"/>
          </a:xfrm>
        </p:spPr>
        <p:txBody>
          <a:bodyPr>
            <a:noAutofit/>
          </a:bodyPr>
          <a:lstStyle/>
          <a:p>
            <a:r>
              <a:rPr lang="zh-TW" altLang="en-US"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名冊管理員應核對選舉人</a:t>
            </a:r>
            <a:r>
              <a:rPr lang="en-US" altLang="zh-TW"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或投票權人</a:t>
            </a:r>
            <a:r>
              <a:rPr lang="en-US" altLang="zh-TW"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容貌</a:t>
            </a:r>
          </a:p>
        </p:txBody>
      </p:sp>
      <p:sp>
        <p:nvSpPr>
          <p:cNvPr id="4" name="內容版面配置區 3"/>
          <p:cNvSpPr>
            <a:spLocks noGrp="1"/>
          </p:cNvSpPr>
          <p:nvPr>
            <p:ph sz="half" idx="2"/>
          </p:nvPr>
        </p:nvSpPr>
        <p:spPr>
          <a:xfrm>
            <a:off x="1031132" y="1926718"/>
            <a:ext cx="5993065" cy="4386533"/>
          </a:xfrm>
        </p:spPr>
        <p:txBody>
          <a:bodyPr>
            <a:noAutofit/>
          </a:bodyPr>
          <a:lstStyle/>
          <a:p>
            <a:r>
              <a:rPr lang="zh-TW" altLang="en-US" sz="2800" dirty="0">
                <a:solidFill>
                  <a:schemeClr val="tx2"/>
                </a:solidFill>
                <a:latin typeface="標楷體" panose="03000509000000000000" pitchFamily="65" charset="-120"/>
                <a:ea typeface="標楷體" panose="03000509000000000000" pitchFamily="65" charset="-120"/>
              </a:rPr>
              <a:t>核對前來投票選舉人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或投票權人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容貌與其國民身分證相片是否相符</a:t>
            </a:r>
            <a:r>
              <a:rPr lang="en-US" altLang="zh-TW" sz="2800" dirty="0">
                <a:latin typeface="標楷體" panose="03000509000000000000" pitchFamily="65" charset="-120"/>
                <a:ea typeface="標楷體" panose="03000509000000000000" pitchFamily="65" charset="-120"/>
              </a:rPr>
              <a:t>(</a:t>
            </a:r>
            <a:r>
              <a:rPr lang="zh-TW" altLang="en-US" sz="2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無身分證不得進入投票</a:t>
            </a:r>
            <a:r>
              <a:rPr lang="en-US" altLang="zh-TW" sz="2800" dirty="0">
                <a:latin typeface="標楷體" panose="03000509000000000000" pitchFamily="65" charset="-120"/>
                <a:ea typeface="標楷體" panose="03000509000000000000" pitchFamily="65" charset="-120"/>
              </a:rPr>
              <a:t>)</a:t>
            </a:r>
          </a:p>
          <a:p>
            <a:r>
              <a:rPr lang="zh-TW" altLang="en-US" sz="2800" dirty="0">
                <a:solidFill>
                  <a:schemeClr val="tx2"/>
                </a:solidFill>
                <a:latin typeface="標楷體" panose="03000509000000000000" pitchFamily="65" charset="-120"/>
                <a:ea typeface="標楷體" panose="03000509000000000000" pitchFamily="65" charset="-120"/>
              </a:rPr>
              <a:t>選舉人（或投票權人）</a:t>
            </a:r>
            <a:r>
              <a:rPr lang="zh-TW" altLang="en-US" sz="2800" dirty="0">
                <a:solidFill>
                  <a:srgbClr val="FF0000"/>
                </a:solidFill>
                <a:latin typeface="標楷體" panose="03000509000000000000" pitchFamily="65" charset="-120"/>
                <a:ea typeface="標楷體" panose="03000509000000000000" pitchFamily="65" charset="-120"/>
              </a:rPr>
              <a:t>所持國民身分證未貼相片或其相片脫落或模糊不清者，可由里、鄰長證明其身分</a:t>
            </a:r>
            <a:r>
              <a:rPr lang="zh-TW" altLang="en-US" sz="2800" dirty="0">
                <a:solidFill>
                  <a:schemeClr val="tx2"/>
                </a:solidFill>
                <a:latin typeface="標楷體" panose="03000509000000000000" pitchFamily="65" charset="-120"/>
                <a:ea typeface="標楷體" panose="03000509000000000000" pitchFamily="65" charset="-120"/>
              </a:rPr>
              <a:t>並由其本人在選舉人名冊（或投票權人名冊）上簽名、蓋章或加按指印後，發給罷免票（或公投票）</a:t>
            </a:r>
          </a:p>
        </p:txBody>
      </p:sp>
      <p:pic>
        <p:nvPicPr>
          <p:cNvPr id="7" name="內容版面配置區 6"/>
          <p:cNvPicPr>
            <a:picLocks noGrp="1" noChangeAspect="1"/>
          </p:cNvPicPr>
          <p:nvPr>
            <p:ph sz="quarter" idx="4"/>
          </p:nvPr>
        </p:nvPicPr>
        <p:blipFill>
          <a:blip r:embed="rId2"/>
          <a:stretch>
            <a:fillRect/>
          </a:stretch>
        </p:blipFill>
        <p:spPr>
          <a:xfrm>
            <a:off x="7462666" y="2337724"/>
            <a:ext cx="3643536" cy="3564520"/>
          </a:xfrm>
          <a:prstGeom prst="rect">
            <a:avLst/>
          </a:prstGeom>
        </p:spPr>
      </p:pic>
      <p:sp>
        <p:nvSpPr>
          <p:cNvPr id="10" name="標題 1"/>
          <p:cNvSpPr txBox="1">
            <a:spLocks/>
          </p:cNvSpPr>
          <p:nvPr/>
        </p:nvSpPr>
        <p:spPr>
          <a:xfrm>
            <a:off x="1031132" y="208849"/>
            <a:ext cx="5297122" cy="893112"/>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4800" b="1" dirty="0">
                <a:solidFill>
                  <a:prstClr val="black">
                    <a:lumMod val="85000"/>
                    <a:lumOff val="15000"/>
                  </a:prstClr>
                </a:solidFill>
                <a:latin typeface="標楷體" panose="03000509000000000000" pitchFamily="65" charset="-120"/>
                <a:ea typeface="標楷體" panose="03000509000000000000" pitchFamily="65" charset="-120"/>
              </a:rPr>
              <a:t>4-3-2</a:t>
            </a:r>
            <a:r>
              <a:rPr lang="zh-TW" altLang="en-US" sz="4800" b="1" dirty="0">
                <a:solidFill>
                  <a:prstClr val="black">
                    <a:lumMod val="85000"/>
                    <a:lumOff val="15000"/>
                  </a:prstClr>
                </a:solidFill>
                <a:latin typeface="標楷體" panose="03000509000000000000" pitchFamily="65" charset="-120"/>
                <a:ea typeface="標楷體" panose="03000509000000000000" pitchFamily="65" charset="-120"/>
              </a:rPr>
              <a:t>證件查驗</a:t>
            </a:r>
            <a:endParaRPr lang="en-US" altLang="zh-TW" sz="4800" b="1" dirty="0">
              <a:solidFill>
                <a:prstClr val="black">
                  <a:lumMod val="85000"/>
                  <a:lumOff val="15000"/>
                </a:prstClr>
              </a:solidFill>
              <a:latin typeface="標楷體" panose="03000509000000000000" pitchFamily="65" charset="-120"/>
              <a:ea typeface="標楷體" panose="03000509000000000000" pitchFamily="65" charset="-120"/>
            </a:endParaRPr>
          </a:p>
        </p:txBody>
      </p:sp>
      <p:sp>
        <p:nvSpPr>
          <p:cNvPr id="5" name="投影片編號版面配置區 10">
            <a:extLst>
              <a:ext uri="{FF2B5EF4-FFF2-40B4-BE49-F238E27FC236}">
                <a16:creationId xmlns:a16="http://schemas.microsoft.com/office/drawing/2014/main" id="{1F408833-206B-C32E-FC02-7D21388085A5}"/>
              </a:ext>
            </a:extLst>
          </p:cNvPr>
          <p:cNvSpPr txBox="1">
            <a:spLocks/>
          </p:cNvSpPr>
          <p:nvPr/>
        </p:nvSpPr>
        <p:spPr>
          <a:xfrm>
            <a:off x="273874" y="6061726"/>
            <a:ext cx="873607" cy="271622"/>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16</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832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50587" y="487924"/>
            <a:ext cx="4993315" cy="796128"/>
          </a:xfrm>
          <a:noFill/>
        </p:spPr>
        <p:txBody>
          <a:bodyPr>
            <a:noAutofit/>
          </a:bodyPr>
          <a:lstStyle/>
          <a:p>
            <a:r>
              <a:rPr lang="en-US" altLang="zh-TW" sz="4800" b="1" dirty="0">
                <a:solidFill>
                  <a:schemeClr val="tx2"/>
                </a:solidFill>
                <a:latin typeface="標楷體" panose="03000509000000000000" pitchFamily="65" charset="-120"/>
                <a:ea typeface="標楷體" panose="03000509000000000000" pitchFamily="65" charset="-120"/>
              </a:rPr>
              <a:t>4-3-3</a:t>
            </a:r>
            <a:r>
              <a:rPr lang="zh-TW" altLang="en-US" sz="4800" b="1" dirty="0">
                <a:solidFill>
                  <a:schemeClr val="tx2"/>
                </a:solidFill>
                <a:latin typeface="標楷體" panose="03000509000000000000" pitchFamily="65" charset="-120"/>
                <a:ea typeface="標楷體" panose="03000509000000000000" pitchFamily="65" charset="-120"/>
              </a:rPr>
              <a:t>證件查驗</a:t>
            </a:r>
          </a:p>
        </p:txBody>
      </p:sp>
      <p:sp>
        <p:nvSpPr>
          <p:cNvPr id="3" name="文字版面配置區 2"/>
          <p:cNvSpPr>
            <a:spLocks noGrp="1"/>
          </p:cNvSpPr>
          <p:nvPr>
            <p:ph type="body" idx="1"/>
          </p:nvPr>
        </p:nvSpPr>
        <p:spPr>
          <a:xfrm>
            <a:off x="1050587" y="1413088"/>
            <a:ext cx="7731872" cy="680936"/>
          </a:xfrm>
        </p:spPr>
        <p:txBody>
          <a:bodyPr>
            <a:normAutofit/>
          </a:bodyPr>
          <a:lstStyle/>
          <a:p>
            <a:r>
              <a:rPr lang="zh-TW" altLang="en-US" sz="3600"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於選舉人名冊或投票權人名冊簽章</a:t>
            </a:r>
            <a:r>
              <a:rPr lang="en-US" altLang="zh-TW" sz="3600"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3600"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4" name="內容版面配置區 3"/>
          <p:cNvSpPr>
            <a:spLocks noGrp="1"/>
          </p:cNvSpPr>
          <p:nvPr>
            <p:ph sz="half" idx="2"/>
          </p:nvPr>
        </p:nvSpPr>
        <p:spPr>
          <a:xfrm>
            <a:off x="1050587" y="2344368"/>
            <a:ext cx="10573966" cy="3354060"/>
          </a:xfrm>
        </p:spPr>
        <p:txBody>
          <a:bodyPr>
            <a:noAutofit/>
          </a:bodyPr>
          <a:lstStyle/>
          <a:p>
            <a:pPr>
              <a:lnSpc>
                <a:spcPts val="4000"/>
              </a:lnSpc>
            </a:pPr>
            <a:r>
              <a:rPr lang="zh-TW" altLang="en-US" sz="3200" dirty="0">
                <a:solidFill>
                  <a:schemeClr val="tx2"/>
                </a:solidFill>
                <a:latin typeface="標楷體" panose="03000509000000000000" pitchFamily="65" charset="-120"/>
                <a:ea typeface="標楷體" panose="03000509000000000000" pitchFamily="65" charset="-120"/>
              </a:rPr>
              <a:t>蓋章前應</a:t>
            </a:r>
            <a:r>
              <a:rPr lang="zh-TW" altLang="en-US" sz="32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先檢查</a:t>
            </a:r>
            <a:r>
              <a:rPr lang="zh-TW" altLang="en-US" sz="3200" dirty="0">
                <a:solidFill>
                  <a:srgbClr val="FF0000"/>
                </a:solidFill>
                <a:latin typeface="標楷體" panose="03000509000000000000" pitchFamily="65" charset="-120"/>
                <a:ea typeface="標楷體" panose="03000509000000000000" pitchFamily="65" charset="-120"/>
              </a:rPr>
              <a:t>印章上之姓名是否與名冊上之</a:t>
            </a:r>
            <a:r>
              <a:rPr lang="zh-TW" altLang="en-US" sz="32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姓名相符</a:t>
            </a:r>
            <a:r>
              <a:rPr lang="zh-TW" altLang="en-US" sz="3200" dirty="0">
                <a:solidFill>
                  <a:schemeClr val="tx2"/>
                </a:solidFill>
                <a:latin typeface="標楷體" panose="03000509000000000000" pitchFamily="65" charset="-120"/>
                <a:ea typeface="標楷體" panose="03000509000000000000" pitchFamily="65" charset="-120"/>
              </a:rPr>
              <a:t>。</a:t>
            </a:r>
            <a:endParaRPr lang="en-US" altLang="zh-TW" sz="3200" dirty="0">
              <a:solidFill>
                <a:schemeClr val="tx2"/>
              </a:solidFill>
              <a:latin typeface="標楷體" panose="03000509000000000000" pitchFamily="65" charset="-120"/>
              <a:ea typeface="標楷體" panose="03000509000000000000" pitchFamily="65" charset="-120"/>
            </a:endParaRPr>
          </a:p>
          <a:p>
            <a:pPr>
              <a:lnSpc>
                <a:spcPts val="4000"/>
              </a:lnSpc>
            </a:pPr>
            <a:r>
              <a:rPr lang="zh-TW" altLang="en-US" sz="3200" dirty="0">
                <a:solidFill>
                  <a:schemeClr val="tx2"/>
                </a:solidFill>
                <a:latin typeface="標楷體" panose="03000509000000000000" pitchFamily="65" charset="-120"/>
                <a:ea typeface="標楷體" panose="03000509000000000000" pitchFamily="65" charset="-120"/>
              </a:rPr>
              <a:t>選舉人名冊</a:t>
            </a:r>
            <a:r>
              <a:rPr lang="en-US" altLang="zh-TW" sz="3200" dirty="0">
                <a:solidFill>
                  <a:schemeClr val="tx2"/>
                </a:solidFill>
                <a:latin typeface="標楷體" panose="03000509000000000000" pitchFamily="65" charset="-120"/>
                <a:ea typeface="標楷體" panose="03000509000000000000" pitchFamily="65" charset="-120"/>
              </a:rPr>
              <a:t>(</a:t>
            </a:r>
            <a:r>
              <a:rPr lang="zh-TW" altLang="en-US" sz="3200" dirty="0">
                <a:solidFill>
                  <a:schemeClr val="tx2"/>
                </a:solidFill>
                <a:latin typeface="標楷體" panose="03000509000000000000" pitchFamily="65" charset="-120"/>
                <a:ea typeface="標楷體" panose="03000509000000000000" pitchFamily="65" charset="-120"/>
              </a:rPr>
              <a:t>或投票權人名冊</a:t>
            </a:r>
            <a:r>
              <a:rPr lang="en-US" altLang="zh-TW" sz="3200" dirty="0">
                <a:solidFill>
                  <a:schemeClr val="tx2"/>
                </a:solidFill>
                <a:latin typeface="標楷體" panose="03000509000000000000" pitchFamily="65" charset="-120"/>
                <a:ea typeface="標楷體" panose="03000509000000000000" pitchFamily="65" charset="-120"/>
              </a:rPr>
              <a:t>)</a:t>
            </a:r>
            <a:r>
              <a:rPr lang="zh-TW" altLang="en-US" sz="3200" dirty="0">
                <a:solidFill>
                  <a:schemeClr val="tx2"/>
                </a:solidFill>
                <a:latin typeface="標楷體" panose="03000509000000000000" pitchFamily="65" charset="-120"/>
                <a:ea typeface="標楷體" panose="03000509000000000000" pitchFamily="65" charset="-120"/>
              </a:rPr>
              <a:t>上之姓名顯係</a:t>
            </a:r>
            <a:r>
              <a:rPr lang="zh-TW" altLang="en-US" sz="3200" u="sng" dirty="0">
                <a:solidFill>
                  <a:srgbClr val="FF0000"/>
                </a:solidFill>
                <a:latin typeface="標楷體" panose="03000509000000000000" pitchFamily="65" charset="-120"/>
                <a:ea typeface="標楷體" panose="03000509000000000000" pitchFamily="65" charset="-120"/>
              </a:rPr>
              <a:t>筆誤</a:t>
            </a:r>
            <a:r>
              <a:rPr lang="zh-TW" altLang="en-US" sz="3200" dirty="0">
                <a:solidFill>
                  <a:srgbClr val="FF0000"/>
                </a:solidFill>
                <a:latin typeface="標楷體" panose="03000509000000000000" pitchFamily="65" charset="-120"/>
                <a:ea typeface="標楷體" panose="03000509000000000000" pitchFamily="65" charset="-120"/>
              </a:rPr>
              <a:t>、</a:t>
            </a:r>
            <a:r>
              <a:rPr lang="zh-TW" altLang="en-US" sz="3200" u="sng" dirty="0">
                <a:solidFill>
                  <a:srgbClr val="FF0000"/>
                </a:solidFill>
                <a:latin typeface="標楷體" panose="03000509000000000000" pitchFamily="65" charset="-120"/>
                <a:ea typeface="標楷體" panose="03000509000000000000" pitchFamily="65" charset="-120"/>
              </a:rPr>
              <a:t>因婚姻關係而冠姓或回復本姓</a:t>
            </a:r>
            <a:r>
              <a:rPr lang="zh-TW" altLang="en-US" sz="3200" dirty="0">
                <a:solidFill>
                  <a:schemeClr val="tx2"/>
                </a:solidFill>
                <a:latin typeface="標楷體" panose="03000509000000000000" pitchFamily="65" charset="-120"/>
                <a:ea typeface="標楷體" panose="03000509000000000000" pitchFamily="65" charset="-120"/>
              </a:rPr>
              <a:t>致與國民身分證不符者，</a:t>
            </a:r>
            <a:r>
              <a:rPr lang="zh-TW" altLang="en-US" sz="3200" u="sng" dirty="0">
                <a:solidFill>
                  <a:srgbClr val="FF0000"/>
                </a:solidFill>
                <a:latin typeface="標楷體" panose="03000509000000000000" pitchFamily="65" charset="-120"/>
                <a:ea typeface="標楷體" panose="03000509000000000000" pitchFamily="65" charset="-120"/>
              </a:rPr>
              <a:t>經主任管理員會同主任監察員辨明後</a:t>
            </a:r>
            <a:r>
              <a:rPr lang="zh-TW" altLang="en-US" sz="3200" dirty="0">
                <a:solidFill>
                  <a:schemeClr val="tx2"/>
                </a:solidFill>
                <a:latin typeface="標楷體" panose="03000509000000000000" pitchFamily="65" charset="-120"/>
                <a:ea typeface="標楷體" panose="03000509000000000000" pitchFamily="65" charset="-120"/>
              </a:rPr>
              <a:t>，應准領取罷免票或公投票。</a:t>
            </a:r>
          </a:p>
          <a:p>
            <a:endParaRPr lang="zh-TW" altLang="en-US" sz="3200" dirty="0">
              <a:latin typeface="標楷體" panose="03000509000000000000" pitchFamily="65" charset="-120"/>
              <a:ea typeface="標楷體" panose="03000509000000000000" pitchFamily="65" charset="-120"/>
            </a:endParaRPr>
          </a:p>
        </p:txBody>
      </p:sp>
      <p:sp>
        <p:nvSpPr>
          <p:cNvPr id="6" name="投影片編號版面配置區 10">
            <a:extLst>
              <a:ext uri="{FF2B5EF4-FFF2-40B4-BE49-F238E27FC236}">
                <a16:creationId xmlns:a16="http://schemas.microsoft.com/office/drawing/2014/main" id="{8D3F910E-225A-72EA-F30E-0DEA98820C1A}"/>
              </a:ext>
            </a:extLst>
          </p:cNvPr>
          <p:cNvSpPr>
            <a:spLocks noGrp="1"/>
          </p:cNvSpPr>
          <p:nvPr>
            <p:ph type="sldNum" sz="quarter" idx="12"/>
          </p:nvPr>
        </p:nvSpPr>
        <p:spPr>
          <a:xfrm>
            <a:off x="273875" y="6061725"/>
            <a:ext cx="776712" cy="308351"/>
          </a:xfrm>
        </p:spPr>
        <p:txBody>
          <a:bodyPr/>
          <a:lstStyle/>
          <a:p>
            <a:fld id="{022B156B-59AE-415F-B24B-8756D48BB977}" type="slidenum">
              <a:rPr lang="en-US" altLang="zh-TW" sz="3200" b="1" smtClean="0">
                <a:effectLst>
                  <a:outerShdw blurRad="38100" dist="38100" dir="2700000" algn="tl">
                    <a:srgbClr val="000000">
                      <a:alpha val="43137"/>
                    </a:srgbClr>
                  </a:outerShdw>
                </a:effectLst>
              </a:rPr>
              <a:t>17</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476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9113" y="430319"/>
            <a:ext cx="6142322" cy="766945"/>
          </a:xfrm>
          <a:noFill/>
        </p:spPr>
        <p:txBody>
          <a:bodyPr>
            <a:noAutofit/>
          </a:bodyPr>
          <a:lstStyle/>
          <a:p>
            <a:r>
              <a:rPr lang="en-US" altLang="zh-TW" sz="4800" b="1" dirty="0">
                <a:solidFill>
                  <a:schemeClr val="tx2"/>
                </a:solidFill>
                <a:latin typeface="標楷體" panose="03000509000000000000" pitchFamily="65" charset="-120"/>
                <a:ea typeface="標楷體" panose="03000509000000000000" pitchFamily="65" charset="-120"/>
              </a:rPr>
              <a:t>4-3-4</a:t>
            </a:r>
            <a:r>
              <a:rPr lang="zh-TW" altLang="en-US" sz="4800" b="1" dirty="0">
                <a:solidFill>
                  <a:schemeClr val="tx2"/>
                </a:solidFill>
                <a:latin typeface="標楷體" panose="03000509000000000000" pitchFamily="65" charset="-120"/>
                <a:ea typeface="標楷體" panose="03000509000000000000" pitchFamily="65" charset="-120"/>
              </a:rPr>
              <a:t>證件查驗</a:t>
            </a:r>
          </a:p>
        </p:txBody>
      </p:sp>
      <p:sp>
        <p:nvSpPr>
          <p:cNvPr id="3" name="文字版面配置區 2"/>
          <p:cNvSpPr>
            <a:spLocks noGrp="1"/>
          </p:cNvSpPr>
          <p:nvPr>
            <p:ph type="body" idx="1"/>
          </p:nvPr>
        </p:nvSpPr>
        <p:spPr>
          <a:xfrm>
            <a:off x="859113" y="1281414"/>
            <a:ext cx="7743217" cy="576262"/>
          </a:xfrm>
        </p:spPr>
        <p:txBody>
          <a:bodyPr>
            <a:normAutofit fontScale="92500" lnSpcReduction="10000"/>
          </a:bodyPr>
          <a:lstStyle/>
          <a:p>
            <a:r>
              <a:rPr lang="zh-TW" altLang="en-US" sz="3600" b="1" dirty="0">
                <a:solidFill>
                  <a:srgbClr val="FF0000"/>
                </a:solidFill>
                <a:latin typeface="標楷體" panose="03000509000000000000" pitchFamily="65" charset="-120"/>
                <a:ea typeface="標楷體" panose="03000509000000000000" pitchFamily="65" charset="-120"/>
              </a:rPr>
              <a:t>查驗國民身分證</a:t>
            </a: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a:solidFill>
                  <a:srgbClr val="FF0000"/>
                </a:solidFill>
                <a:latin typeface="標楷體" panose="03000509000000000000" pitchFamily="65" charset="-120"/>
                <a:ea typeface="標楷體" panose="03000509000000000000" pitchFamily="65" charset="-120"/>
              </a:rPr>
              <a:t>注意補、換證日期</a:t>
            </a:r>
          </a:p>
        </p:txBody>
      </p:sp>
      <p:sp>
        <p:nvSpPr>
          <p:cNvPr id="4" name="內容版面配置區 3"/>
          <p:cNvSpPr>
            <a:spLocks noGrp="1"/>
          </p:cNvSpPr>
          <p:nvPr>
            <p:ph sz="half" idx="2"/>
          </p:nvPr>
        </p:nvSpPr>
        <p:spPr>
          <a:xfrm>
            <a:off x="974419" y="1941827"/>
            <a:ext cx="10523674" cy="4382998"/>
          </a:xfrm>
        </p:spPr>
        <p:txBody>
          <a:bodyPr>
            <a:noAutofit/>
          </a:bodyPr>
          <a:lstStyle/>
          <a:p>
            <a:pPr>
              <a:lnSpc>
                <a:spcPts val="4000"/>
              </a:lnSpc>
            </a:pPr>
            <a:r>
              <a:rPr lang="zh-TW" altLang="en-US" sz="2800" dirty="0">
                <a:solidFill>
                  <a:schemeClr val="tx2"/>
                </a:solidFill>
                <a:latin typeface="標楷體" panose="03000509000000000000" pitchFamily="65" charset="-120"/>
                <a:ea typeface="標楷體" panose="03000509000000000000" pitchFamily="65" charset="-120"/>
              </a:rPr>
              <a:t>選舉人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或投票權人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持補領或換領國民身分證領票時，</a:t>
            </a:r>
            <a:r>
              <a:rPr lang="zh-TW" altLang="en-US" sz="2800" u="sng" dirty="0">
                <a:solidFill>
                  <a:srgbClr val="FF0000"/>
                </a:solidFill>
                <a:latin typeface="標楷體" panose="03000509000000000000" pitchFamily="65" charset="-120"/>
                <a:ea typeface="標楷體" panose="03000509000000000000" pitchFamily="65" charset="-120"/>
              </a:rPr>
              <a:t>應核對其國民身分證之補、換發日期</a:t>
            </a:r>
            <a:r>
              <a:rPr lang="zh-TW" altLang="en-US" sz="2800" dirty="0">
                <a:solidFill>
                  <a:schemeClr val="tx2"/>
                </a:solidFill>
                <a:latin typeface="標楷體" panose="03000509000000000000" pitchFamily="65" charset="-120"/>
                <a:ea typeface="標楷體" panose="03000509000000000000" pitchFamily="65" charset="-120"/>
              </a:rPr>
              <a:t>與選舉人名冊</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或投票權人名冊</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備註欄或戶政機關列冊資料上之補、換發日期，二者日期一致或國民身分證補、換發日期在選舉人名冊</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或投票權人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名冊備註欄補、換證日期</a:t>
            </a:r>
            <a:r>
              <a:rPr lang="zh-TW" altLang="en-US" sz="2800" u="sng" dirty="0">
                <a:solidFill>
                  <a:srgbClr val="FF0000"/>
                </a:solidFill>
                <a:latin typeface="標楷體" panose="03000509000000000000" pitchFamily="65" charset="-120"/>
                <a:ea typeface="標楷體" panose="03000509000000000000" pitchFamily="65" charset="-120"/>
              </a:rPr>
              <a:t>之後</a:t>
            </a:r>
            <a:r>
              <a:rPr lang="zh-TW" altLang="en-US" sz="2800" dirty="0">
                <a:solidFill>
                  <a:schemeClr val="tx2"/>
                </a:solidFill>
                <a:latin typeface="標楷體" panose="03000509000000000000" pitchFamily="65" charset="-120"/>
                <a:ea typeface="標楷體" panose="03000509000000000000" pitchFamily="65" charset="-120"/>
              </a:rPr>
              <a:t>者，為有效之國民身分證，應發給罷免票。</a:t>
            </a:r>
            <a:endParaRPr lang="en-US" altLang="zh-TW" sz="2800" dirty="0">
              <a:solidFill>
                <a:schemeClr val="tx2"/>
              </a:solidFill>
              <a:latin typeface="標楷體" panose="03000509000000000000" pitchFamily="65" charset="-120"/>
              <a:ea typeface="標楷體" panose="03000509000000000000" pitchFamily="65" charset="-120"/>
            </a:endParaRPr>
          </a:p>
          <a:p>
            <a:pPr>
              <a:lnSpc>
                <a:spcPts val="4000"/>
              </a:lnSpc>
            </a:pPr>
            <a:r>
              <a:rPr lang="zh-TW" altLang="en-US" sz="2800" dirty="0">
                <a:solidFill>
                  <a:schemeClr val="tx2"/>
                </a:solidFill>
                <a:latin typeface="標楷體" panose="03000509000000000000" pitchFamily="65" charset="-120"/>
                <a:ea typeface="標楷體" panose="03000509000000000000" pitchFamily="65" charset="-120"/>
              </a:rPr>
              <a:t>選舉人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或投票權人）持</a:t>
            </a:r>
            <a:r>
              <a:rPr lang="zh-TW" altLang="en-US" sz="28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已報遺失</a:t>
            </a:r>
            <a:r>
              <a:rPr lang="zh-TW" altLang="en-US" sz="2800" dirty="0">
                <a:solidFill>
                  <a:srgbClr val="FF0000"/>
                </a:solidFill>
                <a:latin typeface="標楷體" panose="03000509000000000000" pitchFamily="65" charset="-120"/>
                <a:ea typeface="標楷體" panose="03000509000000000000" pitchFamily="65" charset="-120"/>
              </a:rPr>
              <a:t>之國民身分證</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為無效證件，不宜逕予没收</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應不准其領票</a:t>
            </a:r>
            <a:r>
              <a:rPr lang="zh-TW" altLang="en-US" sz="2800" dirty="0">
                <a:solidFill>
                  <a:schemeClr val="tx2"/>
                </a:solidFill>
                <a:latin typeface="標楷體" panose="03000509000000000000" pitchFamily="65" charset="-120"/>
                <a:ea typeface="標楷體" panose="03000509000000000000" pitchFamily="65" charset="-120"/>
              </a:rPr>
              <a:t>。</a:t>
            </a:r>
          </a:p>
        </p:txBody>
      </p:sp>
      <p:sp>
        <p:nvSpPr>
          <p:cNvPr id="5" name="投影片編號版面配置區 4">
            <a:extLst>
              <a:ext uri="{FF2B5EF4-FFF2-40B4-BE49-F238E27FC236}">
                <a16:creationId xmlns:a16="http://schemas.microsoft.com/office/drawing/2014/main" id="{A0DD56CE-A12A-D166-B9AB-3F3A6EC765D2}"/>
              </a:ext>
            </a:extLst>
          </p:cNvPr>
          <p:cNvSpPr>
            <a:spLocks noGrp="1"/>
          </p:cNvSpPr>
          <p:nvPr>
            <p:ph type="sldNum" sz="quarter" idx="12"/>
          </p:nvPr>
        </p:nvSpPr>
        <p:spPr/>
        <p:txBody>
          <a:bodyPr/>
          <a:lstStyle/>
          <a:p>
            <a:endParaRPr lang="en-US" altLang="zh-TW" dirty="0"/>
          </a:p>
        </p:txBody>
      </p:sp>
      <p:sp>
        <p:nvSpPr>
          <p:cNvPr id="6" name="投影片編號版面配置區 10">
            <a:extLst>
              <a:ext uri="{FF2B5EF4-FFF2-40B4-BE49-F238E27FC236}">
                <a16:creationId xmlns:a16="http://schemas.microsoft.com/office/drawing/2014/main" id="{F510B61D-7607-B2F2-BD26-6439BE47D15D}"/>
              </a:ext>
            </a:extLst>
          </p:cNvPr>
          <p:cNvSpPr txBox="1">
            <a:spLocks/>
          </p:cNvSpPr>
          <p:nvPr/>
        </p:nvSpPr>
        <p:spPr>
          <a:xfrm>
            <a:off x="273875" y="6061726"/>
            <a:ext cx="791338"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18</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255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1401" y="352065"/>
            <a:ext cx="5378033" cy="689124"/>
          </a:xfrm>
          <a:noFill/>
        </p:spPr>
        <p:txBody>
          <a:bodyPr>
            <a:noAutofit/>
          </a:bodyPr>
          <a:lstStyle/>
          <a:p>
            <a:r>
              <a:rPr lang="en-US" altLang="zh-TW" sz="4800" b="1" dirty="0">
                <a:solidFill>
                  <a:schemeClr val="tx2"/>
                </a:solidFill>
                <a:latin typeface="標楷體" panose="03000509000000000000" pitchFamily="65" charset="-120"/>
                <a:ea typeface="標楷體" panose="03000509000000000000" pitchFamily="65" charset="-120"/>
              </a:rPr>
              <a:t>4-3-5</a:t>
            </a:r>
            <a:r>
              <a:rPr lang="zh-TW" altLang="en-US" sz="4800" b="1" dirty="0">
                <a:solidFill>
                  <a:schemeClr val="tx2"/>
                </a:solidFill>
                <a:latin typeface="標楷體" panose="03000509000000000000" pitchFamily="65" charset="-120"/>
                <a:ea typeface="標楷體" panose="03000509000000000000" pitchFamily="65" charset="-120"/>
              </a:rPr>
              <a:t>證件查驗</a:t>
            </a:r>
          </a:p>
        </p:txBody>
      </p:sp>
      <p:sp>
        <p:nvSpPr>
          <p:cNvPr id="5" name="文字版面配置區 4"/>
          <p:cNvSpPr>
            <a:spLocks noGrp="1"/>
          </p:cNvSpPr>
          <p:nvPr>
            <p:ph type="body" sz="quarter" idx="3"/>
          </p:nvPr>
        </p:nvSpPr>
        <p:spPr>
          <a:xfrm>
            <a:off x="6550329" y="787362"/>
            <a:ext cx="3999001" cy="576262"/>
          </a:xfrm>
        </p:spPr>
        <p:txBody>
          <a:bodyPr>
            <a:normAutofit lnSpcReduction="10000"/>
          </a:bodyPr>
          <a:lstStyle/>
          <a:p>
            <a:r>
              <a:rPr lang="zh-TW" altLang="en-US" sz="3200" b="1" dirty="0">
                <a:solidFill>
                  <a:srgbClr val="FF0000"/>
                </a:solidFill>
                <a:latin typeface="標楷體" panose="03000509000000000000" pitchFamily="65" charset="-120"/>
                <a:ea typeface="標楷體" panose="03000509000000000000" pitchFamily="65" charset="-120"/>
              </a:rPr>
              <a:t>選舉人名冊</a:t>
            </a:r>
          </a:p>
        </p:txBody>
      </p:sp>
      <p:pic>
        <p:nvPicPr>
          <p:cNvPr id="7" name="圖片 6"/>
          <p:cNvPicPr>
            <a:picLocks noChangeAspect="1"/>
          </p:cNvPicPr>
          <p:nvPr/>
        </p:nvPicPr>
        <p:blipFill>
          <a:blip r:embed="rId2"/>
          <a:stretch>
            <a:fillRect/>
          </a:stretch>
        </p:blipFill>
        <p:spPr>
          <a:xfrm>
            <a:off x="1727163" y="1407878"/>
            <a:ext cx="9646332" cy="3511494"/>
          </a:xfrm>
          <a:prstGeom prst="rect">
            <a:avLst/>
          </a:prstGeom>
        </p:spPr>
      </p:pic>
      <p:pic>
        <p:nvPicPr>
          <p:cNvPr id="8" name="圖片 7"/>
          <p:cNvPicPr>
            <a:picLocks noChangeAspect="1"/>
          </p:cNvPicPr>
          <p:nvPr/>
        </p:nvPicPr>
        <p:blipFill>
          <a:blip r:embed="rId3"/>
          <a:stretch>
            <a:fillRect/>
          </a:stretch>
        </p:blipFill>
        <p:spPr>
          <a:xfrm>
            <a:off x="6318581" y="5007881"/>
            <a:ext cx="5383793" cy="1577744"/>
          </a:xfrm>
          <a:prstGeom prst="rect">
            <a:avLst/>
          </a:prstGeom>
        </p:spPr>
      </p:pic>
      <p:sp>
        <p:nvSpPr>
          <p:cNvPr id="9" name="文字版面配置區 4"/>
          <p:cNvSpPr>
            <a:spLocks noGrp="1"/>
          </p:cNvSpPr>
          <p:nvPr>
            <p:ph type="body" sz="quarter" idx="3"/>
          </p:nvPr>
        </p:nvSpPr>
        <p:spPr>
          <a:xfrm>
            <a:off x="2106542" y="4919372"/>
            <a:ext cx="3851000" cy="1471674"/>
          </a:xfrm>
        </p:spPr>
        <p:txBody>
          <a:bodyPr>
            <a:normAutofit lnSpcReduction="10000"/>
          </a:bodyPr>
          <a:lstStyle/>
          <a:p>
            <a:r>
              <a:rPr lang="zh-TW" altLang="en-US" dirty="0">
                <a:solidFill>
                  <a:schemeClr val="tx2"/>
                </a:solidFill>
                <a:latin typeface="標楷體" panose="03000509000000000000" pitchFamily="65" charset="-120"/>
                <a:ea typeface="標楷體" panose="03000509000000000000" pitchFamily="65" charset="-120"/>
              </a:rPr>
              <a:t>戶所於選舉人名冊送公所後即不再異動，若有補換證情事，另</a:t>
            </a:r>
            <a:r>
              <a:rPr lang="zh-TW" altLang="en-US"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列冊 </a:t>
            </a:r>
            <a:r>
              <a:rPr lang="en-US" altLang="zh-TW"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以異動單註記</a:t>
            </a:r>
            <a:r>
              <a:rPr lang="en-US" altLang="zh-TW"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dirty="0">
                <a:solidFill>
                  <a:schemeClr val="tx2"/>
                </a:solidFill>
                <a:latin typeface="標楷體" panose="03000509000000000000" pitchFamily="65" charset="-120"/>
                <a:ea typeface="標楷體" panose="03000509000000000000" pitchFamily="65" charset="-120"/>
              </a:rPr>
              <a:t>交公所轉投開票所使用。 </a:t>
            </a:r>
          </a:p>
        </p:txBody>
      </p:sp>
      <p:sp>
        <p:nvSpPr>
          <p:cNvPr id="3" name="投影片編號版面配置區 2">
            <a:extLst>
              <a:ext uri="{FF2B5EF4-FFF2-40B4-BE49-F238E27FC236}">
                <a16:creationId xmlns:a16="http://schemas.microsoft.com/office/drawing/2014/main" id="{27CB2893-2FB8-A3F9-7685-F8F8A3D21BB2}"/>
              </a:ext>
            </a:extLst>
          </p:cNvPr>
          <p:cNvSpPr>
            <a:spLocks noGrp="1"/>
          </p:cNvSpPr>
          <p:nvPr>
            <p:ph type="sldNum" sz="quarter" idx="12"/>
          </p:nvPr>
        </p:nvSpPr>
        <p:spPr/>
        <p:txBody>
          <a:bodyPr/>
          <a:lstStyle/>
          <a:p>
            <a:endParaRPr lang="en-US" altLang="zh-TW" dirty="0"/>
          </a:p>
        </p:txBody>
      </p:sp>
      <p:sp>
        <p:nvSpPr>
          <p:cNvPr id="4" name="投影片編號版面配置區 10">
            <a:extLst>
              <a:ext uri="{FF2B5EF4-FFF2-40B4-BE49-F238E27FC236}">
                <a16:creationId xmlns:a16="http://schemas.microsoft.com/office/drawing/2014/main" id="{6DFFC008-E3B1-2D01-D777-0F56F8AA254F}"/>
              </a:ext>
            </a:extLst>
          </p:cNvPr>
          <p:cNvSpPr txBox="1">
            <a:spLocks/>
          </p:cNvSpPr>
          <p:nvPr/>
        </p:nvSpPr>
        <p:spPr>
          <a:xfrm>
            <a:off x="273875" y="6061726"/>
            <a:ext cx="791338" cy="32932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19</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771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992313" y="260350"/>
            <a:ext cx="8229600" cy="869710"/>
          </a:xfrm>
        </p:spPr>
        <p:txBody>
          <a:bodyPr rtlCol="0">
            <a:normAutofit/>
          </a:bodyPr>
          <a:lstStyle/>
          <a:p>
            <a:pPr algn="ctr">
              <a:defRPr/>
            </a:pPr>
            <a:r>
              <a:rPr lang="zh-TW" altLang="en-US" sz="4800" b="1" dirty="0">
                <a:solidFill>
                  <a:schemeClr val="tx2"/>
                </a:solidFill>
                <a:latin typeface="標楷體" panose="03000509000000000000" pitchFamily="65" charset="-120"/>
                <a:ea typeface="標楷體" panose="03000509000000000000" pitchFamily="65" charset="-120"/>
              </a:rPr>
              <a:t>前言</a:t>
            </a:r>
          </a:p>
        </p:txBody>
      </p:sp>
      <p:sp>
        <p:nvSpPr>
          <p:cNvPr id="4100" name="Rectangle 3"/>
          <p:cNvSpPr>
            <a:spLocks noGrp="1" noChangeArrowheads="1"/>
          </p:cNvSpPr>
          <p:nvPr>
            <p:ph idx="1"/>
          </p:nvPr>
        </p:nvSpPr>
        <p:spPr>
          <a:xfrm>
            <a:off x="1090852" y="1281114"/>
            <a:ext cx="10244257" cy="4967287"/>
          </a:xfrm>
        </p:spPr>
        <p:txBody>
          <a:bodyPr rtlCol="0">
            <a:normAutofit fontScale="92500"/>
          </a:bodyPr>
          <a:lstStyle/>
          <a:p>
            <a:pPr marL="0" indent="0">
              <a:lnSpc>
                <a:spcPct val="130000"/>
              </a:lnSpc>
              <a:buNone/>
              <a:defRPr/>
            </a:pPr>
            <a:r>
              <a:rPr lang="en-US" altLang="zh-TW" sz="3600" b="1" u="sng" dirty="0">
                <a:solidFill>
                  <a:srgbClr val="FF0000"/>
                </a:solidFill>
                <a:latin typeface="標楷體" panose="03000509000000000000" pitchFamily="65" charset="-120"/>
                <a:ea typeface="標楷體" panose="03000509000000000000" pitchFamily="65" charset="-120"/>
              </a:rPr>
              <a:t>114</a:t>
            </a:r>
            <a:r>
              <a:rPr lang="zh-TW" altLang="en-US" sz="3600" b="1" u="sng" dirty="0">
                <a:solidFill>
                  <a:srgbClr val="FF0000"/>
                </a:solidFill>
                <a:latin typeface="標楷體" panose="03000509000000000000" pitchFamily="65" charset="-120"/>
                <a:ea typeface="標楷體" panose="03000509000000000000" pitchFamily="65" charset="-120"/>
              </a:rPr>
              <a:t>年</a:t>
            </a:r>
            <a:r>
              <a:rPr lang="en-US" altLang="zh-TW" sz="3600" b="1" u="sng" dirty="0">
                <a:solidFill>
                  <a:srgbClr val="FF0000"/>
                </a:solidFill>
                <a:latin typeface="標楷體" panose="03000509000000000000" pitchFamily="65" charset="-120"/>
                <a:ea typeface="標楷體" panose="03000509000000000000" pitchFamily="65" charset="-120"/>
              </a:rPr>
              <a:t>8</a:t>
            </a:r>
            <a:r>
              <a:rPr lang="zh-TW" altLang="en-US" sz="3600" b="1" u="sng" dirty="0">
                <a:solidFill>
                  <a:srgbClr val="FF0000"/>
                </a:solidFill>
                <a:latin typeface="標楷體" panose="03000509000000000000" pitchFamily="65" charset="-120"/>
                <a:ea typeface="標楷體" panose="03000509000000000000" pitchFamily="65" charset="-120"/>
              </a:rPr>
              <a:t>月</a:t>
            </a:r>
            <a:r>
              <a:rPr lang="en-US" altLang="zh-TW" sz="3600" b="1" u="sng" dirty="0">
                <a:solidFill>
                  <a:srgbClr val="FF0000"/>
                </a:solidFill>
                <a:latin typeface="標楷體" panose="03000509000000000000" pitchFamily="65" charset="-120"/>
                <a:ea typeface="標楷體" panose="03000509000000000000" pitchFamily="65" charset="-120"/>
              </a:rPr>
              <a:t>23</a:t>
            </a:r>
            <a:r>
              <a:rPr lang="zh-TW" altLang="en-US" sz="3600" b="1" u="sng" dirty="0">
                <a:solidFill>
                  <a:srgbClr val="FF0000"/>
                </a:solidFill>
                <a:latin typeface="標楷體" panose="03000509000000000000" pitchFamily="65" charset="-120"/>
                <a:ea typeface="標楷體" panose="03000509000000000000" pitchFamily="65" charset="-120"/>
              </a:rPr>
              <a:t>日</a:t>
            </a:r>
            <a:r>
              <a:rPr lang="zh-TW" altLang="en-US" sz="3600" b="1" dirty="0">
                <a:solidFill>
                  <a:schemeClr val="tx2"/>
                </a:solidFill>
                <a:latin typeface="標楷體" panose="03000509000000000000" pitchFamily="65" charset="-120"/>
                <a:ea typeface="標楷體" panose="03000509000000000000" pitchFamily="65" charset="-120"/>
              </a:rPr>
              <a:t>是全國性公民投票第</a:t>
            </a:r>
            <a:r>
              <a:rPr lang="en-US" altLang="zh-TW" sz="3600" b="1" dirty="0">
                <a:solidFill>
                  <a:schemeClr val="tx2"/>
                </a:solidFill>
                <a:latin typeface="標楷體" panose="03000509000000000000" pitchFamily="65" charset="-120"/>
                <a:ea typeface="標楷體" panose="03000509000000000000" pitchFamily="65" charset="-120"/>
              </a:rPr>
              <a:t>21</a:t>
            </a:r>
            <a:r>
              <a:rPr lang="zh-TW" altLang="en-US" sz="3600" b="1" dirty="0">
                <a:solidFill>
                  <a:schemeClr val="tx2"/>
                </a:solidFill>
                <a:latin typeface="標楷體" panose="03000509000000000000" pitchFamily="65" charset="-120"/>
                <a:ea typeface="標楷體" panose="03000509000000000000" pitchFamily="65" charset="-120"/>
              </a:rPr>
              <a:t>案及第</a:t>
            </a:r>
            <a:r>
              <a:rPr lang="en-US" altLang="zh-TW" sz="3600" b="1" dirty="0">
                <a:solidFill>
                  <a:schemeClr val="tx2"/>
                </a:solidFill>
                <a:latin typeface="標楷體" panose="03000509000000000000" pitchFamily="65" charset="-120"/>
                <a:ea typeface="標楷體" panose="03000509000000000000" pitchFamily="65" charset="-120"/>
              </a:rPr>
              <a:t>11</a:t>
            </a:r>
            <a:r>
              <a:rPr lang="zh-TW" altLang="en-US" sz="3600" b="1" dirty="0">
                <a:solidFill>
                  <a:schemeClr val="tx2"/>
                </a:solidFill>
                <a:latin typeface="標楷體" panose="03000509000000000000" pitchFamily="65" charset="-120"/>
                <a:ea typeface="標楷體" panose="03000509000000000000" pitchFamily="65" charset="-120"/>
              </a:rPr>
              <a:t>屆立法委員臺中市第</a:t>
            </a:r>
            <a:r>
              <a:rPr lang="en-US" altLang="zh-TW" sz="3600" b="1" dirty="0">
                <a:solidFill>
                  <a:schemeClr val="tx2"/>
                </a:solidFill>
                <a:latin typeface="標楷體" panose="03000509000000000000" pitchFamily="65" charset="-120"/>
                <a:ea typeface="標楷體" panose="03000509000000000000" pitchFamily="65" charset="-120"/>
              </a:rPr>
              <a:t>2</a:t>
            </a:r>
            <a:r>
              <a:rPr lang="zh-TW" altLang="en-US" sz="3600" b="1" dirty="0">
                <a:solidFill>
                  <a:schemeClr val="tx2"/>
                </a:solidFill>
                <a:latin typeface="標楷體" panose="03000509000000000000" pitchFamily="65" charset="-120"/>
                <a:ea typeface="標楷體" panose="03000509000000000000" pitchFamily="65" charset="-120"/>
              </a:rPr>
              <a:t>、</a:t>
            </a:r>
            <a:r>
              <a:rPr lang="en-US" altLang="zh-TW" sz="3600" b="1" dirty="0">
                <a:solidFill>
                  <a:schemeClr val="tx2"/>
                </a:solidFill>
                <a:latin typeface="標楷體" panose="03000509000000000000" pitchFamily="65" charset="-120"/>
                <a:ea typeface="標楷體" panose="03000509000000000000" pitchFamily="65" charset="-120"/>
              </a:rPr>
              <a:t>3</a:t>
            </a:r>
            <a:r>
              <a:rPr lang="zh-TW" altLang="en-US" sz="3600" b="1" dirty="0">
                <a:solidFill>
                  <a:schemeClr val="tx2"/>
                </a:solidFill>
                <a:latin typeface="標楷體" panose="03000509000000000000" pitchFamily="65" charset="-120"/>
                <a:ea typeface="標楷體" panose="03000509000000000000" pitchFamily="65" charset="-120"/>
              </a:rPr>
              <a:t>、</a:t>
            </a:r>
            <a:r>
              <a:rPr lang="en-US" altLang="zh-TW" sz="3600" b="1" dirty="0">
                <a:solidFill>
                  <a:schemeClr val="tx2"/>
                </a:solidFill>
                <a:latin typeface="標楷體" panose="03000509000000000000" pitchFamily="65" charset="-120"/>
                <a:ea typeface="標楷體" panose="03000509000000000000" pitchFamily="65" charset="-120"/>
              </a:rPr>
              <a:t>8</a:t>
            </a:r>
            <a:r>
              <a:rPr lang="zh-TW" altLang="en-US" sz="3600" b="1" dirty="0">
                <a:solidFill>
                  <a:schemeClr val="tx2"/>
                </a:solidFill>
                <a:latin typeface="標楷體" panose="03000509000000000000" pitchFamily="65" charset="-120"/>
                <a:ea typeface="標楷體" panose="03000509000000000000" pitchFamily="65" charset="-120"/>
              </a:rPr>
              <a:t>選舉區罷免案之投票日，該日尚有新北市、新竹縣及南投縣共</a:t>
            </a:r>
            <a:r>
              <a:rPr lang="en-US" altLang="zh-TW" sz="3600" b="1" dirty="0">
                <a:solidFill>
                  <a:schemeClr val="tx2"/>
                </a:solidFill>
                <a:latin typeface="標楷體" panose="03000509000000000000" pitchFamily="65" charset="-120"/>
                <a:ea typeface="標楷體" panose="03000509000000000000" pitchFamily="65" charset="-120"/>
              </a:rPr>
              <a:t>4</a:t>
            </a:r>
            <a:r>
              <a:rPr lang="zh-TW" altLang="en-US" sz="3600" b="1" dirty="0">
                <a:solidFill>
                  <a:schemeClr val="tx2"/>
                </a:solidFill>
                <a:latin typeface="標楷體" panose="03000509000000000000" pitchFamily="65" charset="-120"/>
                <a:ea typeface="標楷體" panose="03000509000000000000" pitchFamily="65" charset="-120"/>
              </a:rPr>
              <a:t>縣市</a:t>
            </a:r>
            <a:r>
              <a:rPr lang="en-US" altLang="zh-TW" sz="3600" b="1" dirty="0">
                <a:solidFill>
                  <a:schemeClr val="tx2"/>
                </a:solidFill>
                <a:latin typeface="標楷體" panose="03000509000000000000" pitchFamily="65" charset="-120"/>
                <a:ea typeface="標楷體" panose="03000509000000000000" pitchFamily="65" charset="-120"/>
              </a:rPr>
              <a:t>7</a:t>
            </a:r>
            <a:r>
              <a:rPr lang="zh-TW" altLang="en-US" sz="3600" b="1" dirty="0">
                <a:solidFill>
                  <a:schemeClr val="tx2"/>
                </a:solidFill>
                <a:latin typeface="標楷體" panose="03000509000000000000" pitchFamily="65" charset="-120"/>
                <a:ea typeface="標楷體" panose="03000509000000000000" pitchFamily="65" charset="-120"/>
              </a:rPr>
              <a:t>位立法委員罷免案投票，無論是罷免團體或被罷免人均相當關注，且</a:t>
            </a:r>
            <a:r>
              <a:rPr lang="zh-TW" altLang="en-US" sz="3600" b="1" u="sng" dirty="0">
                <a:solidFill>
                  <a:srgbClr val="FF0000"/>
                </a:solidFill>
                <a:latin typeface="標楷體" panose="03000509000000000000" pitchFamily="65" charset="-120"/>
                <a:ea typeface="標楷體" panose="03000509000000000000" pitchFamily="65" charset="-120"/>
              </a:rPr>
              <a:t>公投法</a:t>
            </a:r>
            <a:r>
              <a:rPr lang="zh-TW" altLang="en-US" sz="3600" b="1" dirty="0">
                <a:solidFill>
                  <a:srgbClr val="FF0000"/>
                </a:solidFill>
                <a:latin typeface="標楷體" panose="03000509000000000000" pitchFamily="65" charset="-120"/>
                <a:ea typeface="標楷體" panose="03000509000000000000" pitchFamily="65" charset="-120"/>
              </a:rPr>
              <a:t>及</a:t>
            </a:r>
            <a:r>
              <a:rPr lang="zh-TW" altLang="en-US" sz="3600" b="1" u="sng" dirty="0">
                <a:solidFill>
                  <a:srgbClr val="FF0000"/>
                </a:solidFill>
                <a:latin typeface="標楷體" panose="03000509000000000000" pitchFamily="65" charset="-120"/>
                <a:ea typeface="標楷體" panose="03000509000000000000" pitchFamily="65" charset="-120"/>
              </a:rPr>
              <a:t>公職人員選舉罷免法</a:t>
            </a:r>
            <a:r>
              <a:rPr lang="zh-TW" altLang="en-US" sz="3600" b="1" dirty="0">
                <a:solidFill>
                  <a:srgbClr val="FF0000"/>
                </a:solidFill>
                <a:latin typeface="標楷體" panose="03000509000000000000" pitchFamily="65" charset="-120"/>
                <a:ea typeface="標楷體" panose="03000509000000000000" pitchFamily="65" charset="-120"/>
              </a:rPr>
              <a:t>規定有些不同</a:t>
            </a:r>
            <a:r>
              <a:rPr lang="zh-TW" altLang="en-US" sz="3600" b="1" dirty="0">
                <a:solidFill>
                  <a:schemeClr val="tx2"/>
                </a:solidFill>
                <a:latin typeface="標楷體" panose="03000509000000000000" pitchFamily="65" charset="-120"/>
                <a:ea typeface="標楷體" panose="03000509000000000000" pitchFamily="65" charset="-120"/>
              </a:rPr>
              <a:t>，因此務必要依照公民投票及罷免案投開票所</a:t>
            </a:r>
            <a:r>
              <a:rPr lang="zh-TW" altLang="en-US" sz="3600" b="1" u="sng" dirty="0">
                <a:solidFill>
                  <a:srgbClr val="FF0000"/>
                </a:solidFill>
                <a:latin typeface="標楷體" panose="03000509000000000000" pitchFamily="65" charset="-120"/>
                <a:ea typeface="標楷體" panose="03000509000000000000" pitchFamily="65" charset="-120"/>
              </a:rPr>
              <a:t>工作人員手冊</a:t>
            </a:r>
            <a:r>
              <a:rPr lang="zh-TW" altLang="en-US" sz="3600" b="1" dirty="0">
                <a:solidFill>
                  <a:schemeClr val="tx2"/>
                </a:solidFill>
                <a:latin typeface="標楷體" panose="03000509000000000000" pitchFamily="65" charset="-120"/>
                <a:ea typeface="標楷體" panose="03000509000000000000" pitchFamily="65" charset="-120"/>
              </a:rPr>
              <a:t>之規定執行，以免受到雙方的質疑或日後</a:t>
            </a:r>
            <a:r>
              <a:rPr lang="zh-TW" altLang="en-US" sz="3600" b="1" dirty="0">
                <a:solidFill>
                  <a:srgbClr val="FF0000"/>
                </a:solidFill>
                <a:latin typeface="標楷體" panose="03000509000000000000" pitchFamily="65" charset="-120"/>
                <a:ea typeface="標楷體" panose="03000509000000000000" pitchFamily="65" charset="-120"/>
              </a:rPr>
              <a:t>因疏失</a:t>
            </a:r>
            <a:r>
              <a:rPr lang="zh-TW" altLang="en-US" sz="3600" b="1" dirty="0">
                <a:solidFill>
                  <a:schemeClr val="tx2"/>
                </a:solidFill>
                <a:latin typeface="標楷體" panose="03000509000000000000" pitchFamily="65" charset="-120"/>
                <a:ea typeface="標楷體" panose="03000509000000000000" pitchFamily="65" charset="-120"/>
              </a:rPr>
              <a:t>而有</a:t>
            </a:r>
            <a:r>
              <a:rPr lang="zh-TW" altLang="en-US" sz="3600" b="1" dirty="0">
                <a:solidFill>
                  <a:srgbClr val="FF0000"/>
                </a:solidFill>
                <a:latin typeface="標楷體" panose="03000509000000000000" pitchFamily="65" charset="-120"/>
                <a:ea typeface="標楷體" panose="03000509000000000000" pitchFamily="65" charset="-120"/>
              </a:rPr>
              <a:t>訴訟</a:t>
            </a:r>
            <a:r>
              <a:rPr lang="zh-TW" altLang="en-US" sz="3600" b="1" dirty="0">
                <a:solidFill>
                  <a:schemeClr val="tx2"/>
                </a:solidFill>
                <a:latin typeface="標楷體" panose="03000509000000000000" pitchFamily="65" charset="-120"/>
                <a:ea typeface="標楷體" panose="03000509000000000000" pitchFamily="65" charset="-120"/>
              </a:rPr>
              <a:t>之情形。</a:t>
            </a:r>
          </a:p>
        </p:txBody>
      </p:sp>
      <p:sp>
        <p:nvSpPr>
          <p:cNvPr id="22532" name="投影片編號版面配置區 5"/>
          <p:cNvSpPr>
            <a:spLocks noGrp="1"/>
          </p:cNvSpPr>
          <p:nvPr>
            <p:ph type="sldNum" sz="quarter" idx="12"/>
          </p:nvPr>
        </p:nvSpPr>
        <p:spPr>
          <a:xfrm>
            <a:off x="1065212" y="6019800"/>
            <a:ext cx="808411" cy="4527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B3233168-C40A-4C4B-AF75-90ADFC4FBDE6}" type="slidenum">
              <a:rPr kumimoji="0" lang="en-US" altLang="zh-TW" smtClean="0">
                <a:solidFill>
                  <a:schemeClr val="bg1"/>
                </a:solidFill>
                <a:latin typeface="Arial" panose="020B0604020202020204" pitchFamily="34" charset="0"/>
                <a:ea typeface="新細明體" panose="02020500000000000000" pitchFamily="18" charset="-120"/>
              </a:rPr>
              <a:pPr>
                <a:spcBef>
                  <a:spcPct val="0"/>
                </a:spcBef>
                <a:buClrTx/>
                <a:buFontTx/>
                <a:buNone/>
              </a:pPr>
              <a:t>2</a:t>
            </a:fld>
            <a:endParaRPr kumimoji="0" lang="en-US" altLang="zh-TW">
              <a:solidFill>
                <a:schemeClr val="bg1"/>
              </a:solidFill>
              <a:latin typeface="Arial" panose="020B0604020202020204" pitchFamily="34" charset="0"/>
              <a:ea typeface="新細明體" panose="02020500000000000000" pitchFamily="18" charset="-120"/>
            </a:endParaRPr>
          </a:p>
        </p:txBody>
      </p:sp>
      <p:sp>
        <p:nvSpPr>
          <p:cNvPr id="2" name="投影片編號版面配置區 10">
            <a:extLst>
              <a:ext uri="{FF2B5EF4-FFF2-40B4-BE49-F238E27FC236}">
                <a16:creationId xmlns:a16="http://schemas.microsoft.com/office/drawing/2014/main" id="{1A35F77D-52F1-49A5-A33E-047BE66146F5}"/>
              </a:ext>
            </a:extLst>
          </p:cNvPr>
          <p:cNvSpPr txBox="1">
            <a:spLocks/>
          </p:cNvSpPr>
          <p:nvPr/>
        </p:nvSpPr>
        <p:spPr>
          <a:xfrm>
            <a:off x="273875" y="6061726"/>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2</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933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1782" y="274677"/>
            <a:ext cx="5539017" cy="766945"/>
          </a:xfrm>
          <a:noFill/>
        </p:spPr>
        <p:txBody>
          <a:bodyPr>
            <a:noAutofit/>
          </a:bodyPr>
          <a:lstStyle/>
          <a:p>
            <a:r>
              <a:rPr lang="en-US" altLang="zh-TW" sz="4800" b="1" dirty="0">
                <a:solidFill>
                  <a:schemeClr val="tx2"/>
                </a:solidFill>
                <a:latin typeface="標楷體" panose="03000509000000000000" pitchFamily="65" charset="-120"/>
                <a:ea typeface="標楷體" panose="03000509000000000000" pitchFamily="65" charset="-120"/>
              </a:rPr>
              <a:t>4-4-1</a:t>
            </a:r>
            <a:r>
              <a:rPr lang="zh-TW" altLang="en-US" sz="4800" b="1" dirty="0">
                <a:solidFill>
                  <a:schemeClr val="tx2"/>
                </a:solidFill>
                <a:latin typeface="標楷體" panose="03000509000000000000" pitchFamily="65" charset="-120"/>
                <a:ea typeface="標楷體" panose="03000509000000000000" pitchFamily="65" charset="-120"/>
              </a:rPr>
              <a:t>發票注意</a:t>
            </a:r>
          </a:p>
        </p:txBody>
      </p:sp>
      <p:sp>
        <p:nvSpPr>
          <p:cNvPr id="4" name="內容版面配置區 3"/>
          <p:cNvSpPr>
            <a:spLocks noGrp="1"/>
          </p:cNvSpPr>
          <p:nvPr>
            <p:ph sz="half" idx="2"/>
          </p:nvPr>
        </p:nvSpPr>
        <p:spPr>
          <a:xfrm>
            <a:off x="612843" y="1157591"/>
            <a:ext cx="11283322" cy="5525311"/>
          </a:xfrm>
        </p:spPr>
        <p:txBody>
          <a:bodyPr>
            <a:noAutofit/>
          </a:bodyPr>
          <a:lstStyle/>
          <a:p>
            <a:pPr marL="0" indent="0">
              <a:lnSpc>
                <a:spcPts val="3600"/>
              </a:lnSpc>
              <a:buNone/>
            </a:pPr>
            <a:r>
              <a:rPr lang="zh-TW" altLang="en-US" sz="2800" dirty="0">
                <a:latin typeface="標楷體" panose="03000509000000000000" pitchFamily="65" charset="-120"/>
                <a:ea typeface="標楷體" panose="03000509000000000000" pitchFamily="65" charset="-120"/>
              </a:rPr>
              <a:t> </a:t>
            </a:r>
            <a:r>
              <a:rPr lang="zh-TW" altLang="en-US" sz="2800" dirty="0">
                <a:solidFill>
                  <a:srgbClr val="FF0000"/>
                </a:solidFill>
                <a:latin typeface="標楷體" panose="03000509000000000000" pitchFamily="65" charset="-120"/>
                <a:ea typeface="標楷體" panose="03000509000000000000" pitchFamily="65" charset="-120"/>
              </a:rPr>
              <a:t>核對選冊</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或投票權人名冊</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以</a:t>
            </a:r>
            <a:r>
              <a:rPr lang="zh-TW" altLang="en-US" sz="28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國民身分證</a:t>
            </a:r>
            <a:r>
              <a:rPr lang="zh-TW" altLang="en-US" sz="2800" dirty="0">
                <a:solidFill>
                  <a:srgbClr val="FF0000"/>
                </a:solidFill>
                <a:latin typeface="標楷體" panose="03000509000000000000" pitchFamily="65" charset="-120"/>
                <a:ea typeface="標楷體" panose="03000509000000000000" pitchFamily="65" charset="-120"/>
              </a:rPr>
              <a:t>為主</a:t>
            </a:r>
            <a:r>
              <a:rPr lang="zh-TW" altLang="en-US" sz="2800" dirty="0">
                <a:solidFill>
                  <a:schemeClr val="tx2"/>
                </a:solidFill>
                <a:latin typeface="標楷體" panose="03000509000000000000" pitchFamily="65" charset="-120"/>
                <a:ea typeface="標楷體" panose="03000509000000000000" pitchFamily="65" charset="-120"/>
              </a:rPr>
              <a:t>，不可僅憑</a:t>
            </a:r>
            <a:r>
              <a:rPr lang="zh-TW" altLang="en-US" sz="2800" b="1" u="sng"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投票通知單</a:t>
            </a:r>
            <a:r>
              <a:rPr lang="zh-TW" altLang="en-US" sz="2800" dirty="0">
                <a:solidFill>
                  <a:schemeClr val="tx2"/>
                </a:solidFill>
                <a:latin typeface="標楷體" panose="03000509000000000000" pitchFamily="65" charset="-120"/>
                <a:ea typeface="標楷體" panose="03000509000000000000" pitchFamily="65" charset="-120"/>
              </a:rPr>
              <a:t>。</a:t>
            </a:r>
          </a:p>
          <a:p>
            <a:pPr marL="0" indent="0">
              <a:lnSpc>
                <a:spcPts val="3600"/>
              </a:lnSpc>
              <a:buNone/>
            </a:pPr>
            <a:r>
              <a:rPr lang="zh-TW" altLang="en-US" sz="2800" dirty="0">
                <a:solidFill>
                  <a:schemeClr val="tx2"/>
                </a:solidFill>
                <a:latin typeface="標楷體" panose="03000509000000000000" pitchFamily="65" charset="-120"/>
                <a:ea typeface="標楷體" panose="03000509000000000000" pitchFamily="65" charset="-120"/>
              </a:rPr>
              <a:t> </a:t>
            </a:r>
            <a:r>
              <a:rPr lang="zh-TW" altLang="en-US" sz="2800" b="1" dirty="0">
                <a:solidFill>
                  <a:schemeClr val="tx2"/>
                </a:solidFill>
                <a:latin typeface="標楷體" panose="03000509000000000000" pitchFamily="65" charset="-120"/>
                <a:ea typeface="標楷體" panose="03000509000000000000" pitchFamily="65" charset="-120"/>
              </a:rPr>
              <a:t>案例</a:t>
            </a:r>
            <a:r>
              <a:rPr lang="en-US" altLang="zh-TW" sz="2800" b="1"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選舉人甲持本人身分證及誤持被寄放之鄰居乙投票通知單</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因分</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3600"/>
              </a:lnSpc>
              <a:buNone/>
            </a:pPr>
            <a:r>
              <a:rPr lang="zh-TW" altLang="en-US" sz="2800" dirty="0">
                <a:solidFill>
                  <a:schemeClr val="tx2"/>
                </a:solidFill>
                <a:latin typeface="標楷體" panose="03000509000000000000" pitchFamily="65" charset="-120"/>
                <a:ea typeface="標楷體" panose="03000509000000000000" pitchFamily="65" charset="-120"/>
              </a:rPr>
              <a:t>      發時該鄰居未在家而被寄放），</a:t>
            </a:r>
            <a:r>
              <a:rPr lang="zh-TW" altLang="en-US" sz="2800" dirty="0">
                <a:solidFill>
                  <a:srgbClr val="FF0000"/>
                </a:solidFill>
                <a:latin typeface="標楷體" panose="03000509000000000000" pitchFamily="65" charset="-120"/>
                <a:ea typeface="標楷體" panose="03000509000000000000" pitchFamily="65" charset="-120"/>
              </a:rPr>
              <a:t>名冊管理員僅核對投票通知單</a:t>
            </a:r>
            <a:endParaRPr lang="en-US" altLang="zh-TW" sz="2800" dirty="0">
              <a:solidFill>
                <a:srgbClr val="FF0000"/>
              </a:solidFill>
              <a:latin typeface="標楷體" panose="03000509000000000000" pitchFamily="65" charset="-120"/>
              <a:ea typeface="標楷體" panose="03000509000000000000" pitchFamily="65" charset="-120"/>
            </a:endParaRPr>
          </a:p>
          <a:p>
            <a:pPr marL="0" indent="0">
              <a:lnSpc>
                <a:spcPts val="3600"/>
              </a:lnSpc>
              <a:buNone/>
            </a:pPr>
            <a:r>
              <a:rPr lang="zh-TW" altLang="en-US" sz="2800" dirty="0">
                <a:solidFill>
                  <a:srgbClr val="FF0000"/>
                </a:solidFill>
                <a:latin typeface="標楷體" panose="03000509000000000000" pitchFamily="65" charset="-120"/>
                <a:ea typeface="標楷體" panose="03000509000000000000" pitchFamily="65" charset="-120"/>
              </a:rPr>
              <a:t>      即發給罷免票，造成該鄰居乙前往領票時發現罷免票已被冒領</a:t>
            </a:r>
            <a:r>
              <a:rPr lang="zh-TW" altLang="en-US" sz="2800" dirty="0">
                <a:solidFill>
                  <a:schemeClr val="tx2"/>
                </a:solidFill>
                <a:latin typeface="標楷體" panose="03000509000000000000" pitchFamily="65" charset="-120"/>
                <a:ea typeface="標楷體" panose="03000509000000000000" pitchFamily="65" charset="-120"/>
              </a:rPr>
              <a:t>。</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3600"/>
              </a:lnSpc>
              <a:buNone/>
            </a:pPr>
            <a:r>
              <a:rPr lang="zh-TW" altLang="en-US" sz="2800" dirty="0">
                <a:solidFill>
                  <a:schemeClr val="tx2"/>
                </a:solidFill>
                <a:latin typeface="標楷體" panose="03000509000000000000" pitchFamily="65" charset="-120"/>
                <a:ea typeface="標楷體" panose="03000509000000000000" pitchFamily="65" charset="-120"/>
              </a:rPr>
              <a:t> 選舉人名冊</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或投票權人名冊</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經蓋章或簽名或按指印後，發票管理員</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3600"/>
              </a:lnSpc>
              <a:buNone/>
            </a:pPr>
            <a:r>
              <a:rPr lang="zh-TW" altLang="en-US" sz="2800" dirty="0">
                <a:solidFill>
                  <a:schemeClr val="tx2"/>
                </a:solidFill>
                <a:latin typeface="標楷體" panose="03000509000000000000" pitchFamily="65" charset="-120"/>
                <a:ea typeface="標楷體" panose="03000509000000000000" pitchFamily="65" charset="-120"/>
              </a:rPr>
              <a:t> 再行發放公投票。 </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3600"/>
              </a:lnSpc>
              <a:buNone/>
            </a:pPr>
            <a:r>
              <a:rPr lang="zh-TW" altLang="en-US" sz="2800" b="1" dirty="0">
                <a:solidFill>
                  <a:schemeClr val="tx2"/>
                </a:solidFill>
                <a:latin typeface="標楷體" panose="03000509000000000000" pitchFamily="65" charset="-120"/>
                <a:ea typeface="標楷體" panose="03000509000000000000" pitchFamily="65" charset="-120"/>
              </a:rPr>
              <a:t> </a:t>
            </a:r>
            <a:r>
              <a:rPr lang="zh-TW" altLang="en-US" sz="2800" b="1" dirty="0">
                <a:solidFill>
                  <a:srgbClr val="FF0000"/>
                </a:solidFill>
                <a:latin typeface="標楷體" panose="03000509000000000000" pitchFamily="65" charset="-120"/>
                <a:ea typeface="標楷體" panose="03000509000000000000" pitchFamily="65" charset="-120"/>
              </a:rPr>
              <a:t>選舉人名冊</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或投票權人名冊</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上無其姓名或姓名不符者</a:t>
            </a:r>
            <a:r>
              <a:rPr lang="zh-TW" altLang="en-US" sz="2800" dirty="0">
                <a:solidFill>
                  <a:schemeClr val="tx2"/>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不得發給公 </a:t>
            </a:r>
            <a:endParaRPr lang="en-US" altLang="zh-TW" sz="2800" b="1" dirty="0">
              <a:solidFill>
                <a:srgbClr val="FF0000"/>
              </a:solidFill>
              <a:latin typeface="標楷體" panose="03000509000000000000" pitchFamily="65" charset="-120"/>
              <a:ea typeface="標楷體" panose="03000509000000000000" pitchFamily="65" charset="-120"/>
            </a:endParaRPr>
          </a:p>
          <a:p>
            <a:pPr marL="0" indent="0">
              <a:lnSpc>
                <a:spcPts val="3600"/>
              </a:lnSpc>
              <a:buNone/>
            </a:pPr>
            <a:r>
              <a:rPr lang="zh-TW" altLang="en-US" sz="2800" b="1" dirty="0">
                <a:solidFill>
                  <a:srgbClr val="FF0000"/>
                </a:solidFill>
                <a:latin typeface="標楷體" panose="03000509000000000000" pitchFamily="65" charset="-120"/>
                <a:ea typeface="標楷體" panose="03000509000000000000" pitchFamily="65" charset="-120"/>
              </a:rPr>
              <a:t> 投票</a:t>
            </a:r>
            <a:r>
              <a:rPr lang="zh-TW" altLang="en-US" sz="2800" b="1" dirty="0">
                <a:solidFill>
                  <a:schemeClr val="tx2"/>
                </a:solidFill>
                <a:latin typeface="標楷體" panose="03000509000000000000" pitchFamily="65" charset="-120"/>
                <a:ea typeface="標楷體" panose="03000509000000000000" pitchFamily="65" charset="-120"/>
              </a:rPr>
              <a:t>。</a:t>
            </a:r>
          </a:p>
        </p:txBody>
      </p:sp>
      <p:sp>
        <p:nvSpPr>
          <p:cNvPr id="5" name="投影片編號版面配置區 10">
            <a:extLst>
              <a:ext uri="{FF2B5EF4-FFF2-40B4-BE49-F238E27FC236}">
                <a16:creationId xmlns:a16="http://schemas.microsoft.com/office/drawing/2014/main" id="{488A7598-7446-2774-FBCF-3E6FA3E0C2BC}"/>
              </a:ext>
            </a:extLst>
          </p:cNvPr>
          <p:cNvSpPr>
            <a:spLocks noGrp="1"/>
          </p:cNvSpPr>
          <p:nvPr>
            <p:ph type="sldNum" sz="quarter" idx="12"/>
          </p:nvPr>
        </p:nvSpPr>
        <p:spPr>
          <a:xfrm>
            <a:off x="118041" y="6079655"/>
            <a:ext cx="820990" cy="249427"/>
          </a:xfrm>
        </p:spPr>
        <p:txBody>
          <a:bodyPr/>
          <a:lstStyle/>
          <a:p>
            <a:fld id="{022B156B-59AE-415F-B24B-8756D48BB977}" type="slidenum">
              <a:rPr lang="en-US" altLang="zh-TW" sz="3200" b="1" smtClean="0">
                <a:effectLst>
                  <a:outerShdw blurRad="38100" dist="38100" dir="2700000" algn="tl">
                    <a:srgbClr val="000000">
                      <a:alpha val="43137"/>
                    </a:srgbClr>
                  </a:outerShdw>
                </a:effectLst>
              </a:rPr>
              <a:t>20</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491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a:xfrm>
            <a:off x="904097" y="170521"/>
            <a:ext cx="5335338" cy="859634"/>
          </a:xfrm>
          <a:noFill/>
        </p:spPr>
        <p:txBody>
          <a:bodyPr>
            <a:noAutofit/>
          </a:bodyPr>
          <a:lstStyle/>
          <a:p>
            <a:r>
              <a:rPr lang="en-US" altLang="zh-TW" sz="4800" b="1" dirty="0">
                <a:solidFill>
                  <a:schemeClr val="tx2"/>
                </a:solidFill>
                <a:latin typeface="標楷體" panose="03000509000000000000" pitchFamily="65" charset="-120"/>
                <a:ea typeface="標楷體" panose="03000509000000000000" pitchFamily="65" charset="-120"/>
              </a:rPr>
              <a:t>4-4-2</a:t>
            </a:r>
            <a:r>
              <a:rPr lang="zh-TW" altLang="en-US" sz="4800" b="1" dirty="0">
                <a:solidFill>
                  <a:schemeClr val="tx2"/>
                </a:solidFill>
                <a:latin typeface="標楷體" panose="03000509000000000000" pitchFamily="65" charset="-120"/>
                <a:ea typeface="標楷體" panose="03000509000000000000" pitchFamily="65" charset="-120"/>
              </a:rPr>
              <a:t>發票注意</a:t>
            </a:r>
          </a:p>
        </p:txBody>
      </p:sp>
      <p:sp>
        <p:nvSpPr>
          <p:cNvPr id="10" name="文字版面配置區 9"/>
          <p:cNvSpPr>
            <a:spLocks noGrp="1"/>
          </p:cNvSpPr>
          <p:nvPr>
            <p:ph type="body" idx="1"/>
          </p:nvPr>
        </p:nvSpPr>
        <p:spPr>
          <a:xfrm>
            <a:off x="3808377" y="1030155"/>
            <a:ext cx="8234466" cy="691641"/>
          </a:xfrm>
          <a:ln>
            <a:noFill/>
          </a:ln>
        </p:spPr>
        <p:txBody>
          <a:bodyPr/>
          <a:lstStyle/>
          <a:p>
            <a:r>
              <a:rPr lang="zh-TW" altLang="en-US" sz="3600" dirty="0">
                <a:solidFill>
                  <a:srgbClr val="FF0000"/>
                </a:solidFill>
                <a:latin typeface="標楷體" panose="03000509000000000000" pitchFamily="65" charset="-120"/>
                <a:ea typeface="標楷體" panose="03000509000000000000" pitchFamily="65" charset="-120"/>
              </a:rPr>
              <a:t>只領罷免票或只領公投票時</a:t>
            </a:r>
            <a:r>
              <a:rPr lang="en-US" altLang="zh-TW" sz="3600" dirty="0">
                <a:solidFill>
                  <a:srgbClr val="FF0000"/>
                </a:solidFill>
                <a:latin typeface="標楷體" panose="03000509000000000000" pitchFamily="65" charset="-120"/>
                <a:ea typeface="標楷體" panose="03000509000000000000" pitchFamily="65" charset="-120"/>
              </a:rPr>
              <a:t>~~</a:t>
            </a:r>
            <a:endParaRPr lang="zh-TW" altLang="en-US" sz="3600" dirty="0">
              <a:solidFill>
                <a:srgbClr val="FF0000"/>
              </a:solidFill>
              <a:latin typeface="標楷體" panose="03000509000000000000" pitchFamily="65" charset="-120"/>
              <a:ea typeface="標楷體" panose="03000509000000000000" pitchFamily="65" charset="-120"/>
            </a:endParaRPr>
          </a:p>
        </p:txBody>
      </p:sp>
      <p:sp>
        <p:nvSpPr>
          <p:cNvPr id="11" name="內容版面配置區 10"/>
          <p:cNvSpPr>
            <a:spLocks noGrp="1"/>
          </p:cNvSpPr>
          <p:nvPr>
            <p:ph sz="half" idx="2"/>
          </p:nvPr>
        </p:nvSpPr>
        <p:spPr>
          <a:xfrm>
            <a:off x="739301" y="1890751"/>
            <a:ext cx="4827857" cy="4094381"/>
          </a:xfrm>
          <a:solidFill>
            <a:srgbClr val="00B0F0">
              <a:alpha val="32000"/>
            </a:srgbClr>
          </a:solidFill>
          <a:ln>
            <a:solidFill>
              <a:schemeClr val="accent1"/>
            </a:solidFill>
          </a:ln>
        </p:spPr>
        <p:txBody>
          <a:bodyPr>
            <a:noAutofit/>
          </a:bodyPr>
          <a:lstStyle/>
          <a:p>
            <a:pPr marL="0" indent="0">
              <a:buNone/>
            </a:pPr>
            <a:r>
              <a:rPr lang="zh-TW" altLang="en-US" sz="2800" dirty="0">
                <a:solidFill>
                  <a:schemeClr val="tx2"/>
                </a:solidFill>
                <a:latin typeface="標楷體" panose="03000509000000000000" pitchFamily="65" charset="-120"/>
                <a:ea typeface="標楷體" panose="03000509000000000000" pitchFamily="65" charset="-120"/>
              </a:rPr>
              <a:t>罷免與全國性公民投票案同日舉行投票，</a:t>
            </a:r>
            <a:r>
              <a:rPr lang="zh-TW" altLang="en-US" sz="2800" dirty="0">
                <a:solidFill>
                  <a:srgbClr val="FF0000"/>
                </a:solidFill>
                <a:latin typeface="標楷體" panose="03000509000000000000" pitchFamily="65" charset="-120"/>
                <a:ea typeface="標楷體" panose="03000509000000000000" pitchFamily="65" charset="-120"/>
              </a:rPr>
              <a:t>選舉人及投票權人應一次同時領取罷免票及公投票</a:t>
            </a:r>
            <a:r>
              <a:rPr lang="zh-TW" altLang="en-US" sz="2800" dirty="0">
                <a:solidFill>
                  <a:schemeClr val="tx2"/>
                </a:solidFill>
                <a:latin typeface="標楷體" panose="03000509000000000000" pitchFamily="65" charset="-120"/>
                <a:ea typeface="標楷體" panose="03000509000000000000" pitchFamily="65" charset="-120"/>
              </a:rPr>
              <a:t>。</a:t>
            </a:r>
          </a:p>
        </p:txBody>
      </p:sp>
      <p:sp>
        <p:nvSpPr>
          <p:cNvPr id="13" name="內容版面配置區 12"/>
          <p:cNvSpPr>
            <a:spLocks noGrp="1"/>
          </p:cNvSpPr>
          <p:nvPr>
            <p:ph sz="quarter" idx="4"/>
          </p:nvPr>
        </p:nvSpPr>
        <p:spPr>
          <a:xfrm>
            <a:off x="6016891" y="1919934"/>
            <a:ext cx="5422837" cy="4094381"/>
          </a:xfrm>
          <a:solidFill>
            <a:srgbClr val="00B0F0">
              <a:alpha val="34000"/>
            </a:srgbClr>
          </a:solidFill>
          <a:ln>
            <a:solidFill>
              <a:schemeClr val="accent1"/>
            </a:solidFill>
          </a:ln>
        </p:spPr>
        <p:txBody>
          <a:bodyPr>
            <a:noAutofit/>
          </a:bodyPr>
          <a:lstStyle/>
          <a:p>
            <a:pPr marL="0" indent="0">
              <a:lnSpc>
                <a:spcPts val="2500"/>
              </a:lnSpc>
              <a:buNone/>
            </a:pPr>
            <a:r>
              <a:rPr lang="zh-TW" altLang="en-US" sz="2800" dirty="0">
                <a:solidFill>
                  <a:schemeClr val="tx2"/>
                </a:solidFill>
                <a:latin typeface="標楷體" panose="03000509000000000000" pitchFamily="65" charset="-120"/>
                <a:ea typeface="標楷體" panose="03000509000000000000" pitchFamily="65" charset="-120"/>
              </a:rPr>
              <a:t> 部份領取時作法</a:t>
            </a:r>
            <a:r>
              <a:rPr lang="en-US" altLang="zh-TW" sz="2800" dirty="0">
                <a:solidFill>
                  <a:schemeClr val="tx2"/>
                </a:solidFill>
                <a:latin typeface="標楷體" panose="03000509000000000000" pitchFamily="65" charset="-120"/>
                <a:ea typeface="標楷體" panose="03000509000000000000" pitchFamily="65" charset="-120"/>
              </a:rPr>
              <a:t>:</a:t>
            </a:r>
          </a:p>
          <a:p>
            <a:pPr marL="0" indent="0">
              <a:lnSpc>
                <a:spcPts val="2500"/>
              </a:lnSpc>
              <a:buNone/>
            </a:pPr>
            <a:r>
              <a:rPr lang="zh-TW" altLang="en-US" sz="2800" dirty="0">
                <a:solidFill>
                  <a:schemeClr val="tx2"/>
                </a:solidFill>
                <a:latin typeface="標楷體" panose="03000509000000000000" pitchFamily="65" charset="-120"/>
                <a:ea typeface="標楷體" panose="03000509000000000000" pitchFamily="65" charset="-120"/>
              </a:rPr>
              <a:t> </a:t>
            </a:r>
            <a:r>
              <a:rPr lang="en-US" altLang="zh-TW" sz="2800" dirty="0">
                <a:solidFill>
                  <a:schemeClr val="tx2"/>
                </a:solidFill>
                <a:latin typeface="標楷體" panose="03000509000000000000" pitchFamily="65" charset="-120"/>
                <a:ea typeface="標楷體" panose="03000509000000000000" pitchFamily="65" charset="-120"/>
              </a:rPr>
              <a:t>1.</a:t>
            </a:r>
            <a:r>
              <a:rPr lang="zh-TW" altLang="en-US" sz="2800" dirty="0">
                <a:solidFill>
                  <a:schemeClr val="tx2"/>
                </a:solidFill>
                <a:latin typeface="標楷體" panose="03000509000000000000" pitchFamily="65" charset="-120"/>
                <a:ea typeface="標楷體" panose="03000509000000000000" pitchFamily="65" charset="-120"/>
              </a:rPr>
              <a:t>應於選舉人名冊</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或投票權人</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500"/>
              </a:lnSpc>
              <a:buNone/>
            </a:pPr>
            <a:r>
              <a:rPr lang="zh-TW" altLang="en-US" sz="2800" dirty="0">
                <a:solidFill>
                  <a:schemeClr val="tx2"/>
                </a:solidFill>
                <a:latin typeface="標楷體" panose="03000509000000000000" pitchFamily="65" charset="-120"/>
                <a:ea typeface="標楷體" panose="03000509000000000000" pitchFamily="65" charset="-120"/>
              </a:rPr>
              <a:t>   名冊</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備註欄註記</a:t>
            </a:r>
            <a:r>
              <a:rPr lang="zh-TW" altLang="en-US" sz="2800" dirty="0">
                <a:solidFill>
                  <a:schemeClr val="tx2"/>
                </a:solidFill>
                <a:latin typeface="標楷體" panose="03000509000000000000" pitchFamily="65" charset="-120"/>
                <a:ea typeface="標楷體" panose="03000509000000000000" pitchFamily="65" charset="-120"/>
              </a:rPr>
              <a:t>。</a:t>
            </a:r>
          </a:p>
          <a:p>
            <a:pPr marL="0" indent="0">
              <a:lnSpc>
                <a:spcPts val="2500"/>
              </a:lnSpc>
              <a:buNone/>
            </a:pPr>
            <a:r>
              <a:rPr lang="zh-TW" altLang="en-US" sz="2800" dirty="0">
                <a:solidFill>
                  <a:schemeClr val="tx2"/>
                </a:solidFill>
                <a:latin typeface="標楷體" panose="03000509000000000000" pitchFamily="65" charset="-120"/>
                <a:ea typeface="標楷體" panose="03000509000000000000" pitchFamily="65" charset="-120"/>
              </a:rPr>
              <a:t> </a:t>
            </a:r>
            <a:r>
              <a:rPr lang="en-US" altLang="zh-TW" sz="2800" dirty="0">
                <a:solidFill>
                  <a:schemeClr val="tx2"/>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由管理員及監察員各</a:t>
            </a:r>
            <a:r>
              <a:rPr lang="en-US" altLang="zh-TW" sz="2800" dirty="0">
                <a:solidFill>
                  <a:srgbClr val="FF0000"/>
                </a:solidFill>
                <a:latin typeface="標楷體" panose="03000509000000000000" pitchFamily="65" charset="-120"/>
                <a:ea typeface="標楷體" panose="03000509000000000000" pitchFamily="65" charset="-120"/>
              </a:rPr>
              <a:t>1</a:t>
            </a:r>
            <a:r>
              <a:rPr lang="zh-TW" altLang="en-US" sz="2800" dirty="0">
                <a:solidFill>
                  <a:srgbClr val="FF0000"/>
                </a:solidFill>
                <a:latin typeface="標楷體" panose="03000509000000000000" pitchFamily="65" charset="-120"/>
                <a:ea typeface="標楷體" panose="03000509000000000000" pitchFamily="65" charset="-120"/>
              </a:rPr>
              <a:t>人共同</a:t>
            </a:r>
            <a:endParaRPr lang="en-US" altLang="zh-TW" sz="2800" dirty="0">
              <a:solidFill>
                <a:srgbClr val="FF0000"/>
              </a:solidFill>
              <a:latin typeface="標楷體" panose="03000509000000000000" pitchFamily="65" charset="-120"/>
              <a:ea typeface="標楷體" panose="03000509000000000000" pitchFamily="65" charset="-120"/>
            </a:endParaRPr>
          </a:p>
          <a:p>
            <a:pPr marL="0" indent="0">
              <a:lnSpc>
                <a:spcPts val="2500"/>
              </a:lnSpc>
              <a:buNone/>
            </a:pPr>
            <a:r>
              <a:rPr lang="zh-TW" altLang="en-US" sz="2800" dirty="0">
                <a:solidFill>
                  <a:srgbClr val="FF0000"/>
                </a:solidFill>
                <a:latin typeface="標楷體" panose="03000509000000000000" pitchFamily="65" charset="-120"/>
                <a:ea typeface="標楷體" panose="03000509000000000000" pitchFamily="65" charset="-120"/>
              </a:rPr>
              <a:t>   簽章證明</a:t>
            </a:r>
            <a:r>
              <a:rPr lang="zh-TW" altLang="en-US" sz="2800" dirty="0">
                <a:solidFill>
                  <a:schemeClr val="tx2"/>
                </a:solidFill>
                <a:latin typeface="標楷體" panose="03000509000000000000" pitchFamily="65" charset="-120"/>
                <a:ea typeface="標楷體" panose="03000509000000000000" pitchFamily="65" charset="-120"/>
              </a:rPr>
              <a:t>。</a:t>
            </a:r>
          </a:p>
          <a:p>
            <a:pPr marL="0" indent="0">
              <a:lnSpc>
                <a:spcPts val="2500"/>
              </a:lnSpc>
              <a:buNone/>
            </a:pPr>
            <a:r>
              <a:rPr lang="zh-TW" altLang="en-US" sz="2800" dirty="0">
                <a:solidFill>
                  <a:schemeClr val="tx2"/>
                </a:solidFill>
                <a:latin typeface="標楷體" panose="03000509000000000000" pitchFamily="65" charset="-120"/>
                <a:ea typeface="標楷體" panose="03000509000000000000" pitchFamily="65" charset="-120"/>
              </a:rPr>
              <a:t> </a:t>
            </a:r>
            <a:r>
              <a:rPr lang="en-US" altLang="zh-TW" sz="2800" dirty="0">
                <a:solidFill>
                  <a:schemeClr val="tx2"/>
                </a:solidFill>
                <a:latin typeface="標楷體" panose="03000509000000000000" pitchFamily="65" charset="-120"/>
                <a:ea typeface="標楷體" panose="03000509000000000000" pitchFamily="65" charset="-120"/>
              </a:rPr>
              <a:t>3.</a:t>
            </a:r>
            <a:r>
              <a:rPr lang="zh-TW" altLang="en-US" sz="2800" dirty="0">
                <a:solidFill>
                  <a:schemeClr val="tx2"/>
                </a:solidFill>
                <a:latin typeface="標楷體" panose="03000509000000000000" pitchFamily="65" charset="-120"/>
                <a:ea typeface="標楷體" panose="03000509000000000000" pitchFamily="65" charset="-120"/>
              </a:rPr>
              <a:t>同時告知選舉人或投票權人，</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500"/>
              </a:lnSpc>
              <a:buNone/>
            </a:pPr>
            <a:r>
              <a:rPr lang="zh-TW" altLang="en-US" sz="2800" dirty="0">
                <a:solidFill>
                  <a:schemeClr val="tx2"/>
                </a:solidFill>
                <a:latin typeface="標楷體" panose="03000509000000000000" pitchFamily="65" charset="-120"/>
                <a:ea typeface="標楷體" panose="03000509000000000000" pitchFamily="65" charset="-120"/>
              </a:rPr>
              <a:t>   不得再要求第二次領票。</a:t>
            </a:r>
          </a:p>
        </p:txBody>
      </p:sp>
      <p:sp>
        <p:nvSpPr>
          <p:cNvPr id="3" name="投影片編號版面配置區 10">
            <a:extLst>
              <a:ext uri="{FF2B5EF4-FFF2-40B4-BE49-F238E27FC236}">
                <a16:creationId xmlns:a16="http://schemas.microsoft.com/office/drawing/2014/main" id="{A8BACEE8-135B-0A04-D683-BE9E865E3E22}"/>
              </a:ext>
            </a:extLst>
          </p:cNvPr>
          <p:cNvSpPr txBox="1">
            <a:spLocks/>
          </p:cNvSpPr>
          <p:nvPr/>
        </p:nvSpPr>
        <p:spPr>
          <a:xfrm>
            <a:off x="273874" y="6061726"/>
            <a:ext cx="837749" cy="240462"/>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21</a:t>
            </a:fld>
            <a:endParaRPr lang="en-US" altLang="zh-TW" sz="3200" b="1" dirty="0">
              <a:effectLst>
                <a:outerShdw blurRad="38100" dist="38100" dir="2700000" algn="tl">
                  <a:srgbClr val="000000">
                    <a:alpha val="43137"/>
                  </a:srgbClr>
                </a:outerShdw>
              </a:effectLst>
            </a:endParaRPr>
          </a:p>
        </p:txBody>
      </p:sp>
      <p:sp>
        <p:nvSpPr>
          <p:cNvPr id="5" name="文字方塊 4">
            <a:extLst>
              <a:ext uri="{FF2B5EF4-FFF2-40B4-BE49-F238E27FC236}">
                <a16:creationId xmlns:a16="http://schemas.microsoft.com/office/drawing/2014/main" id="{568E07F4-9497-678A-0C19-CDFF05BA6264}"/>
              </a:ext>
            </a:extLst>
          </p:cNvPr>
          <p:cNvSpPr txBox="1"/>
          <p:nvPr/>
        </p:nvSpPr>
        <p:spPr>
          <a:xfrm>
            <a:off x="3048000" y="3244334"/>
            <a:ext cx="6096000" cy="369332"/>
          </a:xfrm>
          <a:prstGeom prst="rect">
            <a:avLst/>
          </a:prstGeom>
          <a:noFill/>
        </p:spPr>
        <p:txBody>
          <a:bodyPr wrap="square">
            <a:spAutoFit/>
          </a:bodyPr>
          <a:lstStyle/>
          <a:p>
            <a:r>
              <a:rPr lang="zh-TW" altLang="en-US" sz="1800" dirty="0">
                <a:solidFill>
                  <a:schemeClr val="tx2"/>
                </a:solidFill>
                <a:latin typeface="標楷體" panose="03000509000000000000" pitchFamily="65" charset="-120"/>
                <a:ea typeface="標楷體" panose="03000509000000000000" pitchFamily="65" charset="-120"/>
              </a:rPr>
              <a:t>，</a:t>
            </a:r>
            <a:endParaRPr lang="zh-TW" altLang="en-US" dirty="0"/>
          </a:p>
        </p:txBody>
      </p:sp>
    </p:spTree>
    <p:extLst>
      <p:ext uri="{BB962C8B-B14F-4D97-AF65-F5344CB8AC3E}">
        <p14:creationId xmlns:p14="http://schemas.microsoft.com/office/powerpoint/2010/main" val="369062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7603" y="567674"/>
            <a:ext cx="10058402" cy="713117"/>
          </a:xfrm>
        </p:spPr>
        <p:txBody>
          <a:bodyPr>
            <a:noAutofit/>
          </a:bodyPr>
          <a:lstStyle/>
          <a:p>
            <a:r>
              <a:rPr lang="en-US" altLang="zh-TW" sz="4800" b="1" dirty="0">
                <a:solidFill>
                  <a:schemeClr val="tx2"/>
                </a:solidFill>
                <a:latin typeface="標楷體" panose="03000509000000000000" pitchFamily="65" charset="-120"/>
                <a:ea typeface="標楷體" panose="03000509000000000000" pitchFamily="65" charset="-120"/>
              </a:rPr>
              <a:t>4-5</a:t>
            </a:r>
            <a:r>
              <a:rPr lang="zh-TW" altLang="en-US" sz="4800" b="1" dirty="0">
                <a:solidFill>
                  <a:schemeClr val="tx2"/>
                </a:solidFill>
                <a:latin typeface="標楷體" panose="03000509000000000000" pitchFamily="65" charset="-120"/>
                <a:ea typeface="標楷體" panose="03000509000000000000" pitchFamily="65" charset="-120"/>
              </a:rPr>
              <a:t>投票所佈置</a:t>
            </a:r>
          </a:p>
        </p:txBody>
      </p:sp>
      <p:sp>
        <p:nvSpPr>
          <p:cNvPr id="3" name="內容版面配置區 2"/>
          <p:cNvSpPr>
            <a:spLocks noGrp="1"/>
          </p:cNvSpPr>
          <p:nvPr>
            <p:ph idx="1"/>
          </p:nvPr>
        </p:nvSpPr>
        <p:spPr>
          <a:xfrm>
            <a:off x="875431" y="1683589"/>
            <a:ext cx="10058400" cy="4139241"/>
          </a:xfrm>
        </p:spPr>
        <p:txBody>
          <a:bodyPr>
            <a:normAutofit/>
          </a:bodyPr>
          <a:lstStyle/>
          <a:p>
            <a:pPr marL="0" indent="0">
              <a:lnSpc>
                <a:spcPts val="3000"/>
              </a:lnSpc>
              <a:spcBef>
                <a:spcPts val="600"/>
              </a:spcBef>
              <a:buNone/>
            </a:pPr>
            <a:r>
              <a:rPr lang="zh-TW" altLang="en-US" sz="2800" dirty="0">
                <a:solidFill>
                  <a:schemeClr val="tx2"/>
                </a:solidFill>
                <a:latin typeface="標楷體" panose="03000509000000000000" pitchFamily="65" charset="-120"/>
                <a:ea typeface="標楷體" panose="03000509000000000000" pitchFamily="65" charset="-120"/>
              </a:rPr>
              <a:t>按公職人員選舉罷免法第</a:t>
            </a:r>
            <a:r>
              <a:rPr lang="en-US" altLang="zh-TW" sz="2800" dirty="0">
                <a:solidFill>
                  <a:schemeClr val="tx2"/>
                </a:solidFill>
                <a:latin typeface="標楷體" panose="03000509000000000000" pitchFamily="65" charset="-120"/>
                <a:ea typeface="標楷體" panose="03000509000000000000" pitchFamily="65" charset="-120"/>
              </a:rPr>
              <a:t>52</a:t>
            </a:r>
            <a:r>
              <a:rPr lang="zh-TW" altLang="en-US" sz="2800" dirty="0">
                <a:solidFill>
                  <a:schemeClr val="tx2"/>
                </a:solidFill>
                <a:latin typeface="標楷體" panose="03000509000000000000" pitchFamily="65" charset="-120"/>
                <a:ea typeface="標楷體" panose="03000509000000000000" pitchFamily="65" charset="-120"/>
              </a:rPr>
              <a:t>條第</a:t>
            </a:r>
            <a:r>
              <a:rPr lang="en-US" altLang="zh-TW" sz="2800" dirty="0">
                <a:solidFill>
                  <a:schemeClr val="tx2"/>
                </a:solidFill>
                <a:latin typeface="標楷體" panose="03000509000000000000" pitchFamily="65" charset="-120"/>
                <a:ea typeface="標楷體" panose="03000509000000000000" pitchFamily="65" charset="-120"/>
              </a:rPr>
              <a:t>1</a:t>
            </a:r>
            <a:r>
              <a:rPr lang="zh-TW" altLang="en-US" sz="2800" dirty="0">
                <a:solidFill>
                  <a:schemeClr val="tx2"/>
                </a:solidFill>
                <a:latin typeface="標楷體" panose="03000509000000000000" pitchFamily="65" charset="-120"/>
                <a:ea typeface="標楷體" panose="03000509000000000000" pitchFamily="65" charset="-120"/>
              </a:rPr>
              <a:t>項規定：「候選人印發以文字、圖畫從事競選之宣傳品，應親自簽名；</a:t>
            </a:r>
            <a:r>
              <a:rPr lang="zh-TW" altLang="en-US" sz="2800" dirty="0">
                <a:solidFill>
                  <a:srgbClr val="FF0000"/>
                </a:solidFill>
                <a:latin typeface="標楷體" panose="03000509000000000000" pitchFamily="65" charset="-120"/>
                <a:ea typeface="標楷體" panose="03000509000000000000" pitchFamily="65" charset="-120"/>
              </a:rPr>
              <a:t>除候選人競選辦事處及宣傳車輛外，不得張貼</a:t>
            </a:r>
            <a:r>
              <a:rPr lang="zh-TW" altLang="en-US" sz="2800" dirty="0">
                <a:solidFill>
                  <a:schemeClr val="tx2"/>
                </a:solidFill>
                <a:latin typeface="標楷體" panose="03000509000000000000" pitchFamily="65" charset="-120"/>
                <a:ea typeface="標楷體" panose="03000509000000000000" pitchFamily="65" charset="-120"/>
              </a:rPr>
              <a:t>。」違反者依同法第</a:t>
            </a:r>
            <a:r>
              <a:rPr lang="en-US" altLang="zh-TW" sz="2800" dirty="0">
                <a:solidFill>
                  <a:schemeClr val="tx2"/>
                </a:solidFill>
                <a:latin typeface="標楷體" panose="03000509000000000000" pitchFamily="65" charset="-120"/>
                <a:ea typeface="標楷體" panose="03000509000000000000" pitchFamily="65" charset="-120"/>
              </a:rPr>
              <a:t>97</a:t>
            </a:r>
            <a:r>
              <a:rPr lang="zh-TW" altLang="en-US" sz="2800" dirty="0">
                <a:solidFill>
                  <a:schemeClr val="tx2"/>
                </a:solidFill>
                <a:latin typeface="標楷體" panose="03000509000000000000" pitchFamily="65" charset="-120"/>
                <a:ea typeface="標楷體" panose="03000509000000000000" pitchFamily="65" charset="-120"/>
              </a:rPr>
              <a:t>條第</a:t>
            </a:r>
            <a:r>
              <a:rPr lang="en-US" altLang="zh-TW" sz="2800" dirty="0">
                <a:solidFill>
                  <a:schemeClr val="tx2"/>
                </a:solidFill>
                <a:latin typeface="標楷體" panose="03000509000000000000" pitchFamily="65" charset="-120"/>
                <a:ea typeface="標楷體" panose="03000509000000000000" pitchFamily="65" charset="-120"/>
              </a:rPr>
              <a:t>1</a:t>
            </a:r>
            <a:r>
              <a:rPr lang="zh-TW" altLang="en-US" sz="2800" dirty="0">
                <a:solidFill>
                  <a:schemeClr val="tx2"/>
                </a:solidFill>
                <a:latin typeface="標楷體" panose="03000509000000000000" pitchFamily="65" charset="-120"/>
                <a:ea typeface="標楷體" panose="03000509000000000000" pitchFamily="65" charset="-120"/>
              </a:rPr>
              <a:t>項（已修正為第</a:t>
            </a:r>
            <a:r>
              <a:rPr lang="en-US" altLang="zh-TW" sz="2800" dirty="0">
                <a:solidFill>
                  <a:schemeClr val="tx2"/>
                </a:solidFill>
                <a:latin typeface="標楷體" panose="03000509000000000000" pitchFamily="65" charset="-120"/>
                <a:ea typeface="標楷體" panose="03000509000000000000" pitchFamily="65" charset="-120"/>
              </a:rPr>
              <a:t>110</a:t>
            </a:r>
            <a:r>
              <a:rPr lang="zh-TW" altLang="en-US" sz="2800" dirty="0">
                <a:solidFill>
                  <a:schemeClr val="tx2"/>
                </a:solidFill>
                <a:latin typeface="標楷體" panose="03000509000000000000" pitchFamily="65" charset="-120"/>
                <a:ea typeface="標楷體" panose="03000509000000000000" pitchFamily="65" charset="-120"/>
              </a:rPr>
              <a:t>條第</a:t>
            </a:r>
            <a:r>
              <a:rPr lang="en-US" altLang="zh-TW" sz="2800" dirty="0">
                <a:solidFill>
                  <a:schemeClr val="tx2"/>
                </a:solidFill>
                <a:latin typeface="標楷體" panose="03000509000000000000" pitchFamily="65" charset="-120"/>
                <a:ea typeface="標楷體" panose="03000509000000000000" pitchFamily="65" charset="-120"/>
              </a:rPr>
              <a:t>1</a:t>
            </a:r>
            <a:r>
              <a:rPr lang="zh-TW" altLang="en-US" sz="2800" dirty="0">
                <a:solidFill>
                  <a:schemeClr val="tx2"/>
                </a:solidFill>
                <a:latin typeface="標楷體" panose="03000509000000000000" pitchFamily="65" charset="-120"/>
                <a:ea typeface="標楷體" panose="03000509000000000000" pitchFamily="65" charset="-120"/>
              </a:rPr>
              <a:t>項）處罰。另為使投開票過程，公平、公正，順利進行，避免無謂爭執起見，</a:t>
            </a:r>
            <a:r>
              <a:rPr lang="zh-TW" altLang="en-US" sz="2800" dirty="0">
                <a:solidFill>
                  <a:srgbClr val="FF0000"/>
                </a:solidFill>
                <a:latin typeface="標楷體" panose="03000509000000000000" pitchFamily="65" charset="-120"/>
                <a:ea typeface="標楷體" panose="03000509000000000000" pitchFamily="65" charset="-120"/>
              </a:rPr>
              <a:t>投開票所工作人員於佈置投開票所場地時，對於投開票所內之各種競選標語、海報、旗幟等廣告物，自可逕行拆除</a:t>
            </a:r>
            <a:r>
              <a:rPr lang="zh-TW" altLang="en-US" sz="2800" dirty="0">
                <a:solidFill>
                  <a:schemeClr val="tx2"/>
                </a:solidFill>
                <a:latin typeface="標楷體" panose="03000509000000000000" pitchFamily="65" charset="-120"/>
                <a:ea typeface="標楷體" panose="03000509000000000000" pitchFamily="65" charset="-120"/>
              </a:rPr>
              <a:t>。</a:t>
            </a:r>
          </a:p>
          <a:p>
            <a:pPr marL="0" indent="0">
              <a:lnSpc>
                <a:spcPts val="3000"/>
              </a:lnSpc>
              <a:spcBef>
                <a:spcPts val="600"/>
              </a:spcBef>
              <a:buNone/>
            </a:pP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3000"/>
              </a:lnSpc>
              <a:spcBef>
                <a:spcPts val="600"/>
              </a:spcBef>
              <a:buNone/>
            </a:pPr>
            <a:r>
              <a:rPr lang="zh-TW" altLang="en-US" sz="2800" dirty="0">
                <a:solidFill>
                  <a:schemeClr val="tx2"/>
                </a:solidFill>
                <a:latin typeface="標楷體" panose="03000509000000000000" pitchFamily="65" charset="-120"/>
                <a:ea typeface="標楷體" panose="03000509000000000000" pitchFamily="65" charset="-120"/>
              </a:rPr>
              <a:t>（公職人員選罷法第</a:t>
            </a:r>
            <a:r>
              <a:rPr lang="en-US" altLang="zh-TW" sz="2800" dirty="0">
                <a:solidFill>
                  <a:schemeClr val="tx2"/>
                </a:solidFill>
                <a:latin typeface="標楷體" panose="03000509000000000000" pitchFamily="65" charset="-120"/>
                <a:ea typeface="標楷體" panose="03000509000000000000" pitchFamily="65" charset="-120"/>
              </a:rPr>
              <a:t>52</a:t>
            </a:r>
            <a:r>
              <a:rPr lang="zh-TW" altLang="en-US" sz="2800" dirty="0">
                <a:solidFill>
                  <a:schemeClr val="tx2"/>
                </a:solidFill>
                <a:latin typeface="標楷體" panose="03000509000000000000" pitchFamily="65" charset="-120"/>
                <a:ea typeface="標楷體" panose="03000509000000000000" pitchFamily="65" charset="-120"/>
              </a:rPr>
              <a:t>條、中央選舉委員會</a:t>
            </a:r>
            <a:r>
              <a:rPr lang="en-US" altLang="zh-TW" sz="2800" dirty="0">
                <a:solidFill>
                  <a:schemeClr val="tx2"/>
                </a:solidFill>
                <a:latin typeface="標楷體" panose="03000509000000000000" pitchFamily="65" charset="-120"/>
                <a:ea typeface="標楷體" panose="03000509000000000000" pitchFamily="65" charset="-120"/>
              </a:rPr>
              <a:t>84</a:t>
            </a:r>
            <a:r>
              <a:rPr lang="zh-TW" altLang="en-US" sz="2800" dirty="0">
                <a:solidFill>
                  <a:schemeClr val="tx2"/>
                </a:solidFill>
                <a:latin typeface="標楷體" panose="03000509000000000000" pitchFamily="65" charset="-120"/>
                <a:ea typeface="標楷體" panose="03000509000000000000" pitchFamily="65" charset="-120"/>
              </a:rPr>
              <a:t>年</a:t>
            </a:r>
            <a:r>
              <a:rPr lang="en-US" altLang="zh-TW" sz="2800" dirty="0">
                <a:solidFill>
                  <a:schemeClr val="tx2"/>
                </a:solidFill>
                <a:latin typeface="標楷體" panose="03000509000000000000" pitchFamily="65" charset="-120"/>
                <a:ea typeface="標楷體" panose="03000509000000000000" pitchFamily="65" charset="-120"/>
              </a:rPr>
              <a:t>10</a:t>
            </a:r>
            <a:r>
              <a:rPr lang="zh-TW" altLang="en-US" sz="2800" dirty="0">
                <a:solidFill>
                  <a:schemeClr val="tx2"/>
                </a:solidFill>
                <a:latin typeface="標楷體" panose="03000509000000000000" pitchFamily="65" charset="-120"/>
                <a:ea typeface="標楷體" panose="03000509000000000000" pitchFamily="65" charset="-120"/>
              </a:rPr>
              <a:t>月</a:t>
            </a:r>
            <a:r>
              <a:rPr lang="en-US" altLang="zh-TW" sz="2800" dirty="0">
                <a:solidFill>
                  <a:schemeClr val="tx2"/>
                </a:solidFill>
                <a:latin typeface="標楷體" panose="03000509000000000000" pitchFamily="65" charset="-120"/>
                <a:ea typeface="標楷體" panose="03000509000000000000" pitchFamily="65" charset="-120"/>
              </a:rPr>
              <a:t>20</a:t>
            </a:r>
            <a:r>
              <a:rPr lang="zh-TW" altLang="en-US" sz="2800" dirty="0">
                <a:solidFill>
                  <a:schemeClr val="tx2"/>
                </a:solidFill>
                <a:latin typeface="標楷體" panose="03000509000000000000" pitchFamily="65" charset="-120"/>
                <a:ea typeface="標楷體" panose="03000509000000000000" pitchFamily="65" charset="-120"/>
              </a:rPr>
              <a:t>日中選一字第</a:t>
            </a:r>
            <a:r>
              <a:rPr lang="en-US" altLang="zh-TW" sz="2800" dirty="0">
                <a:solidFill>
                  <a:schemeClr val="tx2"/>
                </a:solidFill>
                <a:latin typeface="標楷體" panose="03000509000000000000" pitchFamily="65" charset="-120"/>
                <a:ea typeface="標楷體" panose="03000509000000000000" pitchFamily="65" charset="-120"/>
              </a:rPr>
              <a:t>60470</a:t>
            </a:r>
            <a:r>
              <a:rPr lang="zh-TW" altLang="en-US" sz="2800" dirty="0">
                <a:solidFill>
                  <a:schemeClr val="tx2"/>
                </a:solidFill>
                <a:latin typeface="標楷體" panose="03000509000000000000" pitchFamily="65" charset="-120"/>
                <a:ea typeface="標楷體" panose="03000509000000000000" pitchFamily="65" charset="-120"/>
              </a:rPr>
              <a:t>號函）</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3500"/>
              </a:lnSpc>
              <a:spcBef>
                <a:spcPts val="600"/>
              </a:spcBef>
              <a:buNone/>
            </a:pP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500"/>
              </a:lnSpc>
              <a:spcBef>
                <a:spcPts val="600"/>
              </a:spcBef>
              <a:buNone/>
            </a:pPr>
            <a:endParaRPr lang="zh-TW" altLang="en-US" dirty="0">
              <a:latin typeface="標楷體" panose="03000509000000000000" pitchFamily="65" charset="-120"/>
              <a:ea typeface="標楷體" panose="03000509000000000000" pitchFamily="65" charset="-120"/>
            </a:endParaRPr>
          </a:p>
        </p:txBody>
      </p:sp>
      <p:sp>
        <p:nvSpPr>
          <p:cNvPr id="5" name="投影片編號版面配置區 10">
            <a:extLst>
              <a:ext uri="{FF2B5EF4-FFF2-40B4-BE49-F238E27FC236}">
                <a16:creationId xmlns:a16="http://schemas.microsoft.com/office/drawing/2014/main" id="{EBC6B4BA-F4C3-1211-BDB1-4E7791CEBF32}"/>
              </a:ext>
            </a:extLst>
          </p:cNvPr>
          <p:cNvSpPr txBox="1">
            <a:spLocks/>
          </p:cNvSpPr>
          <p:nvPr/>
        </p:nvSpPr>
        <p:spPr>
          <a:xfrm>
            <a:off x="273874" y="6061726"/>
            <a:ext cx="873607"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22</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58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3896" y="296085"/>
            <a:ext cx="6589712" cy="721833"/>
          </a:xfrm>
        </p:spPr>
        <p:txBody>
          <a:bodyPr>
            <a:normAutofit/>
          </a:bodyPr>
          <a:lstStyle/>
          <a:p>
            <a:pPr>
              <a:defRPr/>
            </a:pPr>
            <a:r>
              <a:rPr lang="en-US" altLang="zh-TW" b="1" dirty="0">
                <a:solidFill>
                  <a:schemeClr val="tx2"/>
                </a:solidFill>
                <a:latin typeface="標楷體" panose="03000509000000000000" pitchFamily="65" charset="-120"/>
                <a:ea typeface="標楷體" panose="03000509000000000000" pitchFamily="65" charset="-120"/>
              </a:rPr>
              <a:t>5-1</a:t>
            </a:r>
            <a:r>
              <a:rPr lang="zh-TW" altLang="en-US" b="1" dirty="0">
                <a:solidFill>
                  <a:schemeClr val="tx2"/>
                </a:solidFill>
                <a:latin typeface="標楷體" panose="03000509000000000000" pitchFamily="65" charset="-120"/>
                <a:ea typeface="標楷體" panose="03000509000000000000" pitchFamily="65" charset="-120"/>
              </a:rPr>
              <a:t>狀況防範及處理</a:t>
            </a:r>
            <a:endParaRPr lang="zh-TW" altLang="en-US" dirty="0">
              <a:solidFill>
                <a:schemeClr val="tx2"/>
              </a:solidFill>
              <a:latin typeface="標楷體" panose="03000509000000000000" pitchFamily="65" charset="-120"/>
              <a:ea typeface="標楷體" panose="03000509000000000000" pitchFamily="65" charset="-120"/>
            </a:endParaRPr>
          </a:p>
        </p:txBody>
      </p:sp>
      <p:sp>
        <p:nvSpPr>
          <p:cNvPr id="62467"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A5693904-92DA-45D8-942B-983BECBBDB1E}" type="slidenum">
              <a:rPr lang="en-US" altLang="zh-TW" smtClean="0">
                <a:solidFill>
                  <a:srgbClr val="FEFFFF"/>
                </a:solidFill>
                <a:latin typeface="Arial" panose="020B0604020202020204" pitchFamily="34" charset="0"/>
                <a:ea typeface="新細明體" panose="02020500000000000000" pitchFamily="18" charset="-120"/>
              </a:rPr>
              <a:pPr>
                <a:spcBef>
                  <a:spcPct val="0"/>
                </a:spcBef>
                <a:buClrTx/>
                <a:buFontTx/>
                <a:buNone/>
              </a:pPr>
              <a:t>23</a:t>
            </a:fld>
            <a:endParaRPr lang="en-US" altLang="zh-TW">
              <a:solidFill>
                <a:srgbClr val="FEFFFF"/>
              </a:solidFill>
              <a:latin typeface="Arial" panose="020B0604020202020204" pitchFamily="34" charset="0"/>
              <a:ea typeface="新細明體" panose="02020500000000000000" pitchFamily="18" charset="-120"/>
            </a:endParaRPr>
          </a:p>
        </p:txBody>
      </p:sp>
      <p:pic>
        <p:nvPicPr>
          <p:cNvPr id="62468"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08567" y="1519134"/>
            <a:ext cx="2835275" cy="3778250"/>
          </a:xfrm>
        </p:spPr>
      </p:pic>
      <p:sp>
        <p:nvSpPr>
          <p:cNvPr id="8" name="矩形 7"/>
          <p:cNvSpPr/>
          <p:nvPr/>
        </p:nvSpPr>
        <p:spPr>
          <a:xfrm>
            <a:off x="4218751" y="1148069"/>
            <a:ext cx="7399507" cy="5324449"/>
          </a:xfrm>
          <a:prstGeom prst="rect">
            <a:avLst/>
          </a:prstGeom>
        </p:spPr>
        <p:txBody>
          <a:bodyPr wrap="square">
            <a:spAutoFit/>
          </a:bodyPr>
          <a:lstStyle/>
          <a:p>
            <a:pPr marL="304800">
              <a:defRPr/>
            </a:pPr>
            <a:r>
              <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1.</a:t>
            </a: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政黨及任何人不得於道路、橋樑、公園、機關 </a:t>
            </a:r>
            <a:endPar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endParaRPr>
          </a:p>
          <a:p>
            <a:pPr marL="304800">
              <a:defRPr/>
            </a:pP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 （構）、學校或其他公共設施及其用地，懸掛或</a:t>
            </a:r>
            <a:endPar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endParaRPr>
          </a:p>
          <a:p>
            <a:pPr marL="304800">
              <a:defRPr/>
            </a:pP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  豎立標語、看板、旗幟、布條等競選或罷免廣</a:t>
            </a:r>
            <a:endPar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endParaRPr>
          </a:p>
          <a:p>
            <a:pPr marL="304800">
              <a:defRPr/>
            </a:pP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  告物。</a:t>
            </a:r>
            <a:r>
              <a:rPr lang="zh-TW" altLang="en-US" sz="2400" b="1" u="sng" kern="1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但經直轄市、縣（市）政府公告</a:t>
            </a:r>
            <a:r>
              <a:rPr lang="zh-TW" altLang="en-US"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指定之</a:t>
            </a:r>
            <a:endParaRPr lang="en-US" altLang="zh-TW"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304800">
              <a:defRPr/>
            </a:pPr>
            <a:r>
              <a:rPr lang="zh-TW" altLang="en-US"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地點，不在此限</a:t>
            </a: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選罷法</a:t>
            </a:r>
            <a:r>
              <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52</a:t>
            </a: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條</a:t>
            </a:r>
            <a:r>
              <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a:t>
            </a:r>
          </a:p>
          <a:p>
            <a:pPr marL="304800">
              <a:defRPr/>
            </a:pPr>
            <a:r>
              <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2.</a:t>
            </a: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臺中市政府環保局</a:t>
            </a:r>
            <a:r>
              <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114.6.26</a:t>
            </a: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修正廢棄物清理法</a:t>
            </a:r>
            <a:endPar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endParaRPr>
          </a:p>
          <a:p>
            <a:pPr marL="304800">
              <a:defRPr/>
            </a:pP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  第</a:t>
            </a:r>
            <a:r>
              <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27</a:t>
            </a: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條第</a:t>
            </a:r>
            <a:r>
              <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11</a:t>
            </a: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款規定</a:t>
            </a:r>
            <a:r>
              <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候選人本人競選總部、競選</a:t>
            </a:r>
            <a:endPar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endParaRPr>
          </a:p>
          <a:p>
            <a:pPr marL="304800">
              <a:defRPr/>
            </a:pP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  辦事處、</a:t>
            </a:r>
            <a:r>
              <a:rPr lang="zh-TW" altLang="en-US"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罷免辦事處</a:t>
            </a:r>
            <a:r>
              <a:rPr lang="en-US" altLang="zh-TW"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限選委會登記在案</a:t>
            </a:r>
            <a:r>
              <a:rPr lang="en-US" altLang="zh-TW"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以總</a:t>
            </a:r>
            <a:endParaRPr lang="en-US" altLang="zh-TW"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304800">
              <a:defRPr/>
            </a:pPr>
            <a:r>
              <a:rPr lang="zh-TW" altLang="en-US"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部、辦事處所在地面臨道路向</a:t>
            </a:r>
            <a:r>
              <a:rPr lang="zh-TW" altLang="en-US" sz="2400" b="1" u="sng" kern="1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左右兩旁各延伸</a:t>
            </a:r>
            <a:endParaRPr lang="en-US" altLang="zh-TW" sz="2400" b="1" u="sng" kern="1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p>
            <a:pPr marL="304800">
              <a:defRPr/>
            </a:pPr>
            <a:r>
              <a:rPr lang="zh-TW" altLang="en-US" sz="2400" b="1" u="sng" kern="1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u="sng" kern="1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50</a:t>
            </a:r>
            <a:r>
              <a:rPr lang="zh-TW" altLang="en-US" sz="2400" b="1" u="sng" kern="1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公尺</a:t>
            </a:r>
            <a:r>
              <a:rPr lang="zh-TW" altLang="en-US"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範圍內可設置旗幟及布條等選舉廣告物</a:t>
            </a: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endParaRPr>
          </a:p>
          <a:p>
            <a:pPr marL="304800">
              <a:defRPr/>
            </a:pP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  但上述範圍內之中央分隔島、人行或車行陸</a:t>
            </a:r>
            <a:r>
              <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天</a:t>
            </a:r>
            <a:r>
              <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a:t>
            </a:r>
          </a:p>
          <a:p>
            <a:pPr marL="304800">
              <a:defRPr/>
            </a:pP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  橋、號</a:t>
            </a:r>
            <a:r>
              <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標</a:t>
            </a:r>
            <a:r>
              <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誌桿、電桿、路燈桿、公園、機關</a:t>
            </a:r>
            <a:endPar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endParaRPr>
          </a:p>
          <a:p>
            <a:pPr marL="304800">
              <a:defRPr/>
            </a:pP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構</a:t>
            </a:r>
            <a:r>
              <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、學校或其他公共設施及其用地等不可設</a:t>
            </a:r>
            <a:endParaRPr lang="en-US" altLang="zh-TW"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endParaRPr>
          </a:p>
          <a:p>
            <a:pPr marL="304800">
              <a:defRPr/>
            </a:pPr>
            <a:r>
              <a:rPr lang="zh-TW" altLang="en-US" sz="2400" kern="100" dirty="0">
                <a:solidFill>
                  <a:schemeClr val="tx2"/>
                </a:solidFill>
                <a:latin typeface="標楷體" panose="03000509000000000000" pitchFamily="65" charset="-120"/>
                <a:ea typeface="標楷體" panose="03000509000000000000" pitchFamily="65" charset="-120"/>
                <a:cs typeface="Times New Roman" panose="02020603050405020304" pitchFamily="18" charset="0"/>
              </a:rPr>
              <a:t>  置</a:t>
            </a:r>
            <a:r>
              <a:rPr lang="zh-TW" altLang="en-US" sz="2400" kern="1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solidFill>
                <a:schemeClr val="tx2"/>
              </a:solidFill>
              <a:latin typeface="標楷體" panose="03000509000000000000" pitchFamily="65" charset="-120"/>
              <a:ea typeface="標楷體" panose="03000509000000000000" pitchFamily="65" charset="-120"/>
            </a:endParaRPr>
          </a:p>
        </p:txBody>
      </p:sp>
      <p:sp>
        <p:nvSpPr>
          <p:cNvPr id="3" name="投影片編號版面配置區 10">
            <a:extLst>
              <a:ext uri="{FF2B5EF4-FFF2-40B4-BE49-F238E27FC236}">
                <a16:creationId xmlns:a16="http://schemas.microsoft.com/office/drawing/2014/main" id="{E1118849-49D4-388C-E046-B570134742F0}"/>
              </a:ext>
            </a:extLst>
          </p:cNvPr>
          <p:cNvSpPr txBox="1">
            <a:spLocks/>
          </p:cNvSpPr>
          <p:nvPr/>
        </p:nvSpPr>
        <p:spPr>
          <a:xfrm>
            <a:off x="273875" y="6061726"/>
            <a:ext cx="791338"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23</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1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322" y="379564"/>
            <a:ext cx="10058402" cy="1316248"/>
          </a:xfrm>
        </p:spPr>
        <p:txBody>
          <a:bodyPr>
            <a:normAutofit/>
          </a:bodyPr>
          <a:lstStyle/>
          <a:p>
            <a:pPr marL="0" indent="0">
              <a:lnSpc>
                <a:spcPts val="2500"/>
              </a:lnSpc>
              <a:spcBef>
                <a:spcPts val="600"/>
              </a:spcBef>
            </a:pPr>
            <a:r>
              <a:rPr lang="en-US" altLang="zh-TW" b="1" dirty="0">
                <a:solidFill>
                  <a:schemeClr val="tx2"/>
                </a:solidFill>
                <a:latin typeface="標楷體" panose="03000509000000000000" pitchFamily="65" charset="-120"/>
                <a:ea typeface="標楷體" panose="03000509000000000000" pitchFamily="65" charset="-120"/>
              </a:rPr>
              <a:t>5-2</a:t>
            </a:r>
            <a:r>
              <a:rPr lang="zh-TW" altLang="en-US" b="1" dirty="0">
                <a:solidFill>
                  <a:schemeClr val="tx2"/>
                </a:solidFill>
                <a:latin typeface="標楷體" panose="03000509000000000000" pitchFamily="65" charset="-120"/>
                <a:ea typeface="標楷體" panose="03000509000000000000" pitchFamily="65" charset="-120"/>
              </a:rPr>
              <a:t>狀況</a:t>
            </a:r>
            <a:br>
              <a:rPr lang="en-US" altLang="zh-TW" b="1" dirty="0">
                <a:solidFill>
                  <a:schemeClr val="tx2"/>
                </a:solidFill>
                <a:latin typeface="標楷體" panose="03000509000000000000" pitchFamily="65" charset="-120"/>
                <a:ea typeface="標楷體" panose="03000509000000000000" pitchFamily="65" charset="-120"/>
              </a:rPr>
            </a:br>
            <a:br>
              <a:rPr lang="en-US" altLang="zh-TW" b="1" dirty="0">
                <a:solidFill>
                  <a:schemeClr val="tx2"/>
                </a:solidFill>
                <a:latin typeface="標楷體" panose="03000509000000000000" pitchFamily="65" charset="-120"/>
                <a:ea typeface="標楷體" panose="03000509000000000000" pitchFamily="65" charset="-120"/>
              </a:rPr>
            </a:br>
            <a:endParaRPr lang="zh-TW" altLang="en-US" sz="2700"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46044" y="2196142"/>
            <a:ext cx="10058400" cy="3864633"/>
          </a:xfrm>
        </p:spPr>
        <p:txBody>
          <a:bodyPr>
            <a:normAutofit fontScale="92500"/>
          </a:bodyPr>
          <a:lstStyle/>
          <a:p>
            <a:pPr marL="0" indent="0">
              <a:buNone/>
            </a:pPr>
            <a:r>
              <a:rPr lang="en-US" altLang="zh-TW"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中央選舉委員會</a:t>
            </a:r>
            <a:r>
              <a:rPr lang="en-US" altLang="zh-TW" sz="2600" dirty="0">
                <a:solidFill>
                  <a:schemeClr val="tx2"/>
                </a:solidFill>
                <a:latin typeface="標楷體" panose="03000509000000000000" pitchFamily="65" charset="-120"/>
                <a:ea typeface="標楷體" panose="03000509000000000000" pitchFamily="65" charset="-120"/>
              </a:rPr>
              <a:t>99</a:t>
            </a:r>
            <a:r>
              <a:rPr lang="zh-TW" altLang="en-US" sz="2600" dirty="0">
                <a:solidFill>
                  <a:schemeClr val="tx2"/>
                </a:solidFill>
                <a:latin typeface="標楷體" panose="03000509000000000000" pitchFamily="65" charset="-120"/>
                <a:ea typeface="標楷體" panose="03000509000000000000" pitchFamily="65" charset="-120"/>
              </a:rPr>
              <a:t>年</a:t>
            </a:r>
            <a:r>
              <a:rPr lang="en-US" altLang="zh-TW" sz="2600" dirty="0">
                <a:solidFill>
                  <a:schemeClr val="tx2"/>
                </a:solidFill>
                <a:latin typeface="標楷體" panose="03000509000000000000" pitchFamily="65" charset="-120"/>
                <a:ea typeface="標楷體" panose="03000509000000000000" pitchFamily="65" charset="-120"/>
              </a:rPr>
              <a:t>6</a:t>
            </a:r>
            <a:r>
              <a:rPr lang="zh-TW" altLang="en-US" sz="2600" dirty="0">
                <a:solidFill>
                  <a:schemeClr val="tx2"/>
                </a:solidFill>
                <a:latin typeface="標楷體" panose="03000509000000000000" pitchFamily="65" charset="-120"/>
                <a:ea typeface="標楷體" panose="03000509000000000000" pitchFamily="65" charset="-120"/>
              </a:rPr>
              <a:t>月</a:t>
            </a:r>
            <a:r>
              <a:rPr lang="en-US" altLang="zh-TW" sz="2600" dirty="0">
                <a:solidFill>
                  <a:schemeClr val="tx2"/>
                </a:solidFill>
                <a:latin typeface="標楷體" panose="03000509000000000000" pitchFamily="65" charset="-120"/>
                <a:ea typeface="標楷體" panose="03000509000000000000" pitchFamily="65" charset="-120"/>
              </a:rPr>
              <a:t>22</a:t>
            </a:r>
            <a:r>
              <a:rPr lang="zh-TW" altLang="en-US" sz="2600" dirty="0">
                <a:solidFill>
                  <a:schemeClr val="tx2"/>
                </a:solidFill>
                <a:latin typeface="標楷體" panose="03000509000000000000" pitchFamily="65" charset="-120"/>
                <a:ea typeface="標楷體" panose="03000509000000000000" pitchFamily="65" charset="-120"/>
              </a:rPr>
              <a:t>日中選法字第</a:t>
            </a:r>
            <a:r>
              <a:rPr lang="en-US" altLang="zh-TW" sz="2600" dirty="0">
                <a:solidFill>
                  <a:schemeClr val="tx2"/>
                </a:solidFill>
                <a:latin typeface="標楷體" panose="03000509000000000000" pitchFamily="65" charset="-120"/>
                <a:ea typeface="標楷體" panose="03000509000000000000" pitchFamily="65" charset="-120"/>
              </a:rPr>
              <a:t>0990004681</a:t>
            </a:r>
            <a:r>
              <a:rPr lang="zh-TW" altLang="en-US" sz="2600" dirty="0">
                <a:solidFill>
                  <a:schemeClr val="tx2"/>
                </a:solidFill>
                <a:latin typeface="標楷體" panose="03000509000000000000" pitchFamily="65" charset="-120"/>
                <a:ea typeface="標楷體" panose="03000509000000000000" pitchFamily="65" charset="-120"/>
              </a:rPr>
              <a:t>號函</a:t>
            </a:r>
            <a:r>
              <a:rPr lang="en-US" altLang="zh-TW" sz="2600" dirty="0">
                <a:solidFill>
                  <a:schemeClr val="tx2"/>
                </a:solidFill>
                <a:latin typeface="標楷體" panose="03000509000000000000" pitchFamily="65" charset="-120"/>
                <a:ea typeface="標楷體" panose="03000509000000000000" pitchFamily="65" charset="-120"/>
              </a:rPr>
              <a:t>:</a:t>
            </a:r>
            <a:br>
              <a:rPr lang="en-US" altLang="zh-TW" sz="2600" dirty="0">
                <a:solidFill>
                  <a:schemeClr val="tx2"/>
                </a:solidFill>
                <a:latin typeface="標楷體" panose="03000509000000000000" pitchFamily="65" charset="-120"/>
                <a:ea typeface="標楷體" panose="03000509000000000000" pitchFamily="65" charset="-120"/>
              </a:rPr>
            </a:br>
            <a:r>
              <a:rPr lang="en-US" altLang="zh-TW" sz="2600" dirty="0">
                <a:solidFill>
                  <a:schemeClr val="tx2"/>
                </a:solidFill>
                <a:latin typeface="標楷體" panose="03000509000000000000" pitchFamily="65" charset="-120"/>
                <a:ea typeface="標楷體" panose="03000509000000000000" pitchFamily="65" charset="-120"/>
              </a:rPr>
              <a:t>  </a:t>
            </a:r>
            <a:r>
              <a:rPr lang="zh-TW" altLang="en-US" sz="2600" dirty="0">
                <a:solidFill>
                  <a:schemeClr val="tx2"/>
                </a:solidFill>
                <a:latin typeface="標楷體" panose="03000509000000000000" pitchFamily="65" charset="-120"/>
                <a:ea typeface="標楷體" panose="03000509000000000000" pitchFamily="65" charset="-120"/>
              </a:rPr>
              <a:t>有關投開票所</a:t>
            </a:r>
            <a:r>
              <a:rPr lang="en-US" altLang="zh-TW" sz="2600" dirty="0">
                <a:solidFill>
                  <a:schemeClr val="tx2"/>
                </a:solidFill>
                <a:latin typeface="標楷體" panose="03000509000000000000" pitchFamily="65" charset="-120"/>
                <a:ea typeface="標楷體" panose="03000509000000000000" pitchFamily="65" charset="-120"/>
              </a:rPr>
              <a:t>30</a:t>
            </a:r>
            <a:r>
              <a:rPr lang="zh-TW" altLang="en-US" sz="2600" dirty="0">
                <a:solidFill>
                  <a:schemeClr val="tx2"/>
                </a:solidFill>
                <a:latin typeface="標楷體" panose="03000509000000000000" pitchFamily="65" charset="-120"/>
                <a:ea typeface="標楷體" panose="03000509000000000000" pitchFamily="65" charset="-120"/>
              </a:rPr>
              <a:t>公尺周圍，倘有私人土地懸掛或豎立標語、看板、旗幟、</a:t>
            </a:r>
            <a:br>
              <a:rPr lang="zh-TW" altLang="en-US" sz="2600" dirty="0">
                <a:solidFill>
                  <a:schemeClr val="tx2"/>
                </a:solidFill>
                <a:latin typeface="標楷體" panose="03000509000000000000" pitchFamily="65" charset="-120"/>
                <a:ea typeface="標楷體" panose="03000509000000000000" pitchFamily="65" charset="-120"/>
              </a:rPr>
            </a:br>
            <a:r>
              <a:rPr lang="zh-TW" altLang="en-US" sz="2600" dirty="0">
                <a:solidFill>
                  <a:schemeClr val="tx2"/>
                </a:solidFill>
                <a:latin typeface="標楷體" panose="03000509000000000000" pitchFamily="65" charset="-120"/>
                <a:ea typeface="標楷體" panose="03000509000000000000" pitchFamily="65" charset="-120"/>
              </a:rPr>
              <a:t>  布條等競選廣告物，應如何處置疑義，按公共設施及其用地，原僅供公</a:t>
            </a:r>
            <a:br>
              <a:rPr lang="zh-TW" altLang="en-US" sz="2600" dirty="0">
                <a:solidFill>
                  <a:schemeClr val="tx2"/>
                </a:solidFill>
                <a:latin typeface="標楷體" panose="03000509000000000000" pitchFamily="65" charset="-120"/>
                <a:ea typeface="標楷體" panose="03000509000000000000" pitchFamily="65" charset="-120"/>
              </a:rPr>
            </a:br>
            <a:r>
              <a:rPr lang="zh-TW" altLang="en-US" sz="2600" dirty="0">
                <a:solidFill>
                  <a:schemeClr val="tx2"/>
                </a:solidFill>
                <a:latin typeface="標楷體" panose="03000509000000000000" pitchFamily="65" charset="-120"/>
                <a:ea typeface="標楷體" panose="03000509000000000000" pitchFamily="65" charset="-120"/>
              </a:rPr>
              <a:t>  益使用，鑒於選舉不無公益性質，故始納入公職人員選舉罷免法第</a:t>
            </a:r>
            <a:r>
              <a:rPr lang="en-US" altLang="zh-TW" sz="2600" dirty="0">
                <a:solidFill>
                  <a:schemeClr val="tx2"/>
                </a:solidFill>
                <a:latin typeface="標楷體" panose="03000509000000000000" pitchFamily="65" charset="-120"/>
                <a:ea typeface="標楷體" panose="03000509000000000000" pitchFamily="65" charset="-120"/>
              </a:rPr>
              <a:t>52</a:t>
            </a:r>
            <a:r>
              <a:rPr lang="zh-TW" altLang="en-US" sz="2600" dirty="0">
                <a:solidFill>
                  <a:schemeClr val="tx2"/>
                </a:solidFill>
                <a:latin typeface="標楷體" panose="03000509000000000000" pitchFamily="65" charset="-120"/>
                <a:ea typeface="標楷體" panose="03000509000000000000" pitchFamily="65" charset="-120"/>
              </a:rPr>
              <a:t>條</a:t>
            </a:r>
            <a:br>
              <a:rPr lang="zh-TW" altLang="en-US" sz="2600" dirty="0">
                <a:solidFill>
                  <a:schemeClr val="tx2"/>
                </a:solidFill>
                <a:latin typeface="標楷體" panose="03000509000000000000" pitchFamily="65" charset="-120"/>
                <a:ea typeface="標楷體" panose="03000509000000000000" pitchFamily="65" charset="-120"/>
              </a:rPr>
            </a:br>
            <a:r>
              <a:rPr lang="zh-TW" altLang="en-US" sz="2600" dirty="0">
                <a:solidFill>
                  <a:schemeClr val="tx2"/>
                </a:solidFill>
                <a:latin typeface="標楷體" panose="03000509000000000000" pitchFamily="65" charset="-120"/>
                <a:ea typeface="標楷體" panose="03000509000000000000" pitchFamily="65" charset="-120"/>
              </a:rPr>
              <a:t>  予以規範。</a:t>
            </a:r>
            <a:r>
              <a:rPr lang="zh-TW" altLang="en-US" sz="2600" dirty="0">
                <a:solidFill>
                  <a:srgbClr val="FF0000"/>
                </a:solidFill>
                <a:latin typeface="標楷體" panose="03000509000000000000" pitchFamily="65" charset="-120"/>
                <a:ea typeface="標楷體" panose="03000509000000000000" pitchFamily="65" charset="-120"/>
              </a:rPr>
              <a:t>至於本法第</a:t>
            </a:r>
            <a:r>
              <a:rPr lang="en-US" altLang="zh-TW" sz="2600" dirty="0">
                <a:solidFill>
                  <a:srgbClr val="FF0000"/>
                </a:solidFill>
                <a:latin typeface="標楷體" panose="03000509000000000000" pitchFamily="65" charset="-120"/>
                <a:ea typeface="標楷體" panose="03000509000000000000" pitchFamily="65" charset="-120"/>
              </a:rPr>
              <a:t>108</a:t>
            </a:r>
            <a:r>
              <a:rPr lang="zh-TW" altLang="en-US" sz="2600" dirty="0">
                <a:solidFill>
                  <a:srgbClr val="FF0000"/>
                </a:solidFill>
                <a:latin typeface="標楷體" panose="03000509000000000000" pitchFamily="65" charset="-120"/>
                <a:ea typeface="標楷體" panose="03000509000000000000" pitchFamily="65" charset="-120"/>
              </a:rPr>
              <a:t>條第</a:t>
            </a:r>
            <a:r>
              <a:rPr lang="en-US" altLang="zh-TW" sz="2600" dirty="0">
                <a:solidFill>
                  <a:srgbClr val="FF0000"/>
                </a:solidFill>
                <a:latin typeface="標楷體" panose="03000509000000000000" pitchFamily="65" charset="-120"/>
                <a:ea typeface="標楷體" panose="03000509000000000000" pitchFamily="65" charset="-120"/>
              </a:rPr>
              <a:t>2</a:t>
            </a:r>
            <a:r>
              <a:rPr lang="zh-TW" altLang="en-US" sz="2600" dirty="0">
                <a:solidFill>
                  <a:srgbClr val="FF0000"/>
                </a:solidFill>
                <a:latin typeface="標楷體" panose="03000509000000000000" pitchFamily="65" charset="-120"/>
                <a:ea typeface="標楷體" panose="03000509000000000000" pitchFamily="65" charset="-120"/>
              </a:rPr>
              <a:t>項之律以刑責，係以有「干擾勸誘」行</a:t>
            </a:r>
            <a:br>
              <a:rPr lang="zh-TW" altLang="en-US" sz="2600" dirty="0">
                <a:solidFill>
                  <a:srgbClr val="FF0000"/>
                </a:solidFill>
                <a:latin typeface="標楷體" panose="03000509000000000000" pitchFamily="65" charset="-120"/>
                <a:ea typeface="標楷體" panose="03000509000000000000" pitchFamily="65" charset="-120"/>
              </a:rPr>
            </a:br>
            <a:r>
              <a:rPr lang="zh-TW" altLang="en-US" sz="2600" dirty="0">
                <a:solidFill>
                  <a:srgbClr val="FF0000"/>
                </a:solidFill>
                <a:latin typeface="標楷體" panose="03000509000000000000" pitchFamily="65" charset="-120"/>
                <a:ea typeface="標楷體" panose="03000509000000000000" pitchFamily="65" charset="-120"/>
              </a:rPr>
              <a:t>  為為構成要件，如於投票日未有上開行為，僅係之前合法懸掛、豎立廣</a:t>
            </a:r>
            <a:br>
              <a:rPr lang="zh-TW" altLang="en-US" sz="2600" dirty="0">
                <a:solidFill>
                  <a:srgbClr val="FF0000"/>
                </a:solidFill>
                <a:latin typeface="標楷體" panose="03000509000000000000" pitchFamily="65" charset="-120"/>
                <a:ea typeface="標楷體" panose="03000509000000000000" pitchFamily="65" charset="-120"/>
              </a:rPr>
            </a:br>
            <a:r>
              <a:rPr lang="zh-TW" altLang="en-US" sz="2600" dirty="0">
                <a:solidFill>
                  <a:srgbClr val="FF0000"/>
                </a:solidFill>
                <a:latin typeface="標楷體" panose="03000509000000000000" pitchFamily="65" charset="-120"/>
                <a:ea typeface="標楷體" panose="03000509000000000000" pitchFamily="65" charset="-120"/>
              </a:rPr>
              <a:t>  告物之行為所為之存續狀態跨至投票日，自無該條之適用</a:t>
            </a:r>
            <a:r>
              <a:rPr lang="zh-TW" altLang="en-US" sz="2600" dirty="0">
                <a:solidFill>
                  <a:schemeClr val="tx2"/>
                </a:solidFill>
                <a:latin typeface="標楷體" panose="03000509000000000000" pitchFamily="65" charset="-120"/>
                <a:ea typeface="標楷體" panose="03000509000000000000" pitchFamily="65" charset="-120"/>
              </a:rPr>
              <a:t>，惟以其係行</a:t>
            </a:r>
            <a:br>
              <a:rPr lang="zh-TW" altLang="en-US" sz="2600" dirty="0">
                <a:solidFill>
                  <a:schemeClr val="tx2"/>
                </a:solidFill>
                <a:latin typeface="標楷體" panose="03000509000000000000" pitchFamily="65" charset="-120"/>
                <a:ea typeface="標楷體" panose="03000509000000000000" pitchFamily="65" charset="-120"/>
              </a:rPr>
            </a:br>
            <a:r>
              <a:rPr lang="zh-TW" altLang="en-US" sz="2600" dirty="0">
                <a:solidFill>
                  <a:schemeClr val="tx2"/>
                </a:solidFill>
                <a:latin typeface="標楷體" panose="03000509000000000000" pitchFamily="65" charset="-120"/>
                <a:ea typeface="標楷體" panose="03000509000000000000" pitchFamily="65" charset="-120"/>
              </a:rPr>
              <a:t>  政刑法，是否違法仍應由</a:t>
            </a:r>
            <a:r>
              <a:rPr lang="zh-TW" altLang="en-US" sz="2600" b="1" u="sng"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檢察機關依具體個案事實認定之</a:t>
            </a:r>
            <a:r>
              <a:rPr lang="zh-TW" altLang="en-US" sz="2600" dirty="0">
                <a:solidFill>
                  <a:schemeClr val="tx2"/>
                </a:solidFill>
                <a:latin typeface="標楷體" panose="03000509000000000000" pitchFamily="65" charset="-120"/>
                <a:ea typeface="標楷體" panose="03000509000000000000" pitchFamily="65" charset="-120"/>
              </a:rPr>
              <a:t>。</a:t>
            </a:r>
            <a:br>
              <a:rPr lang="zh-TW" altLang="en-US" sz="2600" dirty="0">
                <a:solidFill>
                  <a:schemeClr val="tx2"/>
                </a:solidFill>
                <a:latin typeface="標楷體" panose="03000509000000000000" pitchFamily="65" charset="-120"/>
                <a:ea typeface="標楷體" panose="03000509000000000000" pitchFamily="65" charset="-120"/>
              </a:rPr>
            </a:br>
            <a:endParaRPr lang="zh-TW" altLang="en-US" sz="2600" dirty="0">
              <a:solidFill>
                <a:schemeClr val="tx2"/>
              </a:solidFill>
              <a:latin typeface="標楷體" panose="03000509000000000000" pitchFamily="65" charset="-120"/>
              <a:ea typeface="標楷體" panose="03000509000000000000" pitchFamily="65" charset="-120"/>
            </a:endParaRPr>
          </a:p>
        </p:txBody>
      </p:sp>
      <p:sp>
        <p:nvSpPr>
          <p:cNvPr id="4" name="標題 1"/>
          <p:cNvSpPr txBox="1">
            <a:spLocks/>
          </p:cNvSpPr>
          <p:nvPr/>
        </p:nvSpPr>
        <p:spPr>
          <a:xfrm>
            <a:off x="635183" y="1362974"/>
            <a:ext cx="10058402" cy="14233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nSpc>
                <a:spcPts val="2500"/>
              </a:lnSpc>
              <a:spcBef>
                <a:spcPts val="600"/>
              </a:spcBef>
            </a:pPr>
            <a:r>
              <a:rPr lang="zh-TW" altLang="en-US" sz="27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投票日前</a:t>
            </a:r>
            <a:r>
              <a:rPr lang="zh-TW" altLang="en-US" sz="2700" dirty="0">
                <a:solidFill>
                  <a:srgbClr val="FF0000"/>
                </a:solidFill>
                <a:latin typeface="標楷體" panose="03000509000000000000" pitchFamily="65" charset="-120"/>
                <a:ea typeface="標楷體" panose="03000509000000000000" pitchFamily="65" charset="-120"/>
              </a:rPr>
              <a:t>於投開票所</a:t>
            </a:r>
            <a:r>
              <a:rPr lang="en-US" altLang="zh-TW" sz="2700" dirty="0">
                <a:solidFill>
                  <a:srgbClr val="FF0000"/>
                </a:solidFill>
                <a:latin typeface="標楷體" panose="03000509000000000000" pitchFamily="65" charset="-120"/>
                <a:ea typeface="標楷體" panose="03000509000000000000" pitchFamily="65" charset="-120"/>
              </a:rPr>
              <a:t>30</a:t>
            </a:r>
            <a:r>
              <a:rPr lang="zh-TW" altLang="en-US" sz="2700" dirty="0">
                <a:solidFill>
                  <a:srgbClr val="FF0000"/>
                </a:solidFill>
                <a:latin typeface="標楷體" panose="03000509000000000000" pitchFamily="65" charset="-120"/>
                <a:ea typeface="標楷體" panose="03000509000000000000" pitchFamily="65" charset="-120"/>
              </a:rPr>
              <a:t>公尺周圍懸掛、豎立廣告物之行為，其存續狀態跨至投票日者，不構成投票日干擾勸誘投票罪</a:t>
            </a:r>
            <a:r>
              <a:rPr lang="zh-TW" altLang="en-US" sz="2700" dirty="0">
                <a:latin typeface="標楷體" panose="03000509000000000000" pitchFamily="65" charset="-120"/>
                <a:ea typeface="標楷體" panose="03000509000000000000" pitchFamily="65" charset="-120"/>
              </a:rPr>
              <a:t>。</a:t>
            </a:r>
            <a:br>
              <a:rPr lang="en-US" altLang="zh-TW" sz="2700" dirty="0">
                <a:latin typeface="標楷體" panose="03000509000000000000" pitchFamily="65" charset="-120"/>
                <a:ea typeface="標楷體" panose="03000509000000000000" pitchFamily="65" charset="-120"/>
              </a:rPr>
            </a:br>
            <a:br>
              <a:rPr lang="zh-TW" altLang="en-US" sz="2700" dirty="0">
                <a:latin typeface="標楷體" panose="03000509000000000000" pitchFamily="65" charset="-120"/>
                <a:ea typeface="標楷體" panose="03000509000000000000" pitchFamily="65" charset="-120"/>
              </a:rPr>
            </a:br>
            <a:endParaRPr lang="zh-TW" altLang="en-US" sz="2700" dirty="0">
              <a:latin typeface="標楷體" panose="03000509000000000000" pitchFamily="65" charset="-120"/>
              <a:ea typeface="標楷體" panose="03000509000000000000" pitchFamily="65" charset="-120"/>
            </a:endParaRPr>
          </a:p>
        </p:txBody>
      </p:sp>
      <p:sp>
        <p:nvSpPr>
          <p:cNvPr id="6" name="投影片編號版面配置區 10">
            <a:extLst>
              <a:ext uri="{FF2B5EF4-FFF2-40B4-BE49-F238E27FC236}">
                <a16:creationId xmlns:a16="http://schemas.microsoft.com/office/drawing/2014/main" id="{7F4EEDE7-D7C6-00A1-4DAC-DA09C1A5D545}"/>
              </a:ext>
            </a:extLst>
          </p:cNvPr>
          <p:cNvSpPr txBox="1">
            <a:spLocks/>
          </p:cNvSpPr>
          <p:nvPr/>
        </p:nvSpPr>
        <p:spPr>
          <a:xfrm>
            <a:off x="273874" y="6061726"/>
            <a:ext cx="891537" cy="29425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24</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279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583406" y="306807"/>
            <a:ext cx="6589713" cy="642099"/>
          </a:xfrm>
        </p:spPr>
        <p:txBody>
          <a:bodyPr/>
          <a:lstStyle/>
          <a:p>
            <a:pPr>
              <a:defRPr/>
            </a:pPr>
            <a:r>
              <a:rPr lang="en-US" altLang="zh-TW" b="1" dirty="0">
                <a:solidFill>
                  <a:schemeClr val="tx2"/>
                </a:solidFill>
                <a:latin typeface="標楷體" panose="03000509000000000000" pitchFamily="65" charset="-120"/>
                <a:ea typeface="標楷體" panose="03000509000000000000" pitchFamily="65" charset="-120"/>
              </a:rPr>
              <a:t>5-3</a:t>
            </a:r>
            <a:r>
              <a:rPr lang="zh-TW" altLang="en-US" b="1" dirty="0">
                <a:solidFill>
                  <a:schemeClr val="tx2"/>
                </a:solidFill>
                <a:latin typeface="標楷體" panose="03000509000000000000" pitchFamily="65" charset="-120"/>
                <a:ea typeface="標楷體" panose="03000509000000000000" pitchFamily="65" charset="-120"/>
              </a:rPr>
              <a:t>狀況</a:t>
            </a:r>
            <a:endParaRPr lang="zh-TW" altLang="en-US" dirty="0">
              <a:solidFill>
                <a:schemeClr val="tx2"/>
              </a:solidFill>
              <a:latin typeface="標楷體" panose="03000509000000000000" pitchFamily="65" charset="-120"/>
              <a:ea typeface="標楷體" panose="03000509000000000000" pitchFamily="65" charset="-120"/>
            </a:endParaRPr>
          </a:p>
        </p:txBody>
      </p:sp>
      <p:pic>
        <p:nvPicPr>
          <p:cNvPr id="80899" name="內容版面配置區 8"/>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3744" y="1483743"/>
            <a:ext cx="2623743" cy="3856008"/>
          </a:xfrm>
        </p:spPr>
      </p:pic>
      <p:sp>
        <p:nvSpPr>
          <p:cNvPr id="80900"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4975714B-92A3-4129-9F4A-25EBF466F8BE}" type="slidenum">
              <a:rPr lang="en-US" altLang="zh-TW" smtClean="0">
                <a:solidFill>
                  <a:srgbClr val="FEFFFF"/>
                </a:solidFill>
                <a:latin typeface="Arial" panose="020B0604020202020204" pitchFamily="34" charset="0"/>
                <a:ea typeface="新細明體" panose="02020500000000000000" pitchFamily="18" charset="-120"/>
              </a:rPr>
              <a:pPr>
                <a:spcBef>
                  <a:spcPct val="0"/>
                </a:spcBef>
                <a:buClrTx/>
                <a:buFontTx/>
                <a:buNone/>
              </a:pPr>
              <a:t>25</a:t>
            </a:fld>
            <a:endParaRPr lang="en-US" altLang="zh-TW">
              <a:solidFill>
                <a:srgbClr val="FEFFFF"/>
              </a:solidFill>
              <a:latin typeface="Arial" panose="020B0604020202020204" pitchFamily="34" charset="0"/>
              <a:ea typeface="新細明體" panose="02020500000000000000" pitchFamily="18" charset="-120"/>
            </a:endParaRPr>
          </a:p>
        </p:txBody>
      </p:sp>
      <p:sp>
        <p:nvSpPr>
          <p:cNvPr id="10" name="矩形 9"/>
          <p:cNvSpPr/>
          <p:nvPr/>
        </p:nvSpPr>
        <p:spPr>
          <a:xfrm>
            <a:off x="6245525" y="1240454"/>
            <a:ext cx="5748876" cy="4893647"/>
          </a:xfrm>
          <a:prstGeom prst="rect">
            <a:avLst/>
          </a:prstGeom>
        </p:spPr>
        <p:txBody>
          <a:bodyPr wrap="square">
            <a:spAutoFit/>
          </a:bodyPr>
          <a:lstStyle/>
          <a:p>
            <a:pPr>
              <a:defRPr/>
            </a:pPr>
            <a:r>
              <a:rPr lang="en-US" altLang="zh-TW" sz="2400" dirty="0">
                <a:solidFill>
                  <a:schemeClr val="tx2"/>
                </a:solidFill>
                <a:latin typeface="標楷體" panose="03000509000000000000" pitchFamily="65" charset="-120"/>
                <a:ea typeface="標楷體" panose="03000509000000000000" pitchFamily="65" charset="-120"/>
              </a:rPr>
              <a:t>1.</a:t>
            </a:r>
            <a:r>
              <a:rPr lang="zh-TW" altLang="en-US" sz="2400" dirty="0">
                <a:solidFill>
                  <a:schemeClr val="tx2"/>
                </a:solidFill>
                <a:latin typeface="標楷體" panose="03000509000000000000" pitchFamily="65" charset="-120"/>
                <a:ea typeface="標楷體" panose="03000509000000000000" pitchFamily="65" charset="-120"/>
              </a:rPr>
              <a:t>投票日不論是在</a:t>
            </a:r>
            <a:r>
              <a:rPr lang="zh-TW" altLang="en-US" sz="2400" dirty="0">
                <a:solidFill>
                  <a:srgbClr val="FF0000"/>
                </a:solidFill>
                <a:latin typeface="標楷體" panose="03000509000000000000" pitchFamily="65" charset="-120"/>
                <a:ea typeface="標楷體" panose="03000509000000000000" pitchFamily="65" charset="-120"/>
              </a:rPr>
              <a:t>投票所四周</a:t>
            </a:r>
            <a:r>
              <a:rPr lang="en-US" altLang="zh-TW" sz="2400" dirty="0">
                <a:solidFill>
                  <a:srgbClr val="FF0000"/>
                </a:solidFill>
                <a:latin typeface="標楷體" panose="03000509000000000000" pitchFamily="65" charset="-120"/>
                <a:ea typeface="標楷體" panose="03000509000000000000" pitchFamily="65" charset="-120"/>
              </a:rPr>
              <a:t>30</a:t>
            </a:r>
            <a:r>
              <a:rPr lang="zh-TW" altLang="en-US" sz="2400" dirty="0">
                <a:solidFill>
                  <a:srgbClr val="FF0000"/>
                </a:solidFill>
                <a:latin typeface="標楷體" panose="03000509000000000000" pitchFamily="65" charset="-120"/>
                <a:ea typeface="標楷體" panose="03000509000000000000" pitchFamily="65" charset="-120"/>
              </a:rPr>
              <a:t>公尺內外</a:t>
            </a:r>
            <a:endParaRPr lang="en-US" altLang="zh-TW" sz="2400" dirty="0">
              <a:solidFill>
                <a:srgbClr val="FF0000"/>
              </a:solidFill>
              <a:latin typeface="標楷體" panose="03000509000000000000" pitchFamily="65" charset="-120"/>
              <a:ea typeface="標楷體" panose="03000509000000000000" pitchFamily="65" charset="-120"/>
            </a:endParaRPr>
          </a:p>
          <a:p>
            <a:pPr>
              <a:defRPr/>
            </a:pPr>
            <a:r>
              <a:rPr lang="zh-TW" altLang="en-US" sz="2400" dirty="0">
                <a:solidFill>
                  <a:schemeClr val="tx2"/>
                </a:solidFill>
                <a:latin typeface="標楷體" panose="03000509000000000000" pitchFamily="65" charset="-120"/>
                <a:ea typeface="標楷體" panose="03000509000000000000" pitchFamily="65" charset="-120"/>
              </a:rPr>
              <a:t>  除喧嚷、干擾勸誘外，其他的妨害擾亂</a:t>
            </a:r>
            <a:endParaRPr lang="en-US" altLang="zh-TW" sz="2400" dirty="0">
              <a:solidFill>
                <a:schemeClr val="tx2"/>
              </a:solidFill>
              <a:latin typeface="標楷體" panose="03000509000000000000" pitchFamily="65" charset="-120"/>
              <a:ea typeface="標楷體" panose="03000509000000000000" pitchFamily="65" charset="-120"/>
            </a:endParaRPr>
          </a:p>
          <a:p>
            <a:pPr>
              <a:defRPr/>
            </a:pPr>
            <a:r>
              <a:rPr lang="zh-TW" altLang="en-US" sz="2400" dirty="0">
                <a:solidFill>
                  <a:schemeClr val="tx2"/>
                </a:solidFill>
                <a:latin typeface="標楷體" panose="03000509000000000000" pitchFamily="65" charset="-120"/>
                <a:ea typeface="標楷體" panose="03000509000000000000" pitchFamily="65" charset="-120"/>
              </a:rPr>
              <a:t>  票秩序，</a:t>
            </a:r>
            <a:r>
              <a:rPr lang="zh-TW" altLang="en-US" sz="2400" dirty="0">
                <a:solidFill>
                  <a:srgbClr val="FF0000"/>
                </a:solidFill>
                <a:latin typeface="標楷體" panose="03000509000000000000" pitchFamily="65" charset="-120"/>
                <a:ea typeface="標楷體" panose="03000509000000000000" pitchFamily="65" charset="-120"/>
              </a:rPr>
              <a:t>甚至妨害民眾自由行使其投票</a:t>
            </a:r>
            <a:endParaRPr lang="en-US" altLang="zh-TW" sz="2400" dirty="0">
              <a:solidFill>
                <a:srgbClr val="FF0000"/>
              </a:solidFill>
              <a:latin typeface="標楷體" panose="03000509000000000000" pitchFamily="65" charset="-120"/>
              <a:ea typeface="標楷體" panose="03000509000000000000" pitchFamily="65" charset="-120"/>
            </a:endParaRPr>
          </a:p>
          <a:p>
            <a:pPr>
              <a:defRPr/>
            </a:pPr>
            <a:r>
              <a:rPr lang="zh-TW" altLang="en-US" sz="2400" dirty="0">
                <a:solidFill>
                  <a:srgbClr val="FF0000"/>
                </a:solidFill>
                <a:latin typeface="標楷體" panose="03000509000000000000" pitchFamily="65" charset="-120"/>
                <a:ea typeface="標楷體" panose="03000509000000000000" pitchFamily="65" charset="-120"/>
              </a:rPr>
              <a:t>  權的行為（例如於投開票所</a:t>
            </a:r>
            <a:r>
              <a:rPr lang="en-US" altLang="zh-TW" sz="2400" dirty="0">
                <a:solidFill>
                  <a:srgbClr val="FF0000"/>
                </a:solidFill>
                <a:latin typeface="標楷體" panose="03000509000000000000" pitchFamily="65" charset="-120"/>
                <a:ea typeface="標楷體" panose="03000509000000000000" pitchFamily="65" charset="-120"/>
              </a:rPr>
              <a:t>30</a:t>
            </a:r>
            <a:r>
              <a:rPr lang="zh-TW" altLang="en-US" sz="2400" dirty="0">
                <a:solidFill>
                  <a:srgbClr val="FF0000"/>
                </a:solidFill>
                <a:latin typeface="標楷體" panose="03000509000000000000" pitchFamily="65" charset="-120"/>
                <a:ea typeface="標楷體" panose="03000509000000000000" pitchFamily="65" charset="-120"/>
              </a:rPr>
              <a:t>公尺內外</a:t>
            </a:r>
            <a:endParaRPr lang="en-US" altLang="zh-TW" sz="2400" dirty="0">
              <a:solidFill>
                <a:srgbClr val="FF0000"/>
              </a:solidFill>
              <a:latin typeface="標楷體" panose="03000509000000000000" pitchFamily="65" charset="-120"/>
              <a:ea typeface="標楷體" panose="03000509000000000000" pitchFamily="65" charset="-120"/>
            </a:endParaRPr>
          </a:p>
          <a:p>
            <a:pPr>
              <a:defRPr/>
            </a:pPr>
            <a:r>
              <a:rPr lang="zh-TW" altLang="en-US" sz="2400" dirty="0">
                <a:solidFill>
                  <a:srgbClr val="FF0000"/>
                </a:solidFill>
                <a:latin typeface="標楷體" panose="03000509000000000000" pitchFamily="65" charset="-120"/>
                <a:ea typeface="標楷體" panose="03000509000000000000" pitchFamily="65" charset="-120"/>
              </a:rPr>
              <a:t>  駐足或徘徊監視、攝錄影等），仍應分</a:t>
            </a:r>
            <a:endParaRPr lang="en-US" altLang="zh-TW" sz="2400" dirty="0">
              <a:solidFill>
                <a:srgbClr val="FF0000"/>
              </a:solidFill>
              <a:latin typeface="標楷體" panose="03000509000000000000" pitchFamily="65" charset="-120"/>
              <a:ea typeface="標楷體" panose="03000509000000000000" pitchFamily="65" charset="-120"/>
            </a:endParaRPr>
          </a:p>
          <a:p>
            <a:pPr>
              <a:defRPr/>
            </a:pPr>
            <a:r>
              <a:rPr lang="zh-TW" altLang="en-US" sz="2400" dirty="0">
                <a:solidFill>
                  <a:srgbClr val="FF0000"/>
                </a:solidFill>
                <a:latin typeface="標楷體" panose="03000509000000000000" pitchFamily="65" charset="-120"/>
                <a:ea typeface="標楷體" panose="03000509000000000000" pitchFamily="65" charset="-120"/>
              </a:rPr>
              <a:t>  別適用刑法第</a:t>
            </a:r>
            <a:r>
              <a:rPr lang="en-US" altLang="zh-TW" sz="2400" dirty="0">
                <a:solidFill>
                  <a:srgbClr val="FF0000"/>
                </a:solidFill>
                <a:latin typeface="標楷體" panose="03000509000000000000" pitchFamily="65" charset="-120"/>
                <a:ea typeface="標楷體" panose="03000509000000000000" pitchFamily="65" charset="-120"/>
              </a:rPr>
              <a:t>142</a:t>
            </a:r>
            <a:r>
              <a:rPr lang="zh-TW" altLang="en-US" sz="2400" dirty="0">
                <a:solidFill>
                  <a:srgbClr val="FF0000"/>
                </a:solidFill>
                <a:latin typeface="標楷體" panose="03000509000000000000" pitchFamily="65" charset="-120"/>
                <a:ea typeface="標楷體" panose="03000509000000000000" pitchFamily="65" charset="-120"/>
              </a:rPr>
              <a:t>、</a:t>
            </a:r>
            <a:r>
              <a:rPr lang="en-US" altLang="zh-TW" sz="2400" dirty="0">
                <a:solidFill>
                  <a:srgbClr val="FF0000"/>
                </a:solidFill>
                <a:latin typeface="標楷體" panose="03000509000000000000" pitchFamily="65" charset="-120"/>
                <a:ea typeface="標楷體" panose="03000509000000000000" pitchFamily="65" charset="-120"/>
              </a:rPr>
              <a:t>147</a:t>
            </a:r>
            <a:r>
              <a:rPr lang="zh-TW" altLang="en-US" sz="2400" dirty="0">
                <a:solidFill>
                  <a:srgbClr val="FF0000"/>
                </a:solidFill>
                <a:latin typeface="標楷體" panose="03000509000000000000" pitchFamily="65" charset="-120"/>
                <a:ea typeface="標楷體" panose="03000509000000000000" pitchFamily="65" charset="-120"/>
              </a:rPr>
              <a:t>條，檢警單位將</a:t>
            </a:r>
            <a:endParaRPr lang="en-US" altLang="zh-TW" sz="2400" dirty="0">
              <a:solidFill>
                <a:srgbClr val="FF0000"/>
              </a:solidFill>
              <a:latin typeface="標楷體" panose="03000509000000000000" pitchFamily="65" charset="-120"/>
              <a:ea typeface="標楷體" panose="03000509000000000000" pitchFamily="65" charset="-120"/>
            </a:endParaRPr>
          </a:p>
          <a:p>
            <a:pPr>
              <a:defRPr/>
            </a:pPr>
            <a:r>
              <a:rPr lang="zh-TW" altLang="en-US" sz="2400" dirty="0">
                <a:solidFill>
                  <a:srgbClr val="FF0000"/>
                </a:solidFill>
                <a:latin typeface="標楷體" panose="03000509000000000000" pitchFamily="65" charset="-120"/>
                <a:ea typeface="標楷體" panose="03000509000000000000" pitchFamily="65" charset="-120"/>
              </a:rPr>
              <a:t>  本於權責予以查辦。</a:t>
            </a:r>
            <a:r>
              <a:rPr lang="en-US" altLang="zh-TW" sz="2400" dirty="0">
                <a:solidFill>
                  <a:schemeClr val="tx2"/>
                </a:solidFill>
                <a:latin typeface="標楷體" panose="03000509000000000000" pitchFamily="65" charset="-120"/>
                <a:ea typeface="標楷體" panose="03000509000000000000" pitchFamily="65" charset="-120"/>
              </a:rPr>
              <a:t>(</a:t>
            </a:r>
            <a:r>
              <a:rPr lang="zh-TW" altLang="en-US" sz="2400" dirty="0">
                <a:solidFill>
                  <a:schemeClr val="tx2"/>
                </a:solidFill>
                <a:latin typeface="標楷體" panose="03000509000000000000" pitchFamily="65" charset="-120"/>
                <a:ea typeface="標楷體" panose="03000509000000000000" pitchFamily="65" charset="-120"/>
              </a:rPr>
              <a:t>中央選舉委員會</a:t>
            </a:r>
            <a:endParaRPr lang="en-US" altLang="zh-TW" sz="2400" dirty="0">
              <a:solidFill>
                <a:schemeClr val="tx2"/>
              </a:solidFill>
              <a:latin typeface="標楷體" panose="03000509000000000000" pitchFamily="65" charset="-120"/>
              <a:ea typeface="標楷體" panose="03000509000000000000" pitchFamily="65" charset="-120"/>
            </a:endParaRPr>
          </a:p>
          <a:p>
            <a:pPr>
              <a:defRPr/>
            </a:pPr>
            <a:r>
              <a:rPr lang="zh-TW" altLang="en-US" sz="2400" dirty="0">
                <a:solidFill>
                  <a:schemeClr val="tx2"/>
                </a:solidFill>
                <a:latin typeface="標楷體" panose="03000509000000000000" pitchFamily="65" charset="-120"/>
                <a:ea typeface="標楷體" panose="03000509000000000000" pitchFamily="65" charset="-120"/>
              </a:rPr>
              <a:t>  </a:t>
            </a:r>
            <a:r>
              <a:rPr lang="en-US" altLang="zh-TW" sz="2400" dirty="0">
                <a:solidFill>
                  <a:schemeClr val="tx2"/>
                </a:solidFill>
                <a:latin typeface="標楷體" panose="03000509000000000000" pitchFamily="65" charset="-120"/>
                <a:ea typeface="標楷體" panose="03000509000000000000" pitchFamily="65" charset="-120"/>
              </a:rPr>
              <a:t>111</a:t>
            </a:r>
            <a:r>
              <a:rPr lang="zh-TW" altLang="en-US" sz="2400" dirty="0">
                <a:solidFill>
                  <a:schemeClr val="tx2"/>
                </a:solidFill>
                <a:latin typeface="標楷體" panose="03000509000000000000" pitchFamily="65" charset="-120"/>
                <a:ea typeface="標楷體" panose="03000509000000000000" pitchFamily="65" charset="-120"/>
              </a:rPr>
              <a:t>年</a:t>
            </a:r>
            <a:r>
              <a:rPr lang="en-US" altLang="zh-TW" sz="2400" dirty="0">
                <a:solidFill>
                  <a:schemeClr val="tx2"/>
                </a:solidFill>
                <a:latin typeface="標楷體" panose="03000509000000000000" pitchFamily="65" charset="-120"/>
                <a:ea typeface="標楷體" panose="03000509000000000000" pitchFamily="65" charset="-120"/>
              </a:rPr>
              <a:t>1</a:t>
            </a:r>
            <a:r>
              <a:rPr lang="zh-TW" altLang="en-US" sz="2400" dirty="0">
                <a:solidFill>
                  <a:schemeClr val="tx2"/>
                </a:solidFill>
                <a:latin typeface="標楷體" panose="03000509000000000000" pitchFamily="65" charset="-120"/>
                <a:ea typeface="標楷體" panose="03000509000000000000" pitchFamily="65" charset="-120"/>
              </a:rPr>
              <a:t>月</a:t>
            </a:r>
            <a:r>
              <a:rPr lang="en-US" altLang="zh-TW" sz="2400" dirty="0">
                <a:solidFill>
                  <a:schemeClr val="tx2"/>
                </a:solidFill>
                <a:latin typeface="標楷體" panose="03000509000000000000" pitchFamily="65" charset="-120"/>
                <a:ea typeface="標楷體" panose="03000509000000000000" pitchFamily="65" charset="-120"/>
              </a:rPr>
              <a:t>18</a:t>
            </a:r>
            <a:r>
              <a:rPr lang="zh-TW" altLang="en-US" sz="2400" dirty="0">
                <a:solidFill>
                  <a:schemeClr val="tx2"/>
                </a:solidFill>
                <a:latin typeface="標楷體" panose="03000509000000000000" pitchFamily="65" charset="-120"/>
                <a:ea typeface="標楷體" panose="03000509000000000000" pitchFamily="65" charset="-120"/>
              </a:rPr>
              <a:t>日中選法字第</a:t>
            </a:r>
            <a:r>
              <a:rPr lang="en-US" altLang="zh-TW" sz="2400" dirty="0">
                <a:solidFill>
                  <a:schemeClr val="tx2"/>
                </a:solidFill>
                <a:latin typeface="標楷體" panose="03000509000000000000" pitchFamily="65" charset="-120"/>
                <a:ea typeface="標楷體" panose="03000509000000000000" pitchFamily="65" charset="-120"/>
              </a:rPr>
              <a:t>1110000081</a:t>
            </a:r>
            <a:r>
              <a:rPr lang="zh-TW" altLang="en-US" sz="2400" dirty="0">
                <a:solidFill>
                  <a:schemeClr val="tx2"/>
                </a:solidFill>
                <a:latin typeface="標楷體" panose="03000509000000000000" pitchFamily="65" charset="-120"/>
                <a:ea typeface="標楷體" panose="03000509000000000000" pitchFamily="65" charset="-120"/>
              </a:rPr>
              <a:t>號</a:t>
            </a:r>
            <a:endParaRPr lang="en-US" altLang="zh-TW" sz="2400" dirty="0">
              <a:solidFill>
                <a:schemeClr val="tx2"/>
              </a:solidFill>
              <a:latin typeface="標楷體" panose="03000509000000000000" pitchFamily="65" charset="-120"/>
              <a:ea typeface="標楷體" panose="03000509000000000000" pitchFamily="65" charset="-120"/>
            </a:endParaRPr>
          </a:p>
          <a:p>
            <a:pPr>
              <a:defRPr/>
            </a:pPr>
            <a:r>
              <a:rPr lang="zh-TW" altLang="en-US" sz="2400" dirty="0">
                <a:solidFill>
                  <a:schemeClr val="tx2"/>
                </a:solidFill>
                <a:latin typeface="標楷體" panose="03000509000000000000" pitchFamily="65" charset="-120"/>
                <a:ea typeface="標楷體" panose="03000509000000000000" pitchFamily="65" charset="-120"/>
              </a:rPr>
              <a:t>  函</a:t>
            </a:r>
            <a:r>
              <a:rPr lang="en-US" altLang="zh-TW" sz="2400" dirty="0">
                <a:solidFill>
                  <a:schemeClr val="tx2"/>
                </a:solidFill>
                <a:latin typeface="標楷體" panose="03000509000000000000" pitchFamily="65" charset="-120"/>
                <a:ea typeface="標楷體" panose="03000509000000000000" pitchFamily="65" charset="-120"/>
              </a:rPr>
              <a:t>)</a:t>
            </a:r>
          </a:p>
          <a:p>
            <a:pPr>
              <a:defRPr/>
            </a:pPr>
            <a:r>
              <a:rPr lang="en-US" altLang="zh-TW" sz="2400" dirty="0">
                <a:solidFill>
                  <a:schemeClr val="tx2"/>
                </a:solidFill>
                <a:latin typeface="標楷體" panose="03000509000000000000" pitchFamily="65" charset="-120"/>
                <a:ea typeface="標楷體" panose="03000509000000000000" pitchFamily="65" charset="-120"/>
              </a:rPr>
              <a:t>2.</a:t>
            </a:r>
            <a:r>
              <a:rPr lang="zh-TW" altLang="en-US" sz="2400" dirty="0">
                <a:solidFill>
                  <a:schemeClr val="tx2"/>
                </a:solidFill>
                <a:latin typeface="標楷體" panose="03000509000000000000" pitchFamily="65" charset="-120"/>
                <a:ea typeface="標楷體" panose="03000509000000000000" pitchFamily="65" charset="-120"/>
              </a:rPr>
              <a:t>依公職人員選罷法第</a:t>
            </a:r>
            <a:r>
              <a:rPr lang="en-US" altLang="zh-TW" sz="2400" dirty="0">
                <a:solidFill>
                  <a:schemeClr val="tx2"/>
                </a:solidFill>
                <a:latin typeface="標楷體" panose="03000509000000000000" pitchFamily="65" charset="-120"/>
                <a:ea typeface="標楷體" panose="03000509000000000000" pitchFamily="65" charset="-120"/>
              </a:rPr>
              <a:t>108</a:t>
            </a:r>
            <a:r>
              <a:rPr lang="zh-TW" altLang="en-US" sz="2400" dirty="0">
                <a:solidFill>
                  <a:schemeClr val="tx2"/>
                </a:solidFill>
                <a:latin typeface="標楷體" panose="03000509000000000000" pitchFamily="65" charset="-120"/>
                <a:ea typeface="標楷體" panose="03000509000000000000" pitchFamily="65" charset="-120"/>
              </a:rPr>
              <a:t>條第</a:t>
            </a:r>
            <a:r>
              <a:rPr lang="en-US" altLang="zh-TW" sz="2400" dirty="0">
                <a:solidFill>
                  <a:schemeClr val="tx2"/>
                </a:solidFill>
                <a:latin typeface="標楷體" panose="03000509000000000000" pitchFamily="65" charset="-120"/>
                <a:ea typeface="標楷體" panose="03000509000000000000" pitchFamily="65" charset="-120"/>
              </a:rPr>
              <a:t>2</a:t>
            </a:r>
            <a:r>
              <a:rPr lang="zh-TW" altLang="en-US" sz="2400" dirty="0">
                <a:solidFill>
                  <a:schemeClr val="tx2"/>
                </a:solidFill>
                <a:latin typeface="標楷體" panose="03000509000000000000" pitchFamily="65" charset="-120"/>
                <a:ea typeface="標楷體" panose="03000509000000000000" pitchFamily="65" charset="-120"/>
              </a:rPr>
              <a:t>項、公民</a:t>
            </a:r>
            <a:endParaRPr lang="en-US" altLang="zh-TW" sz="2400" dirty="0">
              <a:solidFill>
                <a:schemeClr val="tx2"/>
              </a:solidFill>
              <a:latin typeface="標楷體" panose="03000509000000000000" pitchFamily="65" charset="-120"/>
              <a:ea typeface="標楷體" panose="03000509000000000000" pitchFamily="65" charset="-120"/>
            </a:endParaRPr>
          </a:p>
          <a:p>
            <a:pPr>
              <a:defRPr/>
            </a:pPr>
            <a:r>
              <a:rPr lang="zh-TW" altLang="en-US" sz="2400" dirty="0">
                <a:solidFill>
                  <a:schemeClr val="tx2"/>
                </a:solidFill>
                <a:latin typeface="標楷體" panose="03000509000000000000" pitchFamily="65" charset="-120"/>
                <a:ea typeface="標楷體" panose="03000509000000000000" pitchFamily="65" charset="-120"/>
              </a:rPr>
              <a:t>  投票法第</a:t>
            </a:r>
            <a:r>
              <a:rPr lang="en-US" altLang="zh-TW" sz="2400" dirty="0">
                <a:solidFill>
                  <a:schemeClr val="tx2"/>
                </a:solidFill>
                <a:latin typeface="標楷體" panose="03000509000000000000" pitchFamily="65" charset="-120"/>
                <a:ea typeface="標楷體" panose="03000509000000000000" pitchFamily="65" charset="-120"/>
              </a:rPr>
              <a:t>42</a:t>
            </a:r>
            <a:r>
              <a:rPr lang="zh-TW" altLang="en-US" sz="2400" dirty="0">
                <a:solidFill>
                  <a:schemeClr val="tx2"/>
                </a:solidFill>
                <a:latin typeface="標楷體" panose="03000509000000000000" pitchFamily="65" charset="-120"/>
                <a:ea typeface="標楷體" panose="03000509000000000000" pitchFamily="65" charset="-120"/>
              </a:rPr>
              <a:t>條，違者處一年以下有期徒</a:t>
            </a:r>
            <a:endParaRPr lang="en-US" altLang="zh-TW" sz="2400" dirty="0">
              <a:solidFill>
                <a:schemeClr val="tx2"/>
              </a:solidFill>
              <a:latin typeface="標楷體" panose="03000509000000000000" pitchFamily="65" charset="-120"/>
              <a:ea typeface="標楷體" panose="03000509000000000000" pitchFamily="65" charset="-120"/>
            </a:endParaRPr>
          </a:p>
          <a:p>
            <a:pPr>
              <a:defRPr/>
            </a:pPr>
            <a:r>
              <a:rPr lang="zh-TW" altLang="en-US" sz="2400" dirty="0">
                <a:solidFill>
                  <a:schemeClr val="tx2"/>
                </a:solidFill>
                <a:latin typeface="標楷體" panose="03000509000000000000" pitchFamily="65" charset="-120"/>
                <a:ea typeface="標楷體" panose="03000509000000000000" pitchFamily="65" charset="-120"/>
              </a:rPr>
              <a:t>  刑、</a:t>
            </a:r>
            <a:r>
              <a:rPr lang="zh-TW" altLang="en-US" sz="24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拘役</a:t>
            </a:r>
            <a:r>
              <a:rPr lang="zh-TW" altLang="en-US" sz="2400" dirty="0">
                <a:solidFill>
                  <a:schemeClr val="tx2"/>
                </a:solidFill>
                <a:latin typeface="標楷體" panose="03000509000000000000" pitchFamily="65" charset="-120"/>
                <a:ea typeface="標楷體" panose="03000509000000000000" pitchFamily="65" charset="-120"/>
              </a:rPr>
              <a:t>或科新臺幣一萬五千元以下罰</a:t>
            </a:r>
            <a:endParaRPr lang="en-US" altLang="zh-TW" sz="2400" dirty="0">
              <a:solidFill>
                <a:schemeClr val="tx2"/>
              </a:solidFill>
              <a:latin typeface="標楷體" panose="03000509000000000000" pitchFamily="65" charset="-120"/>
              <a:ea typeface="標楷體" panose="03000509000000000000" pitchFamily="65" charset="-120"/>
            </a:endParaRPr>
          </a:p>
          <a:p>
            <a:pPr>
              <a:defRPr/>
            </a:pPr>
            <a:r>
              <a:rPr lang="zh-TW" altLang="en-US" sz="2400" dirty="0">
                <a:solidFill>
                  <a:schemeClr val="tx2"/>
                </a:solidFill>
                <a:latin typeface="標楷體" panose="03000509000000000000" pitchFamily="65" charset="-120"/>
                <a:ea typeface="標楷體" panose="03000509000000000000" pitchFamily="65" charset="-120"/>
              </a:rPr>
              <a:t>  金</a:t>
            </a:r>
            <a:r>
              <a:rPr lang="zh-TW" altLang="en-US" sz="2400" dirty="0">
                <a:solidFill>
                  <a:schemeClr val="tx2"/>
                </a:solidFill>
                <a:latin typeface="微軟正黑體" panose="020B0604030504040204" pitchFamily="34" charset="-120"/>
                <a:ea typeface="微軟正黑體" panose="020B0604030504040204" pitchFamily="34" charset="-120"/>
              </a:rPr>
              <a:t>。</a:t>
            </a:r>
            <a:endParaRPr lang="zh-TW" altLang="en-US" sz="2400" dirty="0">
              <a:solidFill>
                <a:schemeClr val="tx2"/>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194" y="1483743"/>
            <a:ext cx="2949561" cy="3856008"/>
          </a:xfrm>
          <a:prstGeom prst="rect">
            <a:avLst/>
          </a:prstGeom>
        </p:spPr>
      </p:pic>
      <p:sp>
        <p:nvSpPr>
          <p:cNvPr id="3" name="投影片編號版面配置區 10">
            <a:extLst>
              <a:ext uri="{FF2B5EF4-FFF2-40B4-BE49-F238E27FC236}">
                <a16:creationId xmlns:a16="http://schemas.microsoft.com/office/drawing/2014/main" id="{6F5464BE-1CDC-1DD2-8BD7-3B897414D502}"/>
              </a:ext>
            </a:extLst>
          </p:cNvPr>
          <p:cNvSpPr txBox="1">
            <a:spLocks/>
          </p:cNvSpPr>
          <p:nvPr/>
        </p:nvSpPr>
        <p:spPr>
          <a:xfrm>
            <a:off x="273874" y="6061726"/>
            <a:ext cx="900501"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25</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596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內容版面配置區 2"/>
          <p:cNvSpPr>
            <a:spLocks noGrp="1"/>
          </p:cNvSpPr>
          <p:nvPr>
            <p:ph idx="1"/>
          </p:nvPr>
        </p:nvSpPr>
        <p:spPr>
          <a:xfrm>
            <a:off x="698740" y="787401"/>
            <a:ext cx="10627743" cy="5400675"/>
          </a:xfrm>
        </p:spPr>
        <p:txBody>
          <a:bodyPr>
            <a:normAutofit/>
          </a:bodyPr>
          <a:lstStyle/>
          <a:p>
            <a:pPr marL="0" indent="0" algn="just">
              <a:lnSpc>
                <a:spcPts val="2500"/>
              </a:lnSpc>
              <a:buNone/>
            </a:pPr>
            <a:r>
              <a:rPr lang="en-US" altLang="zh-HK" sz="2800" b="1" dirty="0">
                <a:solidFill>
                  <a:schemeClr val="tx2"/>
                </a:solidFill>
                <a:latin typeface="標楷體" panose="03000509000000000000" pitchFamily="65" charset="-120"/>
                <a:ea typeface="標楷體" panose="03000509000000000000" pitchFamily="65" charset="-120"/>
                <a:cs typeface="Lato"/>
              </a:rPr>
              <a:t>   </a:t>
            </a:r>
            <a:r>
              <a:rPr lang="zh-HK" altLang="zh-TW" sz="2800" b="1" dirty="0">
                <a:solidFill>
                  <a:schemeClr val="tx2"/>
                </a:solidFill>
                <a:latin typeface="標楷體" panose="03000509000000000000" pitchFamily="65" charset="-120"/>
                <a:ea typeface="標楷體" panose="03000509000000000000" pitchFamily="65" charset="-120"/>
                <a:cs typeface="Lato"/>
              </a:rPr>
              <a:t>發生上開違規情事</a:t>
            </a:r>
            <a:r>
              <a:rPr lang="zh-HK" altLang="en-US" sz="2800" b="1" dirty="0">
                <a:solidFill>
                  <a:schemeClr val="tx2"/>
                </a:solidFill>
                <a:latin typeface="標楷體" panose="03000509000000000000" pitchFamily="65" charset="-120"/>
                <a:ea typeface="標楷體" panose="03000509000000000000" pitchFamily="65" charset="-120"/>
                <a:cs typeface="Lato"/>
              </a:rPr>
              <a:t>，</a:t>
            </a:r>
            <a:r>
              <a:rPr lang="zh-HK" altLang="zh-TW" sz="2800" b="1" dirty="0">
                <a:solidFill>
                  <a:srgbClr val="FF0000"/>
                </a:solidFill>
                <a:latin typeface="標楷體" panose="03000509000000000000" pitchFamily="65" charset="-120"/>
                <a:ea typeface="標楷體" panose="03000509000000000000" pitchFamily="65" charset="-120"/>
                <a:cs typeface="Lato"/>
              </a:rPr>
              <a:t>宜由警衛人員先予</a:t>
            </a:r>
            <a:r>
              <a:rPr lang="zh-HK" altLang="zh-TW" sz="28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Lato"/>
              </a:rPr>
              <a:t>柔性勸導</a:t>
            </a:r>
            <a:r>
              <a:rPr lang="zh-HK" altLang="zh-TW" sz="2800" b="1" dirty="0">
                <a:solidFill>
                  <a:srgbClr val="FF0000"/>
                </a:solidFill>
                <a:latin typeface="標楷體" panose="03000509000000000000" pitchFamily="65" charset="-120"/>
                <a:ea typeface="標楷體" panose="03000509000000000000" pitchFamily="65" charset="-120"/>
                <a:cs typeface="Lato"/>
              </a:rPr>
              <a:t>如經勸導不聽</a:t>
            </a:r>
            <a:r>
              <a:rPr lang="zh-HK" altLang="en-US" sz="2800" b="1" dirty="0">
                <a:solidFill>
                  <a:srgbClr val="FF0000"/>
                </a:solidFill>
                <a:latin typeface="標楷體" panose="03000509000000000000" pitchFamily="65" charset="-120"/>
                <a:ea typeface="標楷體" panose="03000509000000000000" pitchFamily="65" charset="-120"/>
                <a:cs typeface="Lato"/>
              </a:rPr>
              <a:t>，</a:t>
            </a:r>
            <a:endParaRPr lang="en-US" altLang="zh-HK" sz="2800" b="1" dirty="0">
              <a:solidFill>
                <a:srgbClr val="FF0000"/>
              </a:solidFill>
              <a:latin typeface="標楷體" panose="03000509000000000000" pitchFamily="65" charset="-120"/>
              <a:ea typeface="標楷體" panose="03000509000000000000" pitchFamily="65" charset="-120"/>
              <a:cs typeface="Lato"/>
            </a:endParaRPr>
          </a:p>
          <a:p>
            <a:pPr marL="0" indent="0" algn="just">
              <a:lnSpc>
                <a:spcPts val="2500"/>
              </a:lnSpc>
              <a:buNone/>
            </a:pPr>
            <a:r>
              <a:rPr lang="zh-TW" altLang="en-US" sz="2800" b="1" dirty="0">
                <a:solidFill>
                  <a:srgbClr val="FF0000"/>
                </a:solidFill>
                <a:latin typeface="標楷體" panose="03000509000000000000" pitchFamily="65" charset="-120"/>
                <a:ea typeface="標楷體" panose="03000509000000000000" pitchFamily="65" charset="-120"/>
                <a:cs typeface="Lato"/>
              </a:rPr>
              <a:t>   </a:t>
            </a:r>
            <a:r>
              <a:rPr lang="zh-HK" altLang="zh-TW" sz="2800" b="1" dirty="0">
                <a:solidFill>
                  <a:srgbClr val="FF0000"/>
                </a:solidFill>
                <a:latin typeface="標楷體" panose="03000509000000000000" pitchFamily="65" charset="-120"/>
                <a:ea typeface="標楷體" panose="03000509000000000000" pitchFamily="65" charset="-120"/>
                <a:cs typeface="Lato"/>
              </a:rPr>
              <a:t>且行為發生肢體或言語衝突</a:t>
            </a:r>
            <a:r>
              <a:rPr lang="zh-HK" altLang="en-US" sz="2800" b="1" dirty="0">
                <a:solidFill>
                  <a:srgbClr val="FF0000"/>
                </a:solidFill>
                <a:latin typeface="標楷體" panose="03000509000000000000" pitchFamily="65" charset="-120"/>
                <a:ea typeface="標楷體" panose="03000509000000000000" pitchFamily="65" charset="-120"/>
              </a:rPr>
              <a:t>，</a:t>
            </a:r>
            <a:r>
              <a:rPr lang="zh-HK" altLang="zh-TW" sz="2800" b="1" dirty="0">
                <a:solidFill>
                  <a:srgbClr val="FF0000"/>
                </a:solidFill>
                <a:latin typeface="標楷體" panose="03000509000000000000" pitchFamily="65" charset="-120"/>
                <a:ea typeface="標楷體" panose="03000509000000000000" pitchFamily="65" charset="-120"/>
                <a:cs typeface="Lato"/>
              </a:rPr>
              <a:t>則予制止</a:t>
            </a:r>
            <a:r>
              <a:rPr lang="zh-HK" altLang="en-US" sz="2800" b="1" dirty="0">
                <a:solidFill>
                  <a:srgbClr val="FF0000"/>
                </a:solidFill>
                <a:latin typeface="標楷體" panose="03000509000000000000" pitchFamily="65" charset="-120"/>
                <a:ea typeface="標楷體" panose="03000509000000000000" pitchFamily="65" charset="-120"/>
              </a:rPr>
              <a:t>，</a:t>
            </a:r>
            <a:r>
              <a:rPr lang="zh-HK" altLang="zh-TW" sz="2800" b="1" dirty="0">
                <a:solidFill>
                  <a:srgbClr val="FF0000"/>
                </a:solidFill>
                <a:latin typeface="標楷體" panose="03000509000000000000" pitchFamily="65" charset="-120"/>
                <a:ea typeface="標楷體" panose="03000509000000000000" pitchFamily="65" charset="-120"/>
                <a:cs typeface="Lato"/>
              </a:rPr>
              <a:t>並視現場狀況以</a:t>
            </a:r>
            <a:r>
              <a:rPr lang="zh-HK" altLang="zh-TW" sz="28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Lato"/>
              </a:rPr>
              <a:t>蒐證</a:t>
            </a:r>
            <a:endParaRPr lang="en-US" altLang="zh-HK" sz="28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Lato"/>
            </a:endParaRPr>
          </a:p>
          <a:p>
            <a:pPr marL="0" indent="0" algn="just">
              <a:lnSpc>
                <a:spcPts val="2500"/>
              </a:lnSpc>
              <a:buNone/>
            </a:pPr>
            <a:r>
              <a:rPr lang="zh-TW" altLang="en-US" sz="2800" b="1" dirty="0">
                <a:solidFill>
                  <a:srgbClr val="FF0000"/>
                </a:solidFill>
                <a:latin typeface="標楷體" panose="03000509000000000000" pitchFamily="65" charset="-120"/>
                <a:ea typeface="標楷體" panose="03000509000000000000" pitchFamily="65" charset="-120"/>
                <a:cs typeface="Lato"/>
              </a:rPr>
              <a:t>   </a:t>
            </a:r>
            <a:r>
              <a:rPr lang="zh-HK" altLang="zh-TW" sz="2800" b="1" dirty="0">
                <a:solidFill>
                  <a:srgbClr val="FF0000"/>
                </a:solidFill>
                <a:latin typeface="標楷體" panose="03000509000000000000" pitchFamily="65" charset="-120"/>
                <a:ea typeface="標楷體" panose="03000509000000000000" pitchFamily="65" charset="-120"/>
                <a:cs typeface="Lato"/>
              </a:rPr>
              <a:t>方式保留證據</a:t>
            </a:r>
            <a:r>
              <a:rPr lang="zh-HK" altLang="en-US" sz="2800" b="1" dirty="0">
                <a:solidFill>
                  <a:srgbClr val="FF0000"/>
                </a:solidFill>
                <a:latin typeface="標楷體" panose="03000509000000000000" pitchFamily="65" charset="-120"/>
                <a:ea typeface="標楷體" panose="03000509000000000000" pitchFamily="65" charset="-120"/>
                <a:cs typeface="Lato"/>
              </a:rPr>
              <a:t>。</a:t>
            </a:r>
            <a:r>
              <a:rPr lang="en-US" altLang="zh-TW" sz="2800" b="1" dirty="0">
                <a:solidFill>
                  <a:schemeClr val="tx2"/>
                </a:solidFill>
                <a:latin typeface="標楷體" panose="03000509000000000000" pitchFamily="65" charset="-120"/>
                <a:ea typeface="標楷體" panose="03000509000000000000" pitchFamily="65" charset="-120"/>
                <a:cs typeface="Lato"/>
              </a:rPr>
              <a:t>(93</a:t>
            </a:r>
            <a:r>
              <a:rPr lang="zh-HK" altLang="zh-TW" sz="2800" b="1" dirty="0">
                <a:solidFill>
                  <a:schemeClr val="tx2"/>
                </a:solidFill>
                <a:latin typeface="標楷體" panose="03000509000000000000" pitchFamily="65" charset="-120"/>
                <a:ea typeface="標楷體" panose="03000509000000000000" pitchFamily="65" charset="-120"/>
                <a:cs typeface="Lato"/>
              </a:rPr>
              <a:t>年</a:t>
            </a:r>
            <a:r>
              <a:rPr lang="en-US" altLang="zh-TW" sz="2800" b="1" dirty="0">
                <a:solidFill>
                  <a:schemeClr val="tx2"/>
                </a:solidFill>
                <a:latin typeface="標楷體" panose="03000509000000000000" pitchFamily="65" charset="-120"/>
                <a:ea typeface="標楷體" panose="03000509000000000000" pitchFamily="65" charset="-120"/>
                <a:cs typeface="Lato"/>
              </a:rPr>
              <a:t>3</a:t>
            </a:r>
            <a:r>
              <a:rPr lang="zh-HK" altLang="zh-TW" sz="2800" b="1" dirty="0">
                <a:solidFill>
                  <a:schemeClr val="tx2"/>
                </a:solidFill>
                <a:latin typeface="標楷體" panose="03000509000000000000" pitchFamily="65" charset="-120"/>
                <a:ea typeface="標楷體" panose="03000509000000000000" pitchFamily="65" charset="-120"/>
                <a:cs typeface="Lato"/>
              </a:rPr>
              <a:t>月</a:t>
            </a:r>
            <a:r>
              <a:rPr lang="en-US" altLang="zh-TW" sz="2800" b="1" dirty="0">
                <a:solidFill>
                  <a:schemeClr val="tx2"/>
                </a:solidFill>
                <a:latin typeface="標楷體" panose="03000509000000000000" pitchFamily="65" charset="-120"/>
                <a:ea typeface="標楷體" panose="03000509000000000000" pitchFamily="65" charset="-120"/>
                <a:cs typeface="Lato"/>
              </a:rPr>
              <a:t>26</a:t>
            </a:r>
            <a:r>
              <a:rPr lang="zh-HK" altLang="zh-TW" sz="2800" b="1" dirty="0">
                <a:solidFill>
                  <a:schemeClr val="tx2"/>
                </a:solidFill>
                <a:latin typeface="標楷體" panose="03000509000000000000" pitchFamily="65" charset="-120"/>
                <a:ea typeface="標楷體" panose="03000509000000000000" pitchFamily="65" charset="-120"/>
                <a:cs typeface="Lato"/>
              </a:rPr>
              <a:t>日中選法字第</a:t>
            </a:r>
            <a:r>
              <a:rPr lang="en-US" altLang="zh-TW" sz="2800" b="1" dirty="0">
                <a:solidFill>
                  <a:schemeClr val="tx2"/>
                </a:solidFill>
                <a:latin typeface="標楷體" panose="03000509000000000000" pitchFamily="65" charset="-120"/>
                <a:ea typeface="標楷體" panose="03000509000000000000" pitchFamily="65" charset="-120"/>
                <a:cs typeface="Lato"/>
              </a:rPr>
              <a:t>0930002621</a:t>
            </a:r>
            <a:r>
              <a:rPr lang="zh-HK" altLang="zh-TW" sz="2800" b="1" dirty="0">
                <a:solidFill>
                  <a:schemeClr val="tx2"/>
                </a:solidFill>
                <a:latin typeface="標楷體" panose="03000509000000000000" pitchFamily="65" charset="-120"/>
                <a:ea typeface="標楷體" panose="03000509000000000000" pitchFamily="65" charset="-120"/>
                <a:cs typeface="Lato"/>
              </a:rPr>
              <a:t>號函</a:t>
            </a:r>
            <a:r>
              <a:rPr lang="en-US" altLang="zh-TW" sz="2800" b="1" dirty="0">
                <a:solidFill>
                  <a:schemeClr val="tx2"/>
                </a:solidFill>
                <a:latin typeface="標楷體" panose="03000509000000000000" pitchFamily="65" charset="-120"/>
                <a:ea typeface="標楷體" panose="03000509000000000000" pitchFamily="65" charset="-120"/>
                <a:cs typeface="Lato"/>
              </a:rPr>
              <a:t>)</a:t>
            </a:r>
          </a:p>
          <a:p>
            <a:pPr lvl="1"/>
            <a:r>
              <a:rPr lang="zh-HK" altLang="zh-TW" sz="2800" b="1" dirty="0">
                <a:solidFill>
                  <a:schemeClr val="tx2"/>
                </a:solidFill>
                <a:latin typeface="標楷體" panose="03000509000000000000" pitchFamily="65" charset="-120"/>
                <a:ea typeface="標楷體" panose="03000509000000000000" pitchFamily="65" charset="-120"/>
                <a:cs typeface="Lato"/>
              </a:rPr>
              <a:t>該條項為行政刑法</a:t>
            </a:r>
            <a:r>
              <a:rPr lang="zh-HK" altLang="en-US" sz="2800" b="1" dirty="0">
                <a:solidFill>
                  <a:schemeClr val="tx2"/>
                </a:solidFill>
                <a:latin typeface="標楷體" panose="03000509000000000000" pitchFamily="65" charset="-120"/>
                <a:ea typeface="標楷體" panose="03000509000000000000" pitchFamily="65" charset="-120"/>
              </a:rPr>
              <a:t>，</a:t>
            </a:r>
            <a:r>
              <a:rPr lang="zh-HK" altLang="zh-TW" sz="2800" b="1" dirty="0">
                <a:solidFill>
                  <a:schemeClr val="tx2"/>
                </a:solidFill>
                <a:latin typeface="標楷體" panose="03000509000000000000" pitchFamily="65" charset="-120"/>
                <a:ea typeface="標楷體" panose="03000509000000000000" pitchFamily="65" charset="-120"/>
                <a:cs typeface="Lato"/>
              </a:rPr>
              <a:t>是否違法應由檢察機關依</a:t>
            </a:r>
            <a:r>
              <a:rPr lang="zh-HK" altLang="zh-TW" sz="28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Lato"/>
              </a:rPr>
              <a:t>具體個案事實認定</a:t>
            </a:r>
            <a:r>
              <a:rPr lang="zh-HK" altLang="zh-TW" sz="2800" b="1" dirty="0">
                <a:solidFill>
                  <a:schemeClr val="tx2"/>
                </a:solidFill>
                <a:latin typeface="標楷體" panose="03000509000000000000" pitchFamily="65" charset="-120"/>
                <a:ea typeface="標楷體" panose="03000509000000000000" pitchFamily="65" charset="-120"/>
                <a:cs typeface="Lato"/>
              </a:rPr>
              <a:t>之</a:t>
            </a:r>
            <a:r>
              <a:rPr lang="zh-HK" altLang="en-US" sz="2800" b="1" dirty="0">
                <a:solidFill>
                  <a:schemeClr val="tx2"/>
                </a:solidFill>
                <a:latin typeface="標楷體" panose="03000509000000000000" pitchFamily="65" charset="-120"/>
                <a:ea typeface="標楷體" panose="03000509000000000000" pitchFamily="65" charset="-120"/>
                <a:cs typeface="Lato"/>
              </a:rPr>
              <a:t>。</a:t>
            </a:r>
            <a:r>
              <a:rPr lang="en-US" altLang="zh-TW" sz="2800" b="1" dirty="0">
                <a:solidFill>
                  <a:schemeClr val="tx2"/>
                </a:solidFill>
                <a:latin typeface="標楷體" panose="03000509000000000000" pitchFamily="65" charset="-120"/>
                <a:ea typeface="標楷體" panose="03000509000000000000" pitchFamily="65" charset="-120"/>
                <a:cs typeface="Lato"/>
              </a:rPr>
              <a:t>(99</a:t>
            </a:r>
            <a:r>
              <a:rPr lang="zh-HK" altLang="zh-TW" sz="2800" b="1" dirty="0">
                <a:solidFill>
                  <a:schemeClr val="tx2"/>
                </a:solidFill>
                <a:latin typeface="標楷體" panose="03000509000000000000" pitchFamily="65" charset="-120"/>
                <a:ea typeface="標楷體" panose="03000509000000000000" pitchFamily="65" charset="-120"/>
                <a:cs typeface="Lato"/>
              </a:rPr>
              <a:t>年</a:t>
            </a:r>
            <a:r>
              <a:rPr lang="en-US" altLang="zh-TW" sz="2800" b="1" dirty="0">
                <a:solidFill>
                  <a:schemeClr val="tx2"/>
                </a:solidFill>
                <a:latin typeface="標楷體" panose="03000509000000000000" pitchFamily="65" charset="-120"/>
                <a:ea typeface="標楷體" panose="03000509000000000000" pitchFamily="65" charset="-120"/>
                <a:cs typeface="Lato"/>
              </a:rPr>
              <a:t>6</a:t>
            </a:r>
            <a:r>
              <a:rPr lang="zh-HK" altLang="zh-TW" sz="2800" b="1" dirty="0">
                <a:solidFill>
                  <a:schemeClr val="tx2"/>
                </a:solidFill>
                <a:latin typeface="標楷體" panose="03000509000000000000" pitchFamily="65" charset="-120"/>
                <a:ea typeface="標楷體" panose="03000509000000000000" pitchFamily="65" charset="-120"/>
                <a:cs typeface="Lato"/>
              </a:rPr>
              <a:t>月</a:t>
            </a:r>
            <a:r>
              <a:rPr lang="en-US" altLang="zh-TW" sz="2800" b="1" dirty="0">
                <a:solidFill>
                  <a:schemeClr val="tx2"/>
                </a:solidFill>
                <a:latin typeface="標楷體" panose="03000509000000000000" pitchFamily="65" charset="-120"/>
                <a:ea typeface="標楷體" panose="03000509000000000000" pitchFamily="65" charset="-120"/>
                <a:cs typeface="Lato"/>
              </a:rPr>
              <a:t>22</a:t>
            </a:r>
            <a:r>
              <a:rPr lang="zh-HK" altLang="zh-TW" sz="2800" b="1" dirty="0">
                <a:solidFill>
                  <a:schemeClr val="tx2"/>
                </a:solidFill>
                <a:latin typeface="標楷體" panose="03000509000000000000" pitchFamily="65" charset="-120"/>
                <a:ea typeface="標楷體" panose="03000509000000000000" pitchFamily="65" charset="-120"/>
                <a:cs typeface="Lato"/>
              </a:rPr>
              <a:t>日中選法字第</a:t>
            </a:r>
            <a:r>
              <a:rPr lang="en-US" altLang="zh-TW" sz="2800" b="1" dirty="0">
                <a:solidFill>
                  <a:schemeClr val="tx2"/>
                </a:solidFill>
                <a:latin typeface="標楷體" panose="03000509000000000000" pitchFamily="65" charset="-120"/>
                <a:ea typeface="標楷體" panose="03000509000000000000" pitchFamily="65" charset="-120"/>
                <a:cs typeface="Lato"/>
              </a:rPr>
              <a:t>0990004681</a:t>
            </a:r>
            <a:r>
              <a:rPr lang="zh-HK" altLang="zh-TW" sz="2800" b="1" dirty="0">
                <a:solidFill>
                  <a:schemeClr val="tx2"/>
                </a:solidFill>
                <a:latin typeface="標楷體" panose="03000509000000000000" pitchFamily="65" charset="-120"/>
                <a:ea typeface="標楷體" panose="03000509000000000000" pitchFamily="65" charset="-120"/>
                <a:cs typeface="Lato"/>
              </a:rPr>
              <a:t>號函</a:t>
            </a:r>
            <a:r>
              <a:rPr lang="en-US" altLang="zh-TW" sz="2800" b="1" dirty="0">
                <a:solidFill>
                  <a:schemeClr val="tx2"/>
                </a:solidFill>
                <a:latin typeface="標楷體" panose="03000509000000000000" pitchFamily="65" charset="-120"/>
                <a:ea typeface="標楷體" panose="03000509000000000000" pitchFamily="65" charset="-120"/>
                <a:cs typeface="Lato"/>
              </a:rPr>
              <a:t>)</a:t>
            </a:r>
            <a:endParaRPr lang="zh-TW" altLang="zh-TW" sz="2800" b="1" dirty="0">
              <a:solidFill>
                <a:schemeClr val="tx2"/>
              </a:solidFill>
              <a:latin typeface="標楷體" panose="03000509000000000000" pitchFamily="65" charset="-120"/>
              <a:ea typeface="標楷體" panose="03000509000000000000" pitchFamily="65" charset="-120"/>
              <a:cs typeface="Lato"/>
            </a:endParaRPr>
          </a:p>
          <a:p>
            <a:pPr lvl="1"/>
            <a:r>
              <a:rPr lang="zh-HK" altLang="zh-TW" sz="2800" b="1" dirty="0">
                <a:solidFill>
                  <a:schemeClr val="tx2"/>
                </a:solidFill>
                <a:latin typeface="標楷體" panose="03000509000000000000" pitchFamily="65" charset="-120"/>
                <a:ea typeface="標楷體" panose="03000509000000000000" pitchFamily="65" charset="-120"/>
                <a:cs typeface="Lato"/>
              </a:rPr>
              <a:t>投票所四週</a:t>
            </a:r>
            <a:r>
              <a:rPr lang="en-US" altLang="zh-TW" sz="2800" b="1" dirty="0">
                <a:solidFill>
                  <a:schemeClr val="tx2"/>
                </a:solidFill>
                <a:latin typeface="標楷體" panose="03000509000000000000" pitchFamily="65" charset="-120"/>
                <a:ea typeface="標楷體" panose="03000509000000000000" pitchFamily="65" charset="-120"/>
                <a:cs typeface="Lato"/>
              </a:rPr>
              <a:t>30</a:t>
            </a:r>
            <a:r>
              <a:rPr lang="zh-HK" altLang="zh-TW" sz="2800" b="1" dirty="0">
                <a:solidFill>
                  <a:schemeClr val="tx2"/>
                </a:solidFill>
                <a:latin typeface="標楷體" panose="03000509000000000000" pitchFamily="65" charset="-120"/>
                <a:ea typeface="標楷體" panose="03000509000000000000" pitchFamily="65" charset="-120"/>
                <a:cs typeface="Lato"/>
              </a:rPr>
              <a:t>公尺內之起算基準</a:t>
            </a:r>
            <a:r>
              <a:rPr lang="zh-HK" altLang="en-US" sz="2800" b="1" dirty="0">
                <a:solidFill>
                  <a:schemeClr val="tx2"/>
                </a:solidFill>
                <a:latin typeface="標楷體" panose="03000509000000000000" pitchFamily="65" charset="-120"/>
                <a:ea typeface="標楷體" panose="03000509000000000000" pitchFamily="65" charset="-120"/>
              </a:rPr>
              <a:t>，</a:t>
            </a:r>
            <a:r>
              <a:rPr lang="zh-HK" altLang="zh-TW" sz="2800" b="1" dirty="0">
                <a:solidFill>
                  <a:schemeClr val="tx2"/>
                </a:solidFill>
                <a:latin typeface="標楷體" panose="03000509000000000000" pitchFamily="65" charset="-120"/>
                <a:ea typeface="標楷體" panose="03000509000000000000" pitchFamily="65" charset="-120"/>
                <a:cs typeface="Lato"/>
              </a:rPr>
              <a:t>應係</a:t>
            </a:r>
            <a:r>
              <a:rPr lang="zh-HK" altLang="zh-TW" sz="2800" b="1" dirty="0">
                <a:solidFill>
                  <a:srgbClr val="FF0000"/>
                </a:solidFill>
                <a:latin typeface="標楷體" panose="03000509000000000000" pitchFamily="65" charset="-120"/>
                <a:ea typeface="標楷體" panose="03000509000000000000" pitchFamily="65" charset="-120"/>
                <a:cs typeface="Lato"/>
              </a:rPr>
              <a:t>指投票所四周的邊緣起算至</a:t>
            </a:r>
            <a:r>
              <a:rPr lang="en-US" altLang="zh-TW" sz="2800" b="1" dirty="0">
                <a:solidFill>
                  <a:srgbClr val="FF0000"/>
                </a:solidFill>
                <a:latin typeface="標楷體" panose="03000509000000000000" pitchFamily="65" charset="-120"/>
                <a:ea typeface="標楷體" panose="03000509000000000000" pitchFamily="65" charset="-120"/>
                <a:cs typeface="Lato"/>
              </a:rPr>
              <a:t>30</a:t>
            </a:r>
            <a:r>
              <a:rPr lang="zh-HK" altLang="zh-TW" sz="2800" b="1" dirty="0">
                <a:solidFill>
                  <a:srgbClr val="FF0000"/>
                </a:solidFill>
                <a:latin typeface="標楷體" panose="03000509000000000000" pitchFamily="65" charset="-120"/>
                <a:ea typeface="標楷體" panose="03000509000000000000" pitchFamily="65" charset="-120"/>
                <a:cs typeface="Lato"/>
              </a:rPr>
              <a:t>公尺處以內之範圍而言</a:t>
            </a:r>
            <a:r>
              <a:rPr lang="zh-HK" altLang="en-US" sz="2800" b="1" dirty="0">
                <a:solidFill>
                  <a:schemeClr val="tx2"/>
                </a:solidFill>
                <a:latin typeface="標楷體" panose="03000509000000000000" pitchFamily="65" charset="-120"/>
                <a:ea typeface="標楷體" panose="03000509000000000000" pitchFamily="65" charset="-120"/>
              </a:rPr>
              <a:t>，</a:t>
            </a:r>
            <a:r>
              <a:rPr lang="zh-HK" altLang="zh-TW" sz="2800" b="1" dirty="0">
                <a:solidFill>
                  <a:schemeClr val="tx2"/>
                </a:solidFill>
                <a:latin typeface="標楷體" panose="03000509000000000000" pitchFamily="65" charset="-120"/>
                <a:ea typeface="標楷體" panose="03000509000000000000" pitchFamily="65" charset="-120"/>
                <a:cs typeface="Lato"/>
              </a:rPr>
              <a:t>但因設置地點之地形</a:t>
            </a:r>
            <a:r>
              <a:rPr lang="zh-HK" altLang="en-US" sz="2800" b="1" dirty="0">
                <a:solidFill>
                  <a:schemeClr val="tx2"/>
                </a:solidFill>
                <a:latin typeface="標楷體" panose="03000509000000000000" pitchFamily="65" charset="-120"/>
                <a:ea typeface="標楷體" panose="03000509000000000000" pitchFamily="65" charset="-120"/>
              </a:rPr>
              <a:t>、</a:t>
            </a:r>
            <a:r>
              <a:rPr lang="zh-HK" altLang="zh-TW" sz="2800" b="1" dirty="0">
                <a:solidFill>
                  <a:schemeClr val="tx2"/>
                </a:solidFill>
                <a:latin typeface="標楷體" panose="03000509000000000000" pitchFamily="65" charset="-120"/>
                <a:ea typeface="標楷體" panose="03000509000000000000" pitchFamily="65" charset="-120"/>
                <a:cs typeface="Lato"/>
              </a:rPr>
              <a:t>地貌</a:t>
            </a:r>
            <a:r>
              <a:rPr lang="zh-HK" altLang="en-US" sz="2800" b="1" dirty="0">
                <a:solidFill>
                  <a:schemeClr val="tx2"/>
                </a:solidFill>
                <a:latin typeface="標楷體" panose="03000509000000000000" pitchFamily="65" charset="-120"/>
                <a:ea typeface="標楷體" panose="03000509000000000000" pitchFamily="65" charset="-120"/>
              </a:rPr>
              <a:t>、</a:t>
            </a:r>
            <a:r>
              <a:rPr lang="zh-HK" altLang="zh-TW" sz="2800" b="1" dirty="0">
                <a:solidFill>
                  <a:schemeClr val="tx2"/>
                </a:solidFill>
                <a:latin typeface="標楷體" panose="03000509000000000000" pitchFamily="65" charset="-120"/>
                <a:ea typeface="標楷體" panose="03000509000000000000" pitchFamily="65" charset="-120"/>
                <a:cs typeface="Lato"/>
              </a:rPr>
              <a:t>屏障地物各異</a:t>
            </a:r>
            <a:r>
              <a:rPr lang="zh-HK" altLang="en-US" sz="2800" b="1" dirty="0">
                <a:solidFill>
                  <a:schemeClr val="tx2"/>
                </a:solidFill>
                <a:latin typeface="標楷體" panose="03000509000000000000" pitchFamily="65" charset="-120"/>
                <a:ea typeface="標楷體" panose="03000509000000000000" pitchFamily="65" charset="-120"/>
              </a:rPr>
              <a:t>，</a:t>
            </a:r>
            <a:r>
              <a:rPr lang="zh-HK" altLang="zh-TW" sz="2800" b="1" dirty="0">
                <a:solidFill>
                  <a:schemeClr val="tx2"/>
                </a:solidFill>
                <a:latin typeface="標楷體" panose="03000509000000000000" pitchFamily="65" charset="-120"/>
                <a:ea typeface="標楷體" panose="03000509000000000000" pitchFamily="65" charset="-120"/>
                <a:cs typeface="Lato"/>
              </a:rPr>
              <a:t>是否以拉線</a:t>
            </a:r>
            <a:r>
              <a:rPr lang="zh-HK" altLang="en-US" sz="2800" b="1" dirty="0">
                <a:solidFill>
                  <a:schemeClr val="tx2"/>
                </a:solidFill>
                <a:latin typeface="標楷體" panose="03000509000000000000" pitchFamily="65" charset="-120"/>
                <a:ea typeface="標楷體" panose="03000509000000000000" pitchFamily="65" charset="-120"/>
              </a:rPr>
              <a:t>、</a:t>
            </a:r>
            <a:r>
              <a:rPr lang="zh-HK" altLang="zh-TW" sz="2800" b="1" dirty="0">
                <a:solidFill>
                  <a:schemeClr val="tx2"/>
                </a:solidFill>
                <a:latin typeface="標楷體" panose="03000509000000000000" pitchFamily="65" charset="-120"/>
                <a:ea typeface="標楷體" panose="03000509000000000000" pitchFamily="65" charset="-120"/>
                <a:cs typeface="Lato"/>
              </a:rPr>
              <a:t>劃線等適當方式區隔或逕以目測測距即可</a:t>
            </a:r>
            <a:r>
              <a:rPr lang="zh-HK" altLang="en-US" sz="2800" b="1" dirty="0">
                <a:solidFill>
                  <a:schemeClr val="tx2"/>
                </a:solidFill>
                <a:latin typeface="標楷體" panose="03000509000000000000" pitchFamily="65" charset="-120"/>
                <a:ea typeface="標楷體" panose="03000509000000000000" pitchFamily="65" charset="-120"/>
              </a:rPr>
              <a:t>，</a:t>
            </a:r>
            <a:r>
              <a:rPr lang="zh-HK" altLang="zh-TW" sz="2800" b="1" dirty="0">
                <a:solidFill>
                  <a:schemeClr val="tx2"/>
                </a:solidFill>
                <a:latin typeface="標楷體" panose="03000509000000000000" pitchFamily="65" charset="-120"/>
                <a:ea typeface="標楷體" panose="03000509000000000000" pitchFamily="65" charset="-120"/>
                <a:cs typeface="Lato"/>
              </a:rPr>
              <a:t>當由</a:t>
            </a:r>
            <a:r>
              <a:rPr lang="zh-HK" altLang="zh-TW" sz="2800" b="1" u="sng" dirty="0">
                <a:solidFill>
                  <a:schemeClr val="tx2"/>
                </a:solidFill>
                <a:latin typeface="標楷體" panose="03000509000000000000" pitchFamily="65" charset="-120"/>
                <a:ea typeface="標楷體" panose="03000509000000000000" pitchFamily="65" charset="-120"/>
                <a:cs typeface="Lato"/>
              </a:rPr>
              <a:t>警衛人員視個別情況予以處理</a:t>
            </a:r>
            <a:r>
              <a:rPr lang="zh-HK" altLang="en-US" sz="2800" b="1" dirty="0">
                <a:solidFill>
                  <a:schemeClr val="tx2"/>
                </a:solidFill>
                <a:latin typeface="標楷體" panose="03000509000000000000" pitchFamily="65" charset="-120"/>
                <a:ea typeface="標楷體" panose="03000509000000000000" pitchFamily="65" charset="-120"/>
                <a:cs typeface="Lato"/>
              </a:rPr>
              <a:t>。</a:t>
            </a:r>
            <a:r>
              <a:rPr lang="en-US" altLang="zh-TW" sz="2800" b="1" dirty="0">
                <a:solidFill>
                  <a:schemeClr val="tx2"/>
                </a:solidFill>
                <a:latin typeface="標楷體" panose="03000509000000000000" pitchFamily="65" charset="-120"/>
                <a:ea typeface="標楷體" panose="03000509000000000000" pitchFamily="65" charset="-120"/>
                <a:cs typeface="Lato"/>
              </a:rPr>
              <a:t>(107</a:t>
            </a:r>
            <a:r>
              <a:rPr lang="zh-HK" altLang="zh-TW" sz="2800" b="1" dirty="0">
                <a:solidFill>
                  <a:schemeClr val="tx2"/>
                </a:solidFill>
                <a:latin typeface="標楷體" panose="03000509000000000000" pitchFamily="65" charset="-120"/>
                <a:ea typeface="標楷體" panose="03000509000000000000" pitchFamily="65" charset="-120"/>
                <a:cs typeface="Lato"/>
              </a:rPr>
              <a:t>年</a:t>
            </a:r>
            <a:r>
              <a:rPr lang="en-US" altLang="zh-TW" sz="2800" b="1" dirty="0">
                <a:solidFill>
                  <a:schemeClr val="tx2"/>
                </a:solidFill>
                <a:latin typeface="標楷體" panose="03000509000000000000" pitchFamily="65" charset="-120"/>
                <a:ea typeface="標楷體" panose="03000509000000000000" pitchFamily="65" charset="-120"/>
                <a:cs typeface="Lato"/>
              </a:rPr>
              <a:t>9</a:t>
            </a:r>
            <a:r>
              <a:rPr lang="zh-HK" altLang="zh-TW" sz="2800" b="1" dirty="0">
                <a:solidFill>
                  <a:schemeClr val="tx2"/>
                </a:solidFill>
                <a:latin typeface="標楷體" panose="03000509000000000000" pitchFamily="65" charset="-120"/>
                <a:ea typeface="標楷體" panose="03000509000000000000" pitchFamily="65" charset="-120"/>
                <a:cs typeface="Lato"/>
              </a:rPr>
              <a:t>月</a:t>
            </a:r>
            <a:r>
              <a:rPr lang="en-US" altLang="zh-TW" sz="2800" b="1" dirty="0">
                <a:solidFill>
                  <a:schemeClr val="tx2"/>
                </a:solidFill>
                <a:latin typeface="標楷體" panose="03000509000000000000" pitchFamily="65" charset="-120"/>
                <a:ea typeface="標楷體" panose="03000509000000000000" pitchFamily="65" charset="-120"/>
                <a:cs typeface="Lato"/>
              </a:rPr>
              <a:t>14</a:t>
            </a:r>
            <a:r>
              <a:rPr lang="zh-HK" altLang="zh-TW" sz="2800" b="1" dirty="0">
                <a:solidFill>
                  <a:schemeClr val="tx2"/>
                </a:solidFill>
                <a:latin typeface="標楷體" panose="03000509000000000000" pitchFamily="65" charset="-120"/>
                <a:ea typeface="標楷體" panose="03000509000000000000" pitchFamily="65" charset="-120"/>
                <a:cs typeface="Lato"/>
              </a:rPr>
              <a:t>日中選法字第</a:t>
            </a:r>
            <a:r>
              <a:rPr lang="en-US" altLang="zh-TW" sz="2800" b="1" dirty="0">
                <a:solidFill>
                  <a:schemeClr val="tx2"/>
                </a:solidFill>
                <a:latin typeface="標楷體" panose="03000509000000000000" pitchFamily="65" charset="-120"/>
                <a:ea typeface="標楷體" panose="03000509000000000000" pitchFamily="65" charset="-120"/>
                <a:cs typeface="Lato"/>
              </a:rPr>
              <a:t>1073550531</a:t>
            </a:r>
            <a:r>
              <a:rPr lang="zh-HK" altLang="zh-TW" sz="2800" b="1" dirty="0">
                <a:solidFill>
                  <a:schemeClr val="tx2"/>
                </a:solidFill>
                <a:latin typeface="標楷體" panose="03000509000000000000" pitchFamily="65" charset="-120"/>
                <a:ea typeface="標楷體" panose="03000509000000000000" pitchFamily="65" charset="-120"/>
                <a:cs typeface="Lato"/>
              </a:rPr>
              <a:t>號函</a:t>
            </a:r>
            <a:r>
              <a:rPr lang="en-US" altLang="zh-TW" sz="2800" b="1" dirty="0">
                <a:solidFill>
                  <a:schemeClr val="tx2"/>
                </a:solidFill>
                <a:latin typeface="標楷體" panose="03000509000000000000" pitchFamily="65" charset="-120"/>
                <a:ea typeface="標楷體" panose="03000509000000000000" pitchFamily="65" charset="-120"/>
                <a:cs typeface="Lato"/>
              </a:rPr>
              <a:t>)</a:t>
            </a:r>
            <a:endParaRPr lang="zh-TW" altLang="zh-TW" sz="2800" b="1" dirty="0">
              <a:solidFill>
                <a:schemeClr val="tx2"/>
              </a:solidFill>
              <a:latin typeface="標楷體" panose="03000509000000000000" pitchFamily="65" charset="-120"/>
              <a:ea typeface="標楷體" panose="03000509000000000000" pitchFamily="65" charset="-120"/>
              <a:cs typeface="Lato"/>
            </a:endParaRPr>
          </a:p>
          <a:p>
            <a:pPr marL="0" indent="0"/>
            <a:endParaRPr lang="zh-TW" altLang="en-US" sz="2800" b="1" dirty="0">
              <a:latin typeface="標楷體" panose="03000509000000000000" pitchFamily="65" charset="-120"/>
              <a:ea typeface="標楷體" panose="03000509000000000000" pitchFamily="65" charset="-120"/>
            </a:endParaRPr>
          </a:p>
        </p:txBody>
      </p:sp>
      <p:sp>
        <p:nvSpPr>
          <p:cNvPr id="81923"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F8A4B743-8A30-468E-BF28-A27E19335EB8}" type="slidenum">
              <a:rPr lang="en-US" altLang="zh-TW" smtClean="0">
                <a:solidFill>
                  <a:srgbClr val="FEFFFF"/>
                </a:solidFill>
                <a:latin typeface="Arial" panose="020B0604020202020204" pitchFamily="34" charset="0"/>
                <a:ea typeface="新細明體" panose="02020500000000000000" pitchFamily="18" charset="-120"/>
              </a:rPr>
              <a:pPr>
                <a:spcBef>
                  <a:spcPct val="0"/>
                </a:spcBef>
                <a:buClrTx/>
                <a:buFontTx/>
                <a:buNone/>
              </a:pPr>
              <a:t>26</a:t>
            </a:fld>
            <a:endParaRPr lang="en-US" altLang="zh-TW">
              <a:solidFill>
                <a:srgbClr val="FEFFFF"/>
              </a:solidFill>
              <a:latin typeface="Arial" panose="020B0604020202020204" pitchFamily="34" charset="0"/>
              <a:ea typeface="新細明體" panose="02020500000000000000" pitchFamily="18" charset="-120"/>
            </a:endParaRPr>
          </a:p>
        </p:txBody>
      </p:sp>
      <p:sp>
        <p:nvSpPr>
          <p:cNvPr id="2" name="投影片編號版面配置區 10">
            <a:extLst>
              <a:ext uri="{FF2B5EF4-FFF2-40B4-BE49-F238E27FC236}">
                <a16:creationId xmlns:a16="http://schemas.microsoft.com/office/drawing/2014/main" id="{1D6A462F-2556-7901-AD3B-C37AEE5C89C9}"/>
              </a:ext>
            </a:extLst>
          </p:cNvPr>
          <p:cNvSpPr txBox="1">
            <a:spLocks/>
          </p:cNvSpPr>
          <p:nvPr/>
        </p:nvSpPr>
        <p:spPr>
          <a:xfrm>
            <a:off x="273874" y="6061726"/>
            <a:ext cx="864643"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26</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221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0262" y="247290"/>
            <a:ext cx="10070824" cy="557842"/>
          </a:xfrm>
        </p:spPr>
        <p:txBody>
          <a:bodyPr>
            <a:normAutofit/>
          </a:bodyPr>
          <a:lstStyle/>
          <a:p>
            <a:r>
              <a:rPr lang="en-US" altLang="zh-TW" sz="3200" b="1" dirty="0">
                <a:solidFill>
                  <a:schemeClr val="tx2"/>
                </a:solidFill>
                <a:latin typeface="標楷體" panose="03000509000000000000" pitchFamily="65" charset="-120"/>
                <a:ea typeface="標楷體" panose="03000509000000000000" pitchFamily="65" charset="-120"/>
              </a:rPr>
              <a:t>5-4-1</a:t>
            </a:r>
            <a:r>
              <a:rPr lang="zh-TW" altLang="en-US" sz="3200"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a:xfrm>
            <a:off x="892686" y="984849"/>
            <a:ext cx="10058400" cy="5346940"/>
          </a:xfrm>
        </p:spPr>
        <p:txBody>
          <a:bodyPr>
            <a:noAutofit/>
          </a:bodyPr>
          <a:lstStyle/>
          <a:p>
            <a:pPr marL="0" indent="0">
              <a:buNone/>
            </a:pPr>
            <a:r>
              <a:rPr lang="en-US" altLang="zh-TW" sz="2600" dirty="0">
                <a:solidFill>
                  <a:schemeClr val="tx2"/>
                </a:solidFill>
                <a:latin typeface="標楷體" panose="03000509000000000000" pitchFamily="65" charset="-120"/>
                <a:ea typeface="標楷體" panose="03000509000000000000" pitchFamily="65" charset="-120"/>
              </a:rPr>
              <a:t>103</a:t>
            </a:r>
            <a:r>
              <a:rPr lang="zh-TW" altLang="en-US" sz="2600" dirty="0">
                <a:solidFill>
                  <a:schemeClr val="tx2"/>
                </a:solidFill>
                <a:latin typeface="標楷體" panose="03000509000000000000" pitchFamily="65" charset="-120"/>
                <a:ea typeface="標楷體" panose="03000509000000000000" pitchFamily="65" charset="-120"/>
              </a:rPr>
              <a:t>年</a:t>
            </a:r>
            <a:r>
              <a:rPr lang="en-US" altLang="zh-TW" sz="2600" dirty="0">
                <a:solidFill>
                  <a:schemeClr val="tx2"/>
                </a:solidFill>
                <a:latin typeface="標楷體" panose="03000509000000000000" pitchFamily="65" charset="-120"/>
                <a:ea typeface="標楷體" panose="03000509000000000000" pitchFamily="65" charset="-120"/>
              </a:rPr>
              <a:t>10</a:t>
            </a:r>
            <a:r>
              <a:rPr lang="zh-TW" altLang="en-US" sz="2600" dirty="0">
                <a:solidFill>
                  <a:schemeClr val="tx2"/>
                </a:solidFill>
                <a:latin typeface="標楷體" panose="03000509000000000000" pitchFamily="65" charset="-120"/>
                <a:ea typeface="標楷體" panose="03000509000000000000" pitchFamily="65" charset="-120"/>
              </a:rPr>
              <a:t>月</a:t>
            </a:r>
            <a:r>
              <a:rPr lang="en-US" altLang="zh-TW" sz="2600" dirty="0">
                <a:solidFill>
                  <a:schemeClr val="tx2"/>
                </a:solidFill>
                <a:latin typeface="標楷體" panose="03000509000000000000" pitchFamily="65" charset="-120"/>
                <a:ea typeface="標楷體" panose="03000509000000000000" pitchFamily="65" charset="-120"/>
              </a:rPr>
              <a:t>24</a:t>
            </a:r>
            <a:r>
              <a:rPr lang="zh-TW" altLang="en-US" sz="2600" dirty="0">
                <a:solidFill>
                  <a:schemeClr val="tx2"/>
                </a:solidFill>
                <a:latin typeface="標楷體" panose="03000509000000000000" pitchFamily="65" charset="-120"/>
                <a:ea typeface="標楷體" panose="03000509000000000000" pitchFamily="65" charset="-120"/>
              </a:rPr>
              <a:t>日中選法字第</a:t>
            </a:r>
            <a:r>
              <a:rPr lang="en-US" altLang="zh-TW" sz="2600" dirty="0">
                <a:solidFill>
                  <a:schemeClr val="tx2"/>
                </a:solidFill>
                <a:latin typeface="標楷體" panose="03000509000000000000" pitchFamily="65" charset="-120"/>
                <a:ea typeface="標楷體" panose="03000509000000000000" pitchFamily="65" charset="-120"/>
              </a:rPr>
              <a:t>1033550238</a:t>
            </a:r>
            <a:r>
              <a:rPr lang="zh-TW" altLang="en-US" sz="2600" dirty="0">
                <a:solidFill>
                  <a:schemeClr val="tx2"/>
                </a:solidFill>
                <a:latin typeface="標楷體" panose="03000509000000000000" pitchFamily="65" charset="-120"/>
                <a:ea typeface="標楷體" panose="03000509000000000000" pitchFamily="65" charset="-120"/>
              </a:rPr>
              <a:t>號函</a:t>
            </a: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                    </a:t>
            </a:r>
            <a:r>
              <a:rPr lang="zh-TW" altLang="zh-TW" sz="2600" dirty="0">
                <a:solidFill>
                  <a:schemeClr val="tx2"/>
                </a:solidFill>
                <a:latin typeface="標楷體" panose="03000509000000000000" pitchFamily="65" charset="-120"/>
                <a:ea typeface="標楷體" panose="03000509000000000000" pitchFamily="65" charset="-120"/>
              </a:rPr>
              <a:t>有關投票日當天立法委員陪同候選人至投票所投票，是否違反投票當日助選規定乙案，按公職人員選舉罷免法就競選或助選活動，未有界定，惟本會曾作函釋以：「……</a:t>
            </a:r>
            <a:r>
              <a:rPr lang="zh-TW" altLang="zh-TW" sz="2600" dirty="0">
                <a:solidFill>
                  <a:srgbClr val="FF0000"/>
                </a:solidFill>
                <a:latin typeface="標楷體" panose="03000509000000000000" pitchFamily="65" charset="-120"/>
                <a:ea typeface="標楷體" panose="03000509000000000000" pitchFamily="65" charset="-120"/>
              </a:rPr>
              <a:t>投開票當日</a:t>
            </a:r>
            <a:r>
              <a:rPr lang="zh-TW" altLang="zh-TW" sz="2600" dirty="0">
                <a:solidFill>
                  <a:schemeClr val="tx2"/>
                </a:solidFill>
                <a:latin typeface="標楷體" panose="03000509000000000000" pitchFamily="65" charset="-120"/>
                <a:ea typeface="標楷體" panose="03000509000000000000" pitchFamily="65" charset="-120"/>
              </a:rPr>
              <a:t>，投票所內或附近有競選或助選活動，</a:t>
            </a:r>
            <a:r>
              <a:rPr lang="zh-TW" altLang="zh-TW" sz="2600" dirty="0">
                <a:solidFill>
                  <a:srgbClr val="FF0000"/>
                </a:solidFill>
                <a:latin typeface="標楷體" panose="03000509000000000000" pitchFamily="65" charset="-120"/>
                <a:ea typeface="標楷體" panose="03000509000000000000" pitchFamily="65" charset="-120"/>
              </a:rPr>
              <a:t>如有拉票；散發傳單；重新張貼、懸掛、豎立標語、旗幟；使用宣傳車輛或擴音器；穿著候選人競選背心於投票所附近徘徊不去等情事，應已構成所謂『競選或助選活動』</a:t>
            </a:r>
            <a:r>
              <a:rPr lang="zh-TW" altLang="zh-TW" sz="2600" dirty="0">
                <a:solidFill>
                  <a:schemeClr val="tx2"/>
                </a:solidFill>
                <a:latin typeface="標楷體" panose="03000509000000000000" pitchFamily="65" charset="-120"/>
                <a:ea typeface="標楷體" panose="03000509000000000000" pitchFamily="65" charset="-120"/>
              </a:rPr>
              <a:t>……雖無上開競選或助選行為，但易變相為助選之行為者，如：提供選民茶水服務或未穿著候選人競選背心於投票所附近徘徊不去等情事，易引致非議，應由上開監察人員予以勸止。………」（</a:t>
            </a:r>
            <a:r>
              <a:rPr lang="en-US" altLang="zh-TW" sz="2600" dirty="0">
                <a:solidFill>
                  <a:schemeClr val="tx2"/>
                </a:solidFill>
                <a:latin typeface="標楷體" panose="03000509000000000000" pitchFamily="65" charset="-120"/>
                <a:ea typeface="標楷體" panose="03000509000000000000" pitchFamily="65" charset="-120"/>
              </a:rPr>
              <a:t>90</a:t>
            </a:r>
            <a:r>
              <a:rPr lang="zh-TW" altLang="zh-TW" sz="2600" dirty="0">
                <a:solidFill>
                  <a:schemeClr val="tx2"/>
                </a:solidFill>
                <a:latin typeface="標楷體" panose="03000509000000000000" pitchFamily="65" charset="-120"/>
                <a:ea typeface="標楷體" panose="03000509000000000000" pitchFamily="65" charset="-120"/>
              </a:rPr>
              <a:t>年</a:t>
            </a:r>
            <a:r>
              <a:rPr lang="en-US" altLang="zh-TW" sz="2600" dirty="0">
                <a:solidFill>
                  <a:schemeClr val="tx2"/>
                </a:solidFill>
                <a:latin typeface="標楷體" panose="03000509000000000000" pitchFamily="65" charset="-120"/>
                <a:ea typeface="標楷體" panose="03000509000000000000" pitchFamily="65" charset="-120"/>
              </a:rPr>
              <a:t>10</a:t>
            </a:r>
            <a:r>
              <a:rPr lang="zh-TW" altLang="zh-TW" sz="2600" dirty="0">
                <a:solidFill>
                  <a:schemeClr val="tx2"/>
                </a:solidFill>
                <a:latin typeface="標楷體" panose="03000509000000000000" pitchFamily="65" charset="-120"/>
                <a:ea typeface="標楷體" panose="03000509000000000000" pitchFamily="65" charset="-120"/>
              </a:rPr>
              <a:t>月</a:t>
            </a:r>
            <a:r>
              <a:rPr lang="en-US" altLang="zh-TW" sz="2600" dirty="0">
                <a:solidFill>
                  <a:schemeClr val="tx2"/>
                </a:solidFill>
                <a:latin typeface="標楷體" panose="03000509000000000000" pitchFamily="65" charset="-120"/>
                <a:ea typeface="標楷體" panose="03000509000000000000" pitchFamily="65" charset="-120"/>
              </a:rPr>
              <a:t>9</a:t>
            </a:r>
            <a:r>
              <a:rPr lang="zh-TW" altLang="zh-TW" sz="2600" dirty="0">
                <a:solidFill>
                  <a:schemeClr val="tx2"/>
                </a:solidFill>
                <a:latin typeface="標楷體" panose="03000509000000000000" pitchFamily="65" charset="-120"/>
                <a:ea typeface="標楷體" panose="03000509000000000000" pitchFamily="65" charset="-120"/>
              </a:rPr>
              <a:t>日</a:t>
            </a:r>
            <a:r>
              <a:rPr lang="en-US" altLang="zh-TW" sz="2600" dirty="0">
                <a:solidFill>
                  <a:schemeClr val="tx2"/>
                </a:solidFill>
                <a:latin typeface="標楷體" panose="03000509000000000000" pitchFamily="65" charset="-120"/>
                <a:ea typeface="標楷體" panose="03000509000000000000" pitchFamily="65" charset="-120"/>
              </a:rPr>
              <a:t>90</a:t>
            </a:r>
            <a:r>
              <a:rPr lang="zh-TW" altLang="zh-TW" sz="2600" dirty="0">
                <a:solidFill>
                  <a:schemeClr val="tx2"/>
                </a:solidFill>
                <a:latin typeface="標楷體" panose="03000509000000000000" pitchFamily="65" charset="-120"/>
                <a:ea typeface="標楷體" panose="03000509000000000000" pitchFamily="65" charset="-120"/>
              </a:rPr>
              <a:t>中選法字第</a:t>
            </a:r>
            <a:r>
              <a:rPr lang="en-US" altLang="zh-TW" sz="2600" dirty="0">
                <a:solidFill>
                  <a:schemeClr val="tx2"/>
                </a:solidFill>
                <a:latin typeface="標楷體" panose="03000509000000000000" pitchFamily="65" charset="-120"/>
                <a:ea typeface="標楷體" panose="03000509000000000000" pitchFamily="65" charset="-120"/>
              </a:rPr>
              <a:t>9014538</a:t>
            </a:r>
            <a:r>
              <a:rPr lang="zh-TW" altLang="zh-TW" sz="2600" dirty="0">
                <a:solidFill>
                  <a:schemeClr val="tx2"/>
                </a:solidFill>
                <a:latin typeface="標楷體" panose="03000509000000000000" pitchFamily="65" charset="-120"/>
                <a:ea typeface="標楷體" panose="03000509000000000000" pitchFamily="65" charset="-120"/>
              </a:rPr>
              <a:t>號函），是以，</a:t>
            </a:r>
            <a:r>
              <a:rPr lang="zh-TW" altLang="zh-TW" sz="2600" dirty="0">
                <a:solidFill>
                  <a:srgbClr val="FF0000"/>
                </a:solidFill>
                <a:latin typeface="標楷體" panose="03000509000000000000" pitchFamily="65" charset="-120"/>
                <a:ea typeface="標楷體" panose="03000509000000000000" pitchFamily="65" charset="-120"/>
              </a:rPr>
              <a:t>如僅</a:t>
            </a:r>
            <a:r>
              <a:rPr lang="zh-TW" altLang="zh-TW" sz="26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單純陪同</a:t>
            </a:r>
            <a:r>
              <a:rPr lang="zh-TW" altLang="zh-TW" sz="2600" dirty="0">
                <a:solidFill>
                  <a:srgbClr val="FF0000"/>
                </a:solidFill>
                <a:latin typeface="標楷體" panose="03000509000000000000" pitchFamily="65" charset="-120"/>
                <a:ea typeface="標楷體" panose="03000509000000000000" pitchFamily="65" charset="-120"/>
              </a:rPr>
              <a:t>候選人至投票所投票，客觀上並無其他足以認定有助選之情事者，尚難認涉有違反本法第</a:t>
            </a:r>
            <a:r>
              <a:rPr lang="en-US" altLang="zh-TW" sz="2600" dirty="0">
                <a:solidFill>
                  <a:srgbClr val="FF0000"/>
                </a:solidFill>
                <a:latin typeface="標楷體" panose="03000509000000000000" pitchFamily="65" charset="-120"/>
                <a:ea typeface="標楷體" panose="03000509000000000000" pitchFamily="65" charset="-120"/>
              </a:rPr>
              <a:t>56</a:t>
            </a:r>
            <a:r>
              <a:rPr lang="zh-TW" altLang="zh-TW" sz="2600" dirty="0">
                <a:solidFill>
                  <a:srgbClr val="FF0000"/>
                </a:solidFill>
                <a:latin typeface="標楷體" panose="03000509000000000000" pitchFamily="65" charset="-120"/>
                <a:ea typeface="標楷體" panose="03000509000000000000" pitchFamily="65" charset="-120"/>
              </a:rPr>
              <a:t>條第</a:t>
            </a:r>
            <a:r>
              <a:rPr lang="en-US" altLang="zh-TW" sz="2600" dirty="0">
                <a:solidFill>
                  <a:srgbClr val="FF0000"/>
                </a:solidFill>
                <a:latin typeface="標楷體" panose="03000509000000000000" pitchFamily="65" charset="-120"/>
                <a:ea typeface="標楷體" panose="03000509000000000000" pitchFamily="65" charset="-120"/>
              </a:rPr>
              <a:t>2</a:t>
            </a:r>
            <a:r>
              <a:rPr lang="zh-TW" altLang="zh-TW" sz="2600" dirty="0">
                <a:solidFill>
                  <a:srgbClr val="FF0000"/>
                </a:solidFill>
                <a:latin typeface="標楷體" panose="03000509000000000000" pitchFamily="65" charset="-120"/>
                <a:ea typeface="標楷體" panose="03000509000000000000" pitchFamily="65" charset="-120"/>
              </a:rPr>
              <a:t>款規定</a:t>
            </a:r>
            <a:r>
              <a:rPr lang="zh-TW" altLang="zh-TW" sz="2600" dirty="0">
                <a:solidFill>
                  <a:schemeClr val="tx2"/>
                </a:solidFill>
                <a:latin typeface="標楷體" panose="03000509000000000000" pitchFamily="65" charset="-120"/>
                <a:ea typeface="標楷體" panose="03000509000000000000" pitchFamily="65" charset="-120"/>
              </a:rPr>
              <a:t>。</a:t>
            </a:r>
            <a:endParaRPr lang="zh-TW" altLang="en-US" sz="2600" dirty="0">
              <a:solidFill>
                <a:schemeClr val="tx2"/>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898C959A-5F3B-E773-A49B-A3A66EE32488}"/>
              </a:ext>
            </a:extLst>
          </p:cNvPr>
          <p:cNvSpPr>
            <a:spLocks noGrp="1"/>
          </p:cNvSpPr>
          <p:nvPr>
            <p:ph type="sldNum" sz="quarter" idx="12"/>
          </p:nvPr>
        </p:nvSpPr>
        <p:spPr/>
        <p:txBody>
          <a:bodyPr/>
          <a:lstStyle/>
          <a:p>
            <a:fld id="{022B156B-59AE-415F-B24B-8756D48BB977}" type="slidenum">
              <a:rPr lang="en-US" altLang="zh-TW" smtClean="0"/>
              <a:t>27</a:t>
            </a:fld>
            <a:endParaRPr lang="en-US" altLang="zh-TW"/>
          </a:p>
        </p:txBody>
      </p:sp>
      <p:sp>
        <p:nvSpPr>
          <p:cNvPr id="5" name="投影片編號版面配置區 10">
            <a:extLst>
              <a:ext uri="{FF2B5EF4-FFF2-40B4-BE49-F238E27FC236}">
                <a16:creationId xmlns:a16="http://schemas.microsoft.com/office/drawing/2014/main" id="{6DD22C2E-74F5-FF9E-8769-2A9D29A336EC}"/>
              </a:ext>
            </a:extLst>
          </p:cNvPr>
          <p:cNvSpPr txBox="1">
            <a:spLocks/>
          </p:cNvSpPr>
          <p:nvPr/>
        </p:nvSpPr>
        <p:spPr>
          <a:xfrm>
            <a:off x="98174" y="6064601"/>
            <a:ext cx="967039" cy="308882"/>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27</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243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800"/>
            <a:ext cx="10058402" cy="833887"/>
          </a:xfrm>
        </p:spPr>
        <p:txBody>
          <a:bodyPr/>
          <a:lstStyle/>
          <a:p>
            <a:r>
              <a:rPr lang="en-US" altLang="zh-TW" b="1" dirty="0">
                <a:solidFill>
                  <a:schemeClr val="tx2"/>
                </a:solidFill>
                <a:latin typeface="標楷體" panose="03000509000000000000" pitchFamily="65" charset="-120"/>
                <a:ea typeface="標楷體" panose="03000509000000000000" pitchFamily="65" charset="-120"/>
              </a:rPr>
              <a:t>5-4-2</a:t>
            </a:r>
            <a:r>
              <a:rPr lang="zh-TW" altLang="en-US" b="1" dirty="0">
                <a:solidFill>
                  <a:schemeClr val="tx2"/>
                </a:solidFill>
                <a:latin typeface="標楷體" panose="03000509000000000000" pitchFamily="65" charset="-120"/>
                <a:ea typeface="標楷體" panose="03000509000000000000" pitchFamily="65" charset="-120"/>
              </a:rPr>
              <a:t>狀況</a:t>
            </a:r>
          </a:p>
        </p:txBody>
      </p:sp>
      <p:pic>
        <p:nvPicPr>
          <p:cNvPr id="4" name="圖片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5212" y="1604513"/>
            <a:ext cx="4245756" cy="392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內容版面配置區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362161" y="1604512"/>
            <a:ext cx="4027846" cy="3925444"/>
          </a:xfrm>
          <a:prstGeom prst="rect">
            <a:avLst/>
          </a:prstGeom>
        </p:spPr>
      </p:pic>
      <p:sp>
        <p:nvSpPr>
          <p:cNvPr id="3" name="投影片編號版面配置區 2">
            <a:extLst>
              <a:ext uri="{FF2B5EF4-FFF2-40B4-BE49-F238E27FC236}">
                <a16:creationId xmlns:a16="http://schemas.microsoft.com/office/drawing/2014/main" id="{284F2148-AB33-A78F-01C3-CF0B17052772}"/>
              </a:ext>
            </a:extLst>
          </p:cNvPr>
          <p:cNvSpPr>
            <a:spLocks noGrp="1"/>
          </p:cNvSpPr>
          <p:nvPr>
            <p:ph type="sldNum" sz="quarter" idx="12"/>
          </p:nvPr>
        </p:nvSpPr>
        <p:spPr/>
        <p:txBody>
          <a:bodyPr/>
          <a:lstStyle/>
          <a:p>
            <a:endParaRPr lang="en-US" altLang="zh-TW" dirty="0"/>
          </a:p>
        </p:txBody>
      </p:sp>
      <p:sp>
        <p:nvSpPr>
          <p:cNvPr id="6" name="投影片編號版面配置區 10">
            <a:extLst>
              <a:ext uri="{FF2B5EF4-FFF2-40B4-BE49-F238E27FC236}">
                <a16:creationId xmlns:a16="http://schemas.microsoft.com/office/drawing/2014/main" id="{9745F180-EFBD-5C39-2DED-8FEC6EFA76B5}"/>
              </a:ext>
            </a:extLst>
          </p:cNvPr>
          <p:cNvSpPr txBox="1">
            <a:spLocks/>
          </p:cNvSpPr>
          <p:nvPr/>
        </p:nvSpPr>
        <p:spPr>
          <a:xfrm>
            <a:off x="273875" y="6061726"/>
            <a:ext cx="855678"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28</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014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800"/>
            <a:ext cx="10058402" cy="695864"/>
          </a:xfrm>
        </p:spPr>
        <p:txBody>
          <a:bodyPr/>
          <a:lstStyle/>
          <a:p>
            <a:r>
              <a:rPr lang="en-US" altLang="zh-TW" b="1" dirty="0">
                <a:solidFill>
                  <a:schemeClr val="tx2"/>
                </a:solidFill>
                <a:latin typeface="標楷體" panose="03000509000000000000" pitchFamily="65" charset="-120"/>
                <a:ea typeface="標楷體" panose="03000509000000000000" pitchFamily="65" charset="-120"/>
              </a:rPr>
              <a:t>5-5</a:t>
            </a:r>
            <a:r>
              <a:rPr lang="zh-TW" altLang="en-US" b="1" dirty="0">
                <a:solidFill>
                  <a:schemeClr val="tx2"/>
                </a:solidFill>
                <a:latin typeface="標楷體" panose="03000509000000000000" pitchFamily="65" charset="-120"/>
                <a:ea typeface="標楷體" panose="03000509000000000000" pitchFamily="65" charset="-120"/>
              </a:rPr>
              <a:t>狀況</a:t>
            </a:r>
            <a:endParaRPr lang="zh-TW" altLang="en-US" dirty="0">
              <a:solidFill>
                <a:schemeClr val="tx2"/>
              </a:solidFill>
            </a:endParaRPr>
          </a:p>
        </p:txBody>
      </p:sp>
      <p:sp>
        <p:nvSpPr>
          <p:cNvPr id="3" name="內容版面配置區 2"/>
          <p:cNvSpPr>
            <a:spLocks noGrp="1"/>
          </p:cNvSpPr>
          <p:nvPr>
            <p:ph idx="1"/>
          </p:nvPr>
        </p:nvSpPr>
        <p:spPr>
          <a:xfrm>
            <a:off x="1065214" y="1148750"/>
            <a:ext cx="10058400" cy="5346941"/>
          </a:xfrm>
        </p:spPr>
        <p:txBody>
          <a:bodyPr>
            <a:normAutofit fontScale="32500" lnSpcReduction="20000"/>
          </a:bodyPr>
          <a:lstStyle/>
          <a:p>
            <a:pPr marL="0" indent="0">
              <a:buNone/>
            </a:pPr>
            <a:r>
              <a:rPr lang="zh-TW" altLang="en-US" sz="8600" dirty="0">
                <a:solidFill>
                  <a:srgbClr val="FF0000"/>
                </a:solidFill>
                <a:latin typeface="標楷體" panose="03000509000000000000" pitchFamily="65" charset="-120"/>
                <a:ea typeface="標楷體" panose="03000509000000000000" pitchFamily="65" charset="-120"/>
              </a:rPr>
              <a:t>投票權人穿著佩帶具有公投相關文字、符號或圖像之貼紙、服飾或其他物品進入投票所時</a:t>
            </a:r>
            <a:r>
              <a:rPr lang="en-US" altLang="zh-TW" sz="8600" dirty="0">
                <a:solidFill>
                  <a:srgbClr val="FF0000"/>
                </a:solidFill>
                <a:latin typeface="標楷體" panose="03000509000000000000" pitchFamily="65" charset="-120"/>
                <a:ea typeface="標楷體" panose="03000509000000000000" pitchFamily="65" charset="-120"/>
              </a:rPr>
              <a:t>~</a:t>
            </a:r>
          </a:p>
          <a:p>
            <a:pPr marL="0" indent="0">
              <a:lnSpc>
                <a:spcPts val="2800"/>
              </a:lnSpc>
              <a:spcBef>
                <a:spcPts val="0"/>
              </a:spcBef>
              <a:buNone/>
            </a:pPr>
            <a:endParaRPr lang="en-US" altLang="zh-TW" sz="8600" dirty="0">
              <a:latin typeface="標楷體" panose="03000509000000000000" pitchFamily="65" charset="-120"/>
              <a:ea typeface="標楷體" panose="03000509000000000000" pitchFamily="65" charset="-120"/>
            </a:endParaRPr>
          </a:p>
          <a:p>
            <a:pPr marL="0" indent="0">
              <a:lnSpc>
                <a:spcPts val="2800"/>
              </a:lnSpc>
              <a:spcBef>
                <a:spcPts val="0"/>
              </a:spcBef>
              <a:buNone/>
            </a:pPr>
            <a:r>
              <a:rPr lang="en-US" altLang="zh-TW" sz="8600" dirty="0">
                <a:solidFill>
                  <a:schemeClr val="tx2"/>
                </a:solidFill>
                <a:latin typeface="標楷體" panose="03000509000000000000" pitchFamily="65" charset="-120"/>
                <a:ea typeface="標楷體" panose="03000509000000000000" pitchFamily="65" charset="-120"/>
              </a:rPr>
              <a:t>※</a:t>
            </a:r>
            <a:r>
              <a:rPr lang="zh-TW" altLang="en-US" sz="8600" dirty="0">
                <a:solidFill>
                  <a:schemeClr val="tx2"/>
                </a:solidFill>
                <a:latin typeface="標楷體" panose="03000509000000000000" pitchFamily="65" charset="-120"/>
                <a:ea typeface="標楷體" panose="03000509000000000000" pitchFamily="65" charset="-120"/>
              </a:rPr>
              <a:t>請投票權人將穿著佩帶具有公投相關文字、符號或圖像之貼</a:t>
            </a:r>
            <a:endParaRPr lang="en-US" altLang="zh-TW" sz="8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8600" dirty="0">
                <a:solidFill>
                  <a:schemeClr val="tx2"/>
                </a:solidFill>
                <a:latin typeface="標楷體" panose="03000509000000000000" pitchFamily="65" charset="-120"/>
                <a:ea typeface="標楷體" panose="03000509000000000000" pitchFamily="65" charset="-120"/>
              </a:rPr>
              <a:t>  紙、服飾或其他物品卸除後再進入投票所</a:t>
            </a:r>
            <a:r>
              <a:rPr lang="en-US" altLang="zh-TW" sz="8600" dirty="0">
                <a:solidFill>
                  <a:schemeClr val="tx2"/>
                </a:solidFill>
                <a:latin typeface="標楷體" panose="03000509000000000000" pitchFamily="65" charset="-120"/>
                <a:ea typeface="標楷體" panose="03000509000000000000" pitchFamily="65" charset="-120"/>
              </a:rPr>
              <a:t>(</a:t>
            </a:r>
            <a:r>
              <a:rPr lang="zh-TW" altLang="en-US" sz="8600" dirty="0">
                <a:solidFill>
                  <a:schemeClr val="tx2"/>
                </a:solidFill>
                <a:latin typeface="標楷體" panose="03000509000000000000" pitchFamily="65" charset="-120"/>
                <a:ea typeface="標楷體" panose="03000509000000000000" pitchFamily="65" charset="-120"/>
              </a:rPr>
              <a:t>如背心、口罩、帽</a:t>
            </a:r>
            <a:endParaRPr lang="en-US" altLang="zh-TW" sz="8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8600" dirty="0">
                <a:solidFill>
                  <a:schemeClr val="tx2"/>
                </a:solidFill>
                <a:latin typeface="標楷體" panose="03000509000000000000" pitchFamily="65" charset="-120"/>
                <a:ea typeface="標楷體" panose="03000509000000000000" pitchFamily="65" charset="-120"/>
              </a:rPr>
              <a:t>  子或標語貼紙</a:t>
            </a:r>
            <a:r>
              <a:rPr lang="en-US" altLang="zh-TW" sz="8600" dirty="0">
                <a:solidFill>
                  <a:schemeClr val="tx2"/>
                </a:solidFill>
                <a:latin typeface="標楷體" panose="03000509000000000000" pitchFamily="65" charset="-120"/>
                <a:ea typeface="標楷體" panose="03000509000000000000" pitchFamily="65" charset="-120"/>
              </a:rPr>
              <a:t>)</a:t>
            </a:r>
            <a:r>
              <a:rPr lang="zh-TW" altLang="en-US" sz="8600" dirty="0">
                <a:solidFill>
                  <a:schemeClr val="tx2"/>
                </a:solidFill>
                <a:latin typeface="標楷體" panose="03000509000000000000" pitchFamily="65" charset="-120"/>
                <a:ea typeface="標楷體" panose="03000509000000000000" pitchFamily="65" charset="-120"/>
              </a:rPr>
              <a:t>。</a:t>
            </a:r>
            <a:endParaRPr lang="en-US" altLang="zh-TW" sz="8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8600" dirty="0">
                <a:solidFill>
                  <a:schemeClr val="tx2"/>
                </a:solidFill>
                <a:latin typeface="標楷體" panose="03000509000000000000" pitchFamily="65" charset="-120"/>
                <a:ea typeface="標楷體" panose="03000509000000000000" pitchFamily="65" charset="-120"/>
              </a:rPr>
              <a:t> </a:t>
            </a:r>
            <a:r>
              <a:rPr lang="en-US" altLang="zh-TW" sz="6200" dirty="0">
                <a:solidFill>
                  <a:schemeClr val="tx2"/>
                </a:solidFill>
                <a:latin typeface="標楷體" panose="03000509000000000000" pitchFamily="65" charset="-120"/>
                <a:ea typeface="標楷體" panose="03000509000000000000" pitchFamily="65" charset="-120"/>
              </a:rPr>
              <a:t>(</a:t>
            </a:r>
            <a:r>
              <a:rPr lang="zh-TW" altLang="en-US" sz="6200" dirty="0">
                <a:solidFill>
                  <a:schemeClr val="tx2"/>
                </a:solidFill>
                <a:latin typeface="標楷體" panose="03000509000000000000" pitchFamily="65" charset="-120"/>
                <a:ea typeface="標楷體" panose="03000509000000000000" pitchFamily="65" charset="-120"/>
              </a:rPr>
              <a:t>公民投票法第</a:t>
            </a:r>
            <a:r>
              <a:rPr lang="en-US" altLang="zh-TW" sz="6200" dirty="0">
                <a:solidFill>
                  <a:schemeClr val="tx2"/>
                </a:solidFill>
                <a:latin typeface="標楷體" panose="03000509000000000000" pitchFamily="65" charset="-120"/>
                <a:ea typeface="標楷體" panose="03000509000000000000" pitchFamily="65" charset="-120"/>
              </a:rPr>
              <a:t>22</a:t>
            </a:r>
            <a:r>
              <a:rPr lang="zh-TW" altLang="en-US" sz="6200" dirty="0">
                <a:solidFill>
                  <a:schemeClr val="tx2"/>
                </a:solidFill>
                <a:latin typeface="標楷體" panose="03000509000000000000" pitchFamily="65" charset="-120"/>
                <a:ea typeface="標楷體" panose="03000509000000000000" pitchFamily="65" charset="-120"/>
              </a:rPr>
              <a:t>條條）</a:t>
            </a:r>
            <a:endParaRPr lang="en-US" altLang="zh-TW" sz="62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endParaRPr lang="en-US" altLang="zh-TW" sz="8600" dirty="0">
              <a:latin typeface="標楷體" panose="03000509000000000000" pitchFamily="65" charset="-120"/>
              <a:ea typeface="標楷體" panose="03000509000000000000" pitchFamily="65" charset="-120"/>
            </a:endParaRPr>
          </a:p>
          <a:p>
            <a:pPr marL="0" indent="0">
              <a:lnSpc>
                <a:spcPts val="2800"/>
              </a:lnSpc>
              <a:spcBef>
                <a:spcPts val="0"/>
              </a:spcBef>
              <a:buNone/>
            </a:pPr>
            <a:r>
              <a:rPr lang="en-US" altLang="zh-TW" sz="8600" dirty="0">
                <a:solidFill>
                  <a:schemeClr val="tx2"/>
                </a:solidFill>
                <a:latin typeface="標楷體" panose="03000509000000000000" pitchFamily="65" charset="-120"/>
                <a:ea typeface="標楷體" panose="03000509000000000000" pitchFamily="65" charset="-120"/>
              </a:rPr>
              <a:t>※</a:t>
            </a:r>
            <a:r>
              <a:rPr lang="zh-TW" altLang="en-US" sz="8600" dirty="0">
                <a:solidFill>
                  <a:schemeClr val="tx2"/>
                </a:solidFill>
                <a:latin typeface="標楷體" panose="03000509000000000000" pitchFamily="65" charset="-120"/>
                <a:ea typeface="標楷體" panose="03000509000000000000" pitchFamily="65" charset="-120"/>
              </a:rPr>
              <a:t>投票日當天如穿著佩帶</a:t>
            </a:r>
            <a:r>
              <a:rPr lang="zh-TW" altLang="en-US" sz="8600" dirty="0">
                <a:solidFill>
                  <a:srgbClr val="FF0000"/>
                </a:solidFill>
                <a:latin typeface="標楷體" panose="03000509000000000000" pitchFamily="65" charset="-120"/>
                <a:ea typeface="標楷體" panose="03000509000000000000" pitchFamily="65" charset="-120"/>
              </a:rPr>
              <a:t>具有支持</a:t>
            </a:r>
            <a:r>
              <a:rPr lang="en-US" altLang="zh-TW" sz="8600" dirty="0">
                <a:solidFill>
                  <a:srgbClr val="FF0000"/>
                </a:solidFill>
                <a:latin typeface="標楷體" panose="03000509000000000000" pitchFamily="65" charset="-120"/>
                <a:ea typeface="標楷體" panose="03000509000000000000" pitchFamily="65" charset="-120"/>
              </a:rPr>
              <a:t>(</a:t>
            </a:r>
            <a:r>
              <a:rPr lang="zh-TW" altLang="en-US" sz="8600" dirty="0">
                <a:solidFill>
                  <a:srgbClr val="FF0000"/>
                </a:solidFill>
                <a:latin typeface="標楷體" panose="03000509000000000000" pitchFamily="65" charset="-120"/>
                <a:ea typeface="標楷體" panose="03000509000000000000" pitchFamily="65" charset="-120"/>
              </a:rPr>
              <a:t>反對</a:t>
            </a:r>
            <a:r>
              <a:rPr lang="en-US" altLang="zh-TW" sz="8600" dirty="0">
                <a:solidFill>
                  <a:srgbClr val="FF0000"/>
                </a:solidFill>
                <a:latin typeface="標楷體" panose="03000509000000000000" pitchFamily="65" charset="-120"/>
                <a:ea typeface="標楷體" panose="03000509000000000000" pitchFamily="65" charset="-120"/>
              </a:rPr>
              <a:t>)</a:t>
            </a:r>
            <a:r>
              <a:rPr lang="zh-TW" altLang="en-US" sz="8600" dirty="0">
                <a:solidFill>
                  <a:srgbClr val="FF0000"/>
                </a:solidFill>
                <a:latin typeface="標楷體" panose="03000509000000000000" pitchFamily="65" charset="-120"/>
                <a:ea typeface="標楷體" panose="03000509000000000000" pitchFamily="65" charset="-120"/>
              </a:rPr>
              <a:t>罷免相關文字、符號</a:t>
            </a:r>
            <a:endParaRPr lang="en-US" altLang="zh-TW" sz="8600" dirty="0">
              <a:solidFill>
                <a:srgbClr val="FF0000"/>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8600" dirty="0">
                <a:solidFill>
                  <a:srgbClr val="FF0000"/>
                </a:solidFill>
                <a:latin typeface="標楷體" panose="03000509000000000000" pitchFamily="65" charset="-120"/>
                <a:ea typeface="標楷體" panose="03000509000000000000" pitchFamily="65" charset="-120"/>
              </a:rPr>
              <a:t>  或圖像之貼紙、服飾或其他物品</a:t>
            </a:r>
            <a:r>
              <a:rPr lang="zh-TW" altLang="en-US" sz="8600" dirty="0">
                <a:solidFill>
                  <a:schemeClr val="tx2"/>
                </a:solidFill>
                <a:latin typeface="標楷體" panose="03000509000000000000" pitchFamily="65" charset="-120"/>
                <a:ea typeface="標楷體" panose="03000509000000000000" pitchFamily="65" charset="-120"/>
              </a:rPr>
              <a:t>則恐已構成違法。</a:t>
            </a:r>
            <a:endParaRPr lang="en-US" altLang="zh-TW" sz="8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endParaRPr lang="en-US" altLang="zh-TW" sz="8600" dirty="0">
              <a:solidFill>
                <a:schemeClr val="accent5"/>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8600" dirty="0">
                <a:solidFill>
                  <a:schemeClr val="accent5"/>
                </a:solidFill>
                <a:latin typeface="標楷體" panose="03000509000000000000" pitchFamily="65" charset="-120"/>
                <a:ea typeface="標楷體" panose="03000509000000000000" pitchFamily="65" charset="-120"/>
              </a:rPr>
              <a:t>  </a:t>
            </a:r>
            <a:r>
              <a:rPr lang="zh-TW" altLang="en-US" sz="8600" dirty="0">
                <a:solidFill>
                  <a:schemeClr val="tx2"/>
                </a:solidFill>
                <a:latin typeface="標楷體" panose="03000509000000000000" pitchFamily="65" charset="-120"/>
                <a:ea typeface="標楷體" panose="03000509000000000000" pitchFamily="65" charset="-120"/>
              </a:rPr>
              <a:t>選罷法第</a:t>
            </a:r>
            <a:r>
              <a:rPr lang="en-US" altLang="zh-TW" sz="8600" dirty="0">
                <a:solidFill>
                  <a:schemeClr val="tx2"/>
                </a:solidFill>
                <a:latin typeface="標楷體" panose="03000509000000000000" pitchFamily="65" charset="-120"/>
                <a:ea typeface="標楷體" panose="03000509000000000000" pitchFamily="65" charset="-120"/>
              </a:rPr>
              <a:t>56</a:t>
            </a:r>
            <a:r>
              <a:rPr lang="zh-TW" altLang="en-US" sz="8600" dirty="0">
                <a:solidFill>
                  <a:schemeClr val="tx2"/>
                </a:solidFill>
                <a:latin typeface="標楷體" panose="03000509000000000000" pitchFamily="65" charset="-120"/>
                <a:ea typeface="標楷體" panose="03000509000000000000" pitchFamily="65" charset="-120"/>
              </a:rPr>
              <a:t>條第</a:t>
            </a:r>
            <a:r>
              <a:rPr lang="en-US" altLang="zh-TW" sz="8600" dirty="0">
                <a:solidFill>
                  <a:schemeClr val="tx2"/>
                </a:solidFill>
                <a:latin typeface="標楷體" panose="03000509000000000000" pitchFamily="65" charset="-120"/>
                <a:ea typeface="標楷體" panose="03000509000000000000" pitchFamily="65" charset="-120"/>
              </a:rPr>
              <a:t>2</a:t>
            </a:r>
            <a:r>
              <a:rPr lang="zh-TW" altLang="en-US" sz="8600" dirty="0">
                <a:solidFill>
                  <a:schemeClr val="tx2"/>
                </a:solidFill>
                <a:latin typeface="標楷體" panose="03000509000000000000" pitchFamily="65" charset="-120"/>
                <a:ea typeface="標楷體" panose="03000509000000000000" pitchFamily="65" charset="-120"/>
              </a:rPr>
              <a:t>款</a:t>
            </a:r>
            <a:r>
              <a:rPr lang="en-US" altLang="zh-TW" sz="8600" dirty="0">
                <a:solidFill>
                  <a:schemeClr val="tx2"/>
                </a:solidFill>
                <a:latin typeface="標楷體" panose="03000509000000000000" pitchFamily="65" charset="-120"/>
                <a:ea typeface="標楷體" panose="03000509000000000000" pitchFamily="65" charset="-120"/>
              </a:rPr>
              <a:t>:</a:t>
            </a:r>
            <a:r>
              <a:rPr lang="zh-TW" altLang="en-US" sz="8600" dirty="0">
                <a:solidFill>
                  <a:schemeClr val="tx2"/>
                </a:solidFill>
                <a:latin typeface="標楷體" panose="03000509000000000000" pitchFamily="65" charset="-120"/>
                <a:ea typeface="標楷體" panose="03000509000000000000" pitchFamily="65" charset="-120"/>
              </a:rPr>
              <a:t>政黨及任何人不得於投票日從事競選、</a:t>
            </a:r>
            <a:endParaRPr lang="en-US" altLang="zh-TW" sz="8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8600" dirty="0">
                <a:solidFill>
                  <a:schemeClr val="tx2"/>
                </a:solidFill>
                <a:latin typeface="標楷體" panose="03000509000000000000" pitchFamily="65" charset="-120"/>
                <a:ea typeface="標楷體" panose="03000509000000000000" pitchFamily="65" charset="-120"/>
              </a:rPr>
              <a:t>  助選或罷免活動。</a:t>
            </a:r>
            <a:r>
              <a:rPr lang="en-US" altLang="zh-TW" sz="6200" dirty="0">
                <a:solidFill>
                  <a:schemeClr val="tx2"/>
                </a:solidFill>
                <a:latin typeface="標楷體" panose="03000509000000000000" pitchFamily="65" charset="-120"/>
                <a:ea typeface="標楷體" panose="03000509000000000000" pitchFamily="65" charset="-120"/>
              </a:rPr>
              <a:t>(103</a:t>
            </a:r>
            <a:r>
              <a:rPr lang="zh-TW" altLang="en-US" sz="6200" dirty="0">
                <a:solidFill>
                  <a:schemeClr val="tx2"/>
                </a:solidFill>
                <a:latin typeface="標楷體" panose="03000509000000000000" pitchFamily="65" charset="-120"/>
                <a:ea typeface="標楷體" panose="03000509000000000000" pitchFamily="65" charset="-120"/>
              </a:rPr>
              <a:t>年</a:t>
            </a:r>
            <a:r>
              <a:rPr lang="en-US" altLang="zh-TW" sz="6200" dirty="0">
                <a:solidFill>
                  <a:schemeClr val="tx2"/>
                </a:solidFill>
                <a:latin typeface="標楷體" panose="03000509000000000000" pitchFamily="65" charset="-120"/>
                <a:ea typeface="標楷體" panose="03000509000000000000" pitchFamily="65" charset="-120"/>
              </a:rPr>
              <a:t>10</a:t>
            </a:r>
            <a:r>
              <a:rPr lang="zh-TW" altLang="en-US" sz="6200" dirty="0">
                <a:solidFill>
                  <a:schemeClr val="tx2"/>
                </a:solidFill>
                <a:latin typeface="標楷體" panose="03000509000000000000" pitchFamily="65" charset="-120"/>
                <a:ea typeface="標楷體" panose="03000509000000000000" pitchFamily="65" charset="-120"/>
              </a:rPr>
              <a:t>月</a:t>
            </a:r>
            <a:r>
              <a:rPr lang="en-US" altLang="zh-TW" sz="6200" dirty="0">
                <a:solidFill>
                  <a:schemeClr val="tx2"/>
                </a:solidFill>
                <a:latin typeface="標楷體" panose="03000509000000000000" pitchFamily="65" charset="-120"/>
                <a:ea typeface="標楷體" panose="03000509000000000000" pitchFamily="65" charset="-120"/>
              </a:rPr>
              <a:t>24</a:t>
            </a:r>
            <a:r>
              <a:rPr lang="zh-TW" altLang="en-US" sz="6200" dirty="0">
                <a:solidFill>
                  <a:schemeClr val="tx2"/>
                </a:solidFill>
                <a:latin typeface="標楷體" panose="03000509000000000000" pitchFamily="65" charset="-120"/>
                <a:ea typeface="標楷體" panose="03000509000000000000" pitchFamily="65" charset="-120"/>
              </a:rPr>
              <a:t>日中選法字第</a:t>
            </a:r>
            <a:r>
              <a:rPr lang="en-US" altLang="zh-TW" sz="6200" dirty="0">
                <a:solidFill>
                  <a:schemeClr val="tx2"/>
                </a:solidFill>
                <a:latin typeface="標楷體" panose="03000509000000000000" pitchFamily="65" charset="-120"/>
                <a:ea typeface="標楷體" panose="03000509000000000000" pitchFamily="65" charset="-120"/>
              </a:rPr>
              <a:t>1033550238</a:t>
            </a:r>
            <a:r>
              <a:rPr lang="zh-TW" altLang="en-US" sz="6200" dirty="0">
                <a:solidFill>
                  <a:schemeClr val="tx2"/>
                </a:solidFill>
                <a:latin typeface="標楷體" panose="03000509000000000000" pitchFamily="65" charset="-120"/>
                <a:ea typeface="標楷體" panose="03000509000000000000" pitchFamily="65" charset="-120"/>
              </a:rPr>
              <a:t>號函</a:t>
            </a:r>
            <a:r>
              <a:rPr lang="en-US" altLang="zh-TW" sz="6200" dirty="0">
                <a:solidFill>
                  <a:schemeClr val="tx2"/>
                </a:solidFill>
                <a:latin typeface="標楷體" panose="03000509000000000000" pitchFamily="65" charset="-120"/>
                <a:ea typeface="標楷體" panose="03000509000000000000" pitchFamily="65" charset="-120"/>
              </a:rPr>
              <a:t>)</a:t>
            </a:r>
            <a:r>
              <a:rPr lang="zh-TW" altLang="en-US" sz="6200" dirty="0">
                <a:solidFill>
                  <a:schemeClr val="tx2"/>
                </a:solidFill>
                <a:latin typeface="標楷體" panose="03000509000000000000" pitchFamily="65" charset="-120"/>
                <a:ea typeface="標楷體" panose="03000509000000000000" pitchFamily="65" charset="-120"/>
              </a:rPr>
              <a:t> </a:t>
            </a:r>
          </a:p>
          <a:p>
            <a:pPr marL="0" indent="0">
              <a:buNone/>
            </a:pPr>
            <a:endParaRPr lang="en-US" altLang="zh-TW" sz="3300" dirty="0">
              <a:solidFill>
                <a:schemeClr val="accent5"/>
              </a:solidFill>
              <a:latin typeface="標楷體" panose="03000509000000000000" pitchFamily="65" charset="-120"/>
              <a:ea typeface="標楷體" panose="03000509000000000000" pitchFamily="65" charset="-120"/>
            </a:endParaRPr>
          </a:p>
          <a:p>
            <a:pPr marL="0" indent="0">
              <a:buNone/>
            </a:pPr>
            <a:endParaRPr lang="zh-TW" altLang="en-US" sz="3300" dirty="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a:extLst>
              <a:ext uri="{FF2B5EF4-FFF2-40B4-BE49-F238E27FC236}">
                <a16:creationId xmlns:a16="http://schemas.microsoft.com/office/drawing/2014/main" id="{19652E1E-C144-DF7D-3853-74D4BE3E37B9}"/>
              </a:ext>
            </a:extLst>
          </p:cNvPr>
          <p:cNvSpPr>
            <a:spLocks noGrp="1"/>
          </p:cNvSpPr>
          <p:nvPr>
            <p:ph type="sldNum" sz="quarter" idx="12"/>
          </p:nvPr>
        </p:nvSpPr>
        <p:spPr/>
        <p:txBody>
          <a:bodyPr/>
          <a:lstStyle/>
          <a:p>
            <a:endParaRPr lang="en-US" altLang="zh-TW" dirty="0"/>
          </a:p>
        </p:txBody>
      </p:sp>
      <p:sp>
        <p:nvSpPr>
          <p:cNvPr id="5" name="投影片編號版面配置區 10">
            <a:extLst>
              <a:ext uri="{FF2B5EF4-FFF2-40B4-BE49-F238E27FC236}">
                <a16:creationId xmlns:a16="http://schemas.microsoft.com/office/drawing/2014/main" id="{E52B6C62-B072-8411-BE99-61D119AED9AB}"/>
              </a:ext>
            </a:extLst>
          </p:cNvPr>
          <p:cNvSpPr txBox="1">
            <a:spLocks/>
          </p:cNvSpPr>
          <p:nvPr/>
        </p:nvSpPr>
        <p:spPr>
          <a:xfrm>
            <a:off x="273875" y="6061726"/>
            <a:ext cx="855678"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29</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453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2370937" y="430875"/>
            <a:ext cx="9368344" cy="769441"/>
          </a:xfrm>
          <a:prstGeom prst="rect">
            <a:avLst/>
          </a:prstGeom>
          <a:noFill/>
        </p:spPr>
        <p:txBody>
          <a:bodyPr wrap="square" rtlCol="0" anchor="ctr">
            <a:spAutoFit/>
          </a:bodyPr>
          <a:lstStyle/>
          <a:p>
            <a:r>
              <a:rPr lang="en-US" altLang="zh-TW" sz="44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44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相關法令規定</a:t>
            </a:r>
          </a:p>
        </p:txBody>
      </p:sp>
      <p:sp>
        <p:nvSpPr>
          <p:cNvPr id="4" name="TextBox 3"/>
          <p:cNvSpPr txBox="1"/>
          <p:nvPr/>
        </p:nvSpPr>
        <p:spPr>
          <a:xfrm flipH="1">
            <a:off x="3266269" y="1596102"/>
            <a:ext cx="8773330" cy="769441"/>
          </a:xfrm>
          <a:prstGeom prst="rect">
            <a:avLst/>
          </a:prstGeom>
          <a:noFill/>
        </p:spPr>
        <p:txBody>
          <a:bodyPr wrap="square" rtlCol="0" anchor="ctr">
            <a:spAutoFit/>
          </a:bodyPr>
          <a:lstStyle/>
          <a:p>
            <a:r>
              <a:rPr lang="en-US" altLang="zh-TW" sz="44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en-US" sz="4400" b="1" u="sng" dirty="0">
                <a:solidFill>
                  <a:schemeClr val="tx2">
                    <a:lumMod val="95000"/>
                    <a:lumOff val="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公投法</a:t>
            </a:r>
            <a:r>
              <a:rPr lang="zh-TW" altLang="en-US" sz="4400" b="1" dirty="0">
                <a:solidFill>
                  <a:schemeClr val="tx2">
                    <a:lumMod val="95000"/>
                    <a:lumOff val="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與</a:t>
            </a:r>
            <a:r>
              <a:rPr lang="zh-TW" altLang="en-US" sz="4400" b="1" u="sng" dirty="0">
                <a:solidFill>
                  <a:schemeClr val="tx2">
                    <a:lumMod val="95000"/>
                    <a:lumOff val="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選罷法</a:t>
            </a:r>
            <a:r>
              <a:rPr lang="zh-TW" altLang="en-US" sz="44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規定</a:t>
            </a:r>
            <a:r>
              <a:rPr lang="zh-TW" altLang="en-US" sz="4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相同</a:t>
            </a:r>
            <a:r>
              <a:rPr lang="zh-TW" altLang="en-US" sz="44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之處</a:t>
            </a:r>
          </a:p>
        </p:txBody>
      </p:sp>
      <p:sp>
        <p:nvSpPr>
          <p:cNvPr id="5" name="TextBox 4"/>
          <p:cNvSpPr txBox="1"/>
          <p:nvPr/>
        </p:nvSpPr>
        <p:spPr>
          <a:xfrm flipH="1">
            <a:off x="3506048" y="2866433"/>
            <a:ext cx="8354257" cy="769441"/>
          </a:xfrm>
          <a:prstGeom prst="rect">
            <a:avLst/>
          </a:prstGeom>
          <a:noFill/>
        </p:spPr>
        <p:txBody>
          <a:bodyPr wrap="square" rtlCol="0" anchor="ctr">
            <a:spAutoFit/>
          </a:bodyPr>
          <a:lstStyle/>
          <a:p>
            <a:r>
              <a:rPr lang="en-US" altLang="zh-TW" sz="44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en-US" sz="4400" b="1" u="sng" dirty="0">
                <a:solidFill>
                  <a:schemeClr val="tx2">
                    <a:lumMod val="95000"/>
                    <a:lumOff val="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公投法</a:t>
            </a:r>
            <a:r>
              <a:rPr lang="zh-TW" altLang="en-US" sz="4400" b="1" dirty="0">
                <a:solidFill>
                  <a:schemeClr val="tx2">
                    <a:lumMod val="95000"/>
                    <a:lumOff val="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與</a:t>
            </a:r>
            <a:r>
              <a:rPr lang="zh-TW" altLang="en-US" sz="4400" b="1" u="sng" dirty="0">
                <a:solidFill>
                  <a:schemeClr val="tx2">
                    <a:lumMod val="95000"/>
                    <a:lumOff val="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選罷法</a:t>
            </a:r>
            <a:r>
              <a:rPr lang="zh-TW" altLang="en-US" sz="44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規定</a:t>
            </a:r>
            <a:r>
              <a:rPr lang="zh-TW" altLang="en-US" sz="4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不同</a:t>
            </a:r>
            <a:r>
              <a:rPr lang="zh-TW" altLang="en-US" sz="44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之處</a:t>
            </a:r>
          </a:p>
        </p:txBody>
      </p:sp>
      <p:sp>
        <p:nvSpPr>
          <p:cNvPr id="6" name="TextBox 5"/>
          <p:cNvSpPr txBox="1"/>
          <p:nvPr/>
        </p:nvSpPr>
        <p:spPr>
          <a:xfrm flipH="1">
            <a:off x="3637232" y="4182569"/>
            <a:ext cx="6550564" cy="769441"/>
          </a:xfrm>
          <a:prstGeom prst="rect">
            <a:avLst/>
          </a:prstGeom>
          <a:noFill/>
        </p:spPr>
        <p:txBody>
          <a:bodyPr wrap="square" rtlCol="0" anchor="ctr">
            <a:spAutoFit/>
          </a:bodyPr>
          <a:lstStyle/>
          <a:p>
            <a:r>
              <a:rPr lang="en-US" altLang="zh-TW" sz="44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a:t>
            </a:r>
            <a:r>
              <a:rPr lang="zh-TW" altLang="en-US" sz="44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選舉</a:t>
            </a:r>
            <a:r>
              <a:rPr lang="zh-TW" altLang="en-US" sz="4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訴訟</a:t>
            </a:r>
            <a:r>
              <a:rPr lang="zh-TW" altLang="en-US" sz="44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發現之</a:t>
            </a:r>
            <a:r>
              <a:rPr lang="zh-TW" altLang="en-US" sz="4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疏失</a:t>
            </a:r>
            <a:endParaRPr lang="en-US" sz="4400" b="1" dirty="0">
              <a:solidFill>
                <a:srgbClr val="FF0000"/>
              </a:solidFill>
              <a:latin typeface="標楷體" panose="03000509000000000000" pitchFamily="65" charset="-120"/>
              <a:ea typeface="標楷體" panose="03000509000000000000" pitchFamily="65" charset="-120"/>
              <a:cs typeface="Tahoma" panose="020B0604030504040204" pitchFamily="34" charset="0"/>
            </a:endParaRPr>
          </a:p>
        </p:txBody>
      </p:sp>
      <p:sp>
        <p:nvSpPr>
          <p:cNvPr id="7" name="Oval 6"/>
          <p:cNvSpPr/>
          <p:nvPr/>
        </p:nvSpPr>
        <p:spPr>
          <a:xfrm>
            <a:off x="1683923" y="659732"/>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2434770" y="1824960"/>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2725389" y="3091120"/>
            <a:ext cx="311727" cy="320068"/>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2565814" y="4396123"/>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24"/>
          <p:cNvGrpSpPr/>
          <p:nvPr/>
        </p:nvGrpSpPr>
        <p:grpSpPr>
          <a:xfrm rot="5400000">
            <a:off x="-3129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Oval 9"/>
          <p:cNvSpPr/>
          <p:nvPr/>
        </p:nvSpPr>
        <p:spPr>
          <a:xfrm>
            <a:off x="2012802" y="5448801"/>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5"/>
          <p:cNvSpPr txBox="1"/>
          <p:nvPr/>
        </p:nvSpPr>
        <p:spPr>
          <a:xfrm flipH="1">
            <a:off x="3266271" y="5375807"/>
            <a:ext cx="7852444" cy="769441"/>
          </a:xfrm>
          <a:prstGeom prst="rect">
            <a:avLst/>
          </a:prstGeom>
          <a:noFill/>
        </p:spPr>
        <p:txBody>
          <a:bodyPr wrap="square" rtlCol="0" anchor="ctr">
            <a:spAutoFit/>
          </a:bodyPr>
          <a:lstStyle/>
          <a:p>
            <a:r>
              <a:rPr lang="en-US" altLang="zh-TW" sz="44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a:t>
            </a:r>
            <a:r>
              <a:rPr lang="zh-TW" altLang="en-US" sz="4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突發狀況</a:t>
            </a:r>
            <a:r>
              <a:rPr lang="zh-TW" altLang="en-US" sz="44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之防範及處理要領</a:t>
            </a:r>
            <a:endParaRPr lang="en-US" sz="4400" b="1" dirty="0">
              <a:solidFill>
                <a:schemeClr val="tx2"/>
              </a:solidFill>
              <a:latin typeface="標楷體" panose="03000509000000000000" pitchFamily="65" charset="-120"/>
              <a:ea typeface="標楷體" panose="03000509000000000000" pitchFamily="65" charset="-120"/>
              <a:cs typeface="Tahoma" panose="020B0604030504040204" pitchFamily="34" charset="0"/>
            </a:endParaRPr>
          </a:p>
        </p:txBody>
      </p:sp>
      <p:sp>
        <p:nvSpPr>
          <p:cNvPr id="11" name="投影片編號版面配置區 10">
            <a:extLst>
              <a:ext uri="{FF2B5EF4-FFF2-40B4-BE49-F238E27FC236}">
                <a16:creationId xmlns:a16="http://schemas.microsoft.com/office/drawing/2014/main" id="{F810ABE6-42D4-40DA-84FF-F0470A2AB0C3}"/>
              </a:ext>
            </a:extLst>
          </p:cNvPr>
          <p:cNvSpPr>
            <a:spLocks noGrp="1"/>
          </p:cNvSpPr>
          <p:nvPr>
            <p:ph type="sldNum" sz="quarter" idx="12"/>
          </p:nvPr>
        </p:nvSpPr>
        <p:spPr>
          <a:xfrm>
            <a:off x="273875" y="6061726"/>
            <a:ext cx="762000" cy="228600"/>
          </a:xfrm>
        </p:spPr>
        <p:txBody>
          <a:bodyPr/>
          <a:lstStyle/>
          <a:p>
            <a:fld id="{022B156B-59AE-415F-B24B-8756D48BB977}" type="slidenum">
              <a:rPr lang="en-US" altLang="zh-TW" sz="3200" b="1" smtClean="0">
                <a:effectLst>
                  <a:outerShdw blurRad="38100" dist="38100" dir="2700000" algn="tl">
                    <a:srgbClr val="000000">
                      <a:alpha val="43137"/>
                    </a:srgbClr>
                  </a:outerShdw>
                </a:effectLst>
              </a:rPr>
              <a:t>3</a:t>
            </a:fld>
            <a:endParaRPr lang="en-US" altLang="zh-TW" sz="3200" b="1"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249709700"/>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8520000">
                                      <p:cBhvr>
                                        <p:cTn id="6" dur="1000" fill="hold"/>
                                        <p:tgtEl>
                                          <p:spTgt spid="1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7"/>
                                        </p:tgtEl>
                                        <p:attrNameLst>
                                          <p:attrName>fillcolor</p:attrName>
                                        </p:attrNameLst>
                                      </p:cBhvr>
                                      <p:to>
                                        <a:srgbClr val="829975"/>
                                      </p:to>
                                    </p:animClr>
                                    <p:set>
                                      <p:cBhvr>
                                        <p:cTn id="10" dur="500" fill="hold"/>
                                        <p:tgtEl>
                                          <p:spTgt spid="7"/>
                                        </p:tgtEl>
                                        <p:attrNameLst>
                                          <p:attrName>fill.type</p:attrName>
                                        </p:attrNameLst>
                                      </p:cBhvr>
                                      <p:to>
                                        <p:strVal val="solid"/>
                                      </p:to>
                                    </p:set>
                                    <p:set>
                                      <p:cBhvr>
                                        <p:cTn id="11" dur="500" fill="hold"/>
                                        <p:tgtEl>
                                          <p:spTgt spid="7"/>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500000">
                                      <p:cBhvr>
                                        <p:cTn id="18" dur="500" fill="hold"/>
                                        <p:tgtEl>
                                          <p:spTgt spid="1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8"/>
                                        </p:tgtEl>
                                        <p:attrNameLst>
                                          <p:attrName>fillcolor</p:attrName>
                                        </p:attrNameLst>
                                      </p:cBhvr>
                                      <p:to>
                                        <a:srgbClr val="829975"/>
                                      </p:to>
                                    </p:animClr>
                                    <p:set>
                                      <p:cBhvr>
                                        <p:cTn id="22" dur="500" fill="hold"/>
                                        <p:tgtEl>
                                          <p:spTgt spid="8"/>
                                        </p:tgtEl>
                                        <p:attrNameLst>
                                          <p:attrName>fill.type</p:attrName>
                                        </p:attrNameLst>
                                      </p:cBhvr>
                                      <p:to>
                                        <p:strVal val="solid"/>
                                      </p:to>
                                    </p:set>
                                    <p:set>
                                      <p:cBhvr>
                                        <p:cTn id="23" dur="500" fill="hold"/>
                                        <p:tgtEl>
                                          <p:spTgt spid="8"/>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500000">
                                      <p:cBhvr>
                                        <p:cTn id="30" dur="500" fill="hold"/>
                                        <p:tgtEl>
                                          <p:spTgt spid="1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9"/>
                                        </p:tgtEl>
                                        <p:attrNameLst>
                                          <p:attrName>fillcolor</p:attrName>
                                        </p:attrNameLst>
                                      </p:cBhvr>
                                      <p:to>
                                        <a:srgbClr val="829975"/>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440000">
                                      <p:cBhvr>
                                        <p:cTn id="42" dur="500" fill="hold"/>
                                        <p:tgtEl>
                                          <p:spTgt spid="1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0"/>
                                        </p:tgtEl>
                                        <p:attrNameLst>
                                          <p:attrName>fillcolor</p:attrName>
                                        </p:attrNameLst>
                                      </p:cBhvr>
                                      <p:to>
                                        <a:srgbClr val="829975"/>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500"/>
                                  </p:stCondLst>
                                  <p:childTnLst>
                                    <p:animRot by="1380000">
                                      <p:cBhvr>
                                        <p:cTn id="54" dur="500" fill="hold"/>
                                        <p:tgtEl>
                                          <p:spTgt spid="12"/>
                                        </p:tgtEl>
                                        <p:attrNameLst>
                                          <p:attrName>r</p:attrName>
                                        </p:attrNameLst>
                                      </p:cBhvr>
                                    </p:animRot>
                                  </p:childTnLst>
                                </p:cTn>
                              </p:par>
                            </p:childTnLst>
                          </p:cTn>
                        </p:par>
                        <p:par>
                          <p:cTn id="55" fill="hold">
                            <p:stCondLst>
                              <p:cond delay="1000"/>
                            </p:stCondLst>
                            <p:childTnLst>
                              <p:par>
                                <p:cTn id="56" presetID="1" presetClass="emph" presetSubtype="2" fill="hold" nodeType="afterEffect">
                                  <p:stCondLst>
                                    <p:cond delay="0"/>
                                  </p:stCondLst>
                                  <p:childTnLst>
                                    <p:animClr clrSpc="rgb" dir="cw">
                                      <p:cBhvr>
                                        <p:cTn id="57" dur="500" fill="hold"/>
                                        <p:tgtEl>
                                          <p:spTgt spid="16"/>
                                        </p:tgtEl>
                                        <p:attrNameLst>
                                          <p:attrName>fillcolor</p:attrName>
                                        </p:attrNameLst>
                                      </p:cBhvr>
                                      <p:to>
                                        <a:srgbClr val="829975"/>
                                      </p:to>
                                    </p:animClr>
                                    <p:set>
                                      <p:cBhvr>
                                        <p:cTn id="58" dur="500" fill="hold"/>
                                        <p:tgtEl>
                                          <p:spTgt spid="16"/>
                                        </p:tgtEl>
                                        <p:attrNameLst>
                                          <p:attrName>fill.type</p:attrName>
                                        </p:attrNameLst>
                                      </p:cBhvr>
                                      <p:to>
                                        <p:strVal val="solid"/>
                                      </p:to>
                                    </p:set>
                                    <p:set>
                                      <p:cBhvr>
                                        <p:cTn id="59" dur="500" fill="hold"/>
                                        <p:tgtEl>
                                          <p:spTgt spid="16"/>
                                        </p:tgtEl>
                                        <p:attrNameLst>
                                          <p:attrName>fill.on</p:attrName>
                                        </p:attrNameLst>
                                      </p:cBhvr>
                                      <p:to>
                                        <p:strVal val="true"/>
                                      </p:to>
                                    </p:se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801"/>
            <a:ext cx="10058402" cy="667966"/>
          </a:xfrm>
        </p:spPr>
        <p:txBody>
          <a:bodyPr/>
          <a:lstStyle/>
          <a:p>
            <a:r>
              <a:rPr lang="en-US" altLang="zh-TW" b="1" dirty="0">
                <a:solidFill>
                  <a:schemeClr val="tx2"/>
                </a:solidFill>
                <a:latin typeface="標楷體" panose="03000509000000000000" pitchFamily="65" charset="-120"/>
                <a:ea typeface="標楷體" panose="03000509000000000000" pitchFamily="65" charset="-120"/>
              </a:rPr>
              <a:t>5-6</a:t>
            </a:r>
            <a:r>
              <a:rPr lang="zh-TW" altLang="en-US"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a:xfrm>
            <a:off x="890298" y="1178300"/>
            <a:ext cx="10058400" cy="4941499"/>
          </a:xfrm>
        </p:spPr>
        <p:txBody>
          <a:bodyPr>
            <a:noAutofit/>
          </a:bodyPr>
          <a:lstStyle/>
          <a:p>
            <a:pPr marL="0" indent="0">
              <a:lnSpc>
                <a:spcPts val="2800"/>
              </a:lnSpc>
              <a:spcBef>
                <a:spcPts val="0"/>
              </a:spcBef>
              <a:buNone/>
            </a:pPr>
            <a:r>
              <a:rPr lang="zh-TW" altLang="zh-TW" sz="2600" dirty="0">
                <a:solidFill>
                  <a:srgbClr val="FF0000"/>
                </a:solidFill>
                <a:latin typeface="標楷體" panose="03000509000000000000" pitchFamily="65" charset="-120"/>
                <a:ea typeface="標楷體" panose="03000509000000000000" pitchFamily="65" charset="-120"/>
              </a:rPr>
              <a:t>投開票所管理員、監察員於執行職務不</a:t>
            </a:r>
            <a:r>
              <a:rPr lang="zh-TW" altLang="en-US" sz="2600" dirty="0">
                <a:solidFill>
                  <a:srgbClr val="FF0000"/>
                </a:solidFill>
                <a:latin typeface="標楷體" panose="03000509000000000000" pitchFamily="65" charset="-120"/>
                <a:ea typeface="標楷體" panose="03000509000000000000" pitchFamily="65" charset="-120"/>
              </a:rPr>
              <a:t>服從指揮或</a:t>
            </a:r>
            <a:r>
              <a:rPr lang="zh-TW" altLang="zh-TW" sz="2600" dirty="0">
                <a:solidFill>
                  <a:srgbClr val="FF0000"/>
                </a:solidFill>
                <a:latin typeface="標楷體" panose="03000509000000000000" pitchFamily="65" charset="-120"/>
                <a:ea typeface="標楷體" panose="03000509000000000000" pitchFamily="65" charset="-120"/>
              </a:rPr>
              <a:t>中途</a:t>
            </a:r>
            <a:r>
              <a:rPr lang="zh-TW" altLang="en-US" sz="2600" dirty="0">
                <a:solidFill>
                  <a:srgbClr val="FF0000"/>
                </a:solidFill>
                <a:latin typeface="標楷體" panose="03000509000000000000" pitchFamily="65" charset="-120"/>
                <a:ea typeface="標楷體" panose="03000509000000000000" pitchFamily="65" charset="-120"/>
              </a:rPr>
              <a:t>擅離職守</a:t>
            </a:r>
            <a:r>
              <a:rPr lang="zh-TW" altLang="zh-TW" sz="2600" dirty="0">
                <a:solidFill>
                  <a:srgbClr val="FF0000"/>
                </a:solidFill>
                <a:latin typeface="標楷體" panose="03000509000000000000" pitchFamily="65" charset="-120"/>
                <a:ea typeface="標楷體" panose="03000509000000000000" pitchFamily="65" charset="-120"/>
              </a:rPr>
              <a:t>者</a:t>
            </a:r>
            <a:r>
              <a:rPr lang="en-US" altLang="zh-TW" sz="2600" dirty="0">
                <a:solidFill>
                  <a:srgbClr val="FF0000"/>
                </a:solidFill>
                <a:latin typeface="標楷體" panose="03000509000000000000" pitchFamily="65" charset="-120"/>
                <a:ea typeface="標楷體" panose="03000509000000000000" pitchFamily="65" charset="-120"/>
              </a:rPr>
              <a:t>~</a:t>
            </a:r>
          </a:p>
          <a:p>
            <a:pPr marL="0" indent="0">
              <a:lnSpc>
                <a:spcPts val="2800"/>
              </a:lnSpc>
              <a:spcBef>
                <a:spcPts val="0"/>
              </a:spcBef>
              <a:buNone/>
            </a:pPr>
            <a:endParaRPr lang="en-US" altLang="zh-TW" sz="2600" dirty="0">
              <a:solidFill>
                <a:srgbClr val="FF0000"/>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en-US" altLang="zh-TW" sz="2600" dirty="0">
                <a:solidFill>
                  <a:schemeClr val="tx2"/>
                </a:solidFill>
                <a:latin typeface="新細明體" panose="02020500000000000000" pitchFamily="18" charset="-120"/>
                <a:ea typeface="新細明體" panose="02020500000000000000" pitchFamily="18" charset="-120"/>
              </a:rPr>
              <a:t>※</a:t>
            </a:r>
            <a:r>
              <a:rPr lang="zh-TW" altLang="zh-TW" sz="2600" dirty="0">
                <a:solidFill>
                  <a:schemeClr val="tx2"/>
                </a:solidFill>
                <a:latin typeface="標楷體" panose="03000509000000000000" pitchFamily="65" charset="-120"/>
                <a:ea typeface="標楷體" panose="03000509000000000000" pitchFamily="65" charset="-120"/>
              </a:rPr>
              <a:t>由主任管理員、主任監察員分別通報區選務作業中心</a:t>
            </a:r>
            <a:r>
              <a:rPr lang="zh-TW" altLang="en-US" sz="2600" dirty="0">
                <a:solidFill>
                  <a:schemeClr val="tx2"/>
                </a:solidFill>
                <a:latin typeface="標楷體" panose="03000509000000000000" pitchFamily="65" charset="-120"/>
                <a:ea typeface="標楷體" panose="03000509000000000000" pitchFamily="65" charset="-120"/>
              </a:rPr>
              <a:t>依據本會</a:t>
            </a:r>
            <a:r>
              <a:rPr lang="en-US" altLang="zh-TW" sz="2600" dirty="0">
                <a:solidFill>
                  <a:schemeClr val="tx2"/>
                </a:solidFill>
                <a:latin typeface="標楷體" panose="03000509000000000000" pitchFamily="65" charset="-120"/>
                <a:ea typeface="標楷體" panose="03000509000000000000" pitchFamily="65" charset="-120"/>
              </a:rPr>
              <a:t>101</a:t>
            </a:r>
          </a:p>
          <a:p>
            <a:pPr marL="0" indent="0">
              <a:lnSpc>
                <a:spcPts val="2800"/>
              </a:lnSpc>
              <a:spcBef>
                <a:spcPts val="0"/>
              </a:spcBef>
              <a:buNone/>
            </a:pPr>
            <a:r>
              <a:rPr lang="zh-TW" altLang="en-US" sz="2600" dirty="0">
                <a:solidFill>
                  <a:schemeClr val="tx2"/>
                </a:solidFill>
                <a:latin typeface="標楷體" panose="03000509000000000000" pitchFamily="65" charset="-120"/>
                <a:ea typeface="標楷體" panose="03000509000000000000" pitchFamily="65" charset="-120"/>
              </a:rPr>
              <a:t>  年</a:t>
            </a:r>
            <a:r>
              <a:rPr lang="en-US" altLang="zh-TW" sz="2600" dirty="0">
                <a:solidFill>
                  <a:schemeClr val="tx2"/>
                </a:solidFill>
                <a:latin typeface="標楷體" panose="03000509000000000000" pitchFamily="65" charset="-120"/>
                <a:ea typeface="標楷體" panose="03000509000000000000" pitchFamily="65" charset="-120"/>
              </a:rPr>
              <a:t>6</a:t>
            </a:r>
            <a:r>
              <a:rPr lang="zh-TW" altLang="en-US" sz="2600" dirty="0">
                <a:solidFill>
                  <a:schemeClr val="tx2"/>
                </a:solidFill>
                <a:latin typeface="標楷體" panose="03000509000000000000" pitchFamily="65" charset="-120"/>
                <a:ea typeface="標楷體" panose="03000509000000000000" pitchFamily="65" charset="-120"/>
              </a:rPr>
              <a:t>月</a:t>
            </a:r>
            <a:r>
              <a:rPr lang="en-US" altLang="zh-TW" sz="2600" dirty="0">
                <a:solidFill>
                  <a:schemeClr val="tx2"/>
                </a:solidFill>
                <a:latin typeface="標楷體" panose="03000509000000000000" pitchFamily="65" charset="-120"/>
                <a:ea typeface="標楷體" panose="03000509000000000000" pitchFamily="65" charset="-120"/>
              </a:rPr>
              <a:t>1</a:t>
            </a:r>
            <a:r>
              <a:rPr lang="zh-TW" altLang="en-US" sz="2600" dirty="0">
                <a:solidFill>
                  <a:schemeClr val="tx2"/>
                </a:solidFill>
                <a:latin typeface="標楷體" panose="03000509000000000000" pitchFamily="65" charset="-120"/>
                <a:ea typeface="標楷體" panose="03000509000000000000" pitchFamily="65" charset="-120"/>
              </a:rPr>
              <a:t>日函發之</a:t>
            </a:r>
            <a:r>
              <a:rPr lang="zh-TW" altLang="en-US" sz="2600" dirty="0">
                <a:solidFill>
                  <a:srgbClr val="FF0000"/>
                </a:solidFill>
                <a:latin typeface="標楷體" panose="03000509000000000000" pitchFamily="65" charset="-120"/>
                <a:ea typeface="標楷體" panose="03000509000000000000" pitchFamily="65" charset="-120"/>
              </a:rPr>
              <a:t>「臺中市選舉委員會</a:t>
            </a:r>
            <a:r>
              <a:rPr lang="zh-TW" altLang="zh-TW" sz="2600" dirty="0">
                <a:solidFill>
                  <a:srgbClr val="FF0000"/>
                </a:solidFill>
                <a:latin typeface="標楷體" panose="03000509000000000000" pitchFamily="65" charset="-120"/>
                <a:ea typeface="標楷體" panose="03000509000000000000" pitchFamily="65" charset="-120"/>
              </a:rPr>
              <a:t>投開票所工作人員免除職務</a:t>
            </a:r>
            <a:endParaRPr lang="en-US" altLang="zh-TW" sz="2600" dirty="0">
              <a:solidFill>
                <a:srgbClr val="FF0000"/>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600" dirty="0">
                <a:solidFill>
                  <a:srgbClr val="FF0000"/>
                </a:solidFill>
                <a:latin typeface="標楷體" panose="03000509000000000000" pitchFamily="65" charset="-120"/>
                <a:ea typeface="標楷體" panose="03000509000000000000" pitchFamily="65" charset="-120"/>
              </a:rPr>
              <a:t>  </a:t>
            </a:r>
            <a:r>
              <a:rPr lang="zh-TW" altLang="zh-TW" sz="2600" dirty="0">
                <a:solidFill>
                  <a:srgbClr val="FF0000"/>
                </a:solidFill>
                <a:latin typeface="標楷體" panose="03000509000000000000" pitchFamily="65" charset="-120"/>
                <a:ea typeface="標楷體" panose="03000509000000000000" pitchFamily="65" charset="-120"/>
              </a:rPr>
              <a:t>執行要點</a:t>
            </a:r>
            <a:r>
              <a:rPr lang="zh-TW" altLang="en-US" sz="2600" dirty="0">
                <a:solidFill>
                  <a:srgbClr val="FF0000"/>
                </a:solidFill>
                <a:latin typeface="標楷體" panose="03000509000000000000" pitchFamily="65" charset="-120"/>
                <a:ea typeface="標楷體" panose="03000509000000000000" pitchFamily="65" charset="-120"/>
              </a:rPr>
              <a:t>」處理</a:t>
            </a:r>
            <a:r>
              <a:rPr lang="zh-TW" altLang="zh-TW" sz="2600" dirty="0">
                <a:solidFill>
                  <a:srgbClr val="FF0000"/>
                </a:solidFill>
                <a:latin typeface="標楷體" panose="03000509000000000000" pitchFamily="65" charset="-120"/>
                <a:ea typeface="標楷體" panose="03000509000000000000" pitchFamily="65" charset="-120"/>
              </a:rPr>
              <a:t>，</a:t>
            </a:r>
            <a:r>
              <a:rPr lang="zh-TW" altLang="zh-TW" sz="2600" dirty="0">
                <a:solidFill>
                  <a:schemeClr val="tx2"/>
                </a:solidFill>
                <a:latin typeface="標楷體" panose="03000509000000000000" pitchFamily="65" charset="-120"/>
                <a:ea typeface="標楷體" panose="03000509000000000000" pitchFamily="65" charset="-120"/>
              </a:rPr>
              <a:t>立即派員遞補</a:t>
            </a:r>
            <a:r>
              <a:rPr lang="zh-TW" altLang="en-US" sz="2600" dirty="0">
                <a:solidFill>
                  <a:schemeClr val="tx2"/>
                </a:solidFill>
                <a:latin typeface="標楷體" panose="03000509000000000000" pitchFamily="65" charset="-120"/>
                <a:ea typeface="標楷體" panose="03000509000000000000" pitchFamily="65" charset="-120"/>
              </a:rPr>
              <a:t>及</a:t>
            </a:r>
            <a:r>
              <a:rPr lang="zh-TW" altLang="zh-TW" sz="2600" dirty="0">
                <a:solidFill>
                  <a:schemeClr val="tx2"/>
                </a:solidFill>
                <a:latin typeface="標楷體" panose="03000509000000000000" pitchFamily="65" charset="-120"/>
                <a:ea typeface="標楷體" panose="03000509000000000000" pitchFamily="65" charset="-120"/>
              </a:rPr>
              <a:t>通</a:t>
            </a:r>
            <a:r>
              <a:rPr lang="zh-TW" altLang="en-US" sz="2600" dirty="0">
                <a:solidFill>
                  <a:schemeClr val="tx2"/>
                </a:solidFill>
                <a:latin typeface="標楷體" panose="03000509000000000000" pitchFamily="65" charset="-120"/>
                <a:ea typeface="標楷體" panose="03000509000000000000" pitchFamily="65" charset="-120"/>
              </a:rPr>
              <a:t>報選委</a:t>
            </a:r>
            <a:r>
              <a:rPr lang="zh-TW" altLang="zh-TW" sz="2600" dirty="0">
                <a:solidFill>
                  <a:schemeClr val="tx2"/>
                </a:solidFill>
                <a:latin typeface="標楷體" panose="03000509000000000000" pitchFamily="65" charset="-120"/>
                <a:ea typeface="標楷體" panose="03000509000000000000" pitchFamily="65" charset="-120"/>
              </a:rPr>
              <a:t>會。</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endParaRPr lang="en-US" altLang="zh-TW" sz="2600" dirty="0">
              <a:latin typeface="標楷體" panose="03000509000000000000" pitchFamily="65" charset="-120"/>
              <a:ea typeface="標楷體" panose="03000509000000000000" pitchFamily="65" charset="-120"/>
            </a:endParaRPr>
          </a:p>
          <a:p>
            <a:pPr marL="0" indent="0">
              <a:lnSpc>
                <a:spcPts val="2800"/>
              </a:lnSpc>
              <a:spcBef>
                <a:spcPts val="0"/>
              </a:spcBef>
              <a:buNone/>
            </a:pPr>
            <a:r>
              <a:rPr lang="en-US" altLang="zh-TW" sz="2600" dirty="0">
                <a:solidFill>
                  <a:schemeClr val="tx2"/>
                </a:solidFill>
                <a:latin typeface="新細明體" panose="02020500000000000000" pitchFamily="18" charset="-120"/>
                <a:ea typeface="新細明體" panose="02020500000000000000" pitchFamily="18" charset="-120"/>
              </a:rPr>
              <a:t>※</a:t>
            </a:r>
            <a:r>
              <a:rPr lang="zh-TW" altLang="zh-TW" sz="2600" dirty="0">
                <a:solidFill>
                  <a:schemeClr val="tx2"/>
                </a:solidFill>
                <a:latin typeface="標楷體" panose="03000509000000000000" pitchFamily="65" charset="-120"/>
                <a:ea typeface="標楷體" panose="03000509000000000000" pitchFamily="65" charset="-120"/>
              </a:rPr>
              <a:t>主任管理員</a:t>
            </a:r>
            <a:r>
              <a:rPr lang="zh-TW" altLang="en-US" sz="2600" dirty="0">
                <a:solidFill>
                  <a:schemeClr val="tx2"/>
                </a:solidFill>
                <a:latin typeface="標楷體" panose="03000509000000000000" pitchFamily="65" charset="-120"/>
                <a:ea typeface="標楷體" panose="03000509000000000000" pitchFamily="65" charset="-120"/>
              </a:rPr>
              <a:t>並</a:t>
            </a:r>
            <a:r>
              <a:rPr lang="zh-TW" altLang="zh-TW" sz="2600" dirty="0">
                <a:solidFill>
                  <a:schemeClr val="tx2"/>
                </a:solidFill>
                <a:latin typeface="標楷體" panose="03000509000000000000" pitchFamily="65" charset="-120"/>
                <a:ea typeface="標楷體" panose="03000509000000000000" pitchFamily="65" charset="-120"/>
              </a:rPr>
              <a:t>將事實附記於投開票所報告表之「其他有關事項」</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600" dirty="0">
                <a:solidFill>
                  <a:schemeClr val="tx2"/>
                </a:solidFill>
                <a:latin typeface="標楷體" panose="03000509000000000000" pitchFamily="65" charset="-120"/>
                <a:ea typeface="標楷體" panose="03000509000000000000" pitchFamily="65" charset="-120"/>
              </a:rPr>
              <a:t>  </a:t>
            </a:r>
            <a:r>
              <a:rPr lang="zh-TW" altLang="zh-TW" sz="2600" dirty="0">
                <a:solidFill>
                  <a:schemeClr val="tx2"/>
                </a:solidFill>
                <a:latin typeface="標楷體" panose="03000509000000000000" pitchFamily="65" charset="-120"/>
                <a:ea typeface="標楷體" panose="03000509000000000000" pitchFamily="65" charset="-120"/>
              </a:rPr>
              <a:t>欄內。</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endParaRPr lang="zh-TW"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en-US" altLang="zh-TW" sz="2600" dirty="0">
                <a:solidFill>
                  <a:schemeClr val="tx2"/>
                </a:solidFill>
                <a:latin typeface="新細明體" panose="02020500000000000000" pitchFamily="18" charset="-120"/>
                <a:ea typeface="新細明體" panose="02020500000000000000" pitchFamily="18" charset="-120"/>
              </a:rPr>
              <a:t>※</a:t>
            </a:r>
            <a:r>
              <a:rPr lang="zh-TW" altLang="zh-TW" sz="2600" dirty="0">
                <a:solidFill>
                  <a:schemeClr val="tx2"/>
                </a:solidFill>
                <a:latin typeface="標楷體" panose="03000509000000000000" pitchFamily="65" charset="-120"/>
                <a:ea typeface="標楷體" panose="03000509000000000000" pitchFamily="65" charset="-120"/>
              </a:rPr>
              <a:t>經遞補後，原工作人員欲返回繼續執行職務時，主任管理員、主</a:t>
            </a:r>
            <a:r>
              <a:rPr lang="zh-TW" altLang="en-US" sz="2600" dirty="0">
                <a:solidFill>
                  <a:schemeClr val="tx2"/>
                </a:solidFill>
                <a:latin typeface="標楷體" panose="03000509000000000000" pitchFamily="65" charset="-120"/>
                <a:ea typeface="標楷體" panose="03000509000000000000" pitchFamily="65" charset="-120"/>
              </a:rPr>
              <a:t>   </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600" dirty="0">
                <a:solidFill>
                  <a:schemeClr val="tx2"/>
                </a:solidFill>
                <a:latin typeface="標楷體" panose="03000509000000000000" pitchFamily="65" charset="-120"/>
                <a:ea typeface="標楷體" panose="03000509000000000000" pitchFamily="65" charset="-120"/>
              </a:rPr>
              <a:t>  </a:t>
            </a:r>
            <a:r>
              <a:rPr lang="zh-TW" altLang="zh-TW" sz="2600" dirty="0">
                <a:solidFill>
                  <a:schemeClr val="tx2"/>
                </a:solidFill>
                <a:latin typeface="標楷體" panose="03000509000000000000" pitchFamily="65" charset="-120"/>
                <a:ea typeface="標楷體" panose="03000509000000000000" pitchFamily="65" charset="-120"/>
              </a:rPr>
              <a:t>任監察員應委婉說明已依規定遴派遞補，不得繼續執行職務﹔若</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600" dirty="0">
                <a:solidFill>
                  <a:schemeClr val="tx2"/>
                </a:solidFill>
                <a:latin typeface="標楷體" panose="03000509000000000000" pitchFamily="65" charset="-120"/>
                <a:ea typeface="標楷體" panose="03000509000000000000" pitchFamily="65" charset="-120"/>
              </a:rPr>
              <a:t>  </a:t>
            </a:r>
            <a:r>
              <a:rPr lang="zh-TW" altLang="zh-TW" sz="2600" dirty="0">
                <a:solidFill>
                  <a:schemeClr val="tx2"/>
                </a:solidFill>
                <a:latin typeface="標楷體" panose="03000509000000000000" pitchFamily="65" charset="-120"/>
                <a:ea typeface="標楷體" panose="03000509000000000000" pitchFamily="65" charset="-120"/>
              </a:rPr>
              <a:t>有影響投開票作業之進行者，應予以制止。</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600" dirty="0">
                <a:solidFill>
                  <a:schemeClr val="tx2"/>
                </a:solidFill>
                <a:latin typeface="標楷體" panose="03000509000000000000" pitchFamily="65" charset="-120"/>
                <a:ea typeface="標楷體" panose="03000509000000000000" pitchFamily="65" charset="-120"/>
              </a:rPr>
              <a:t>  </a:t>
            </a:r>
            <a:r>
              <a:rPr lang="zh-TW" altLang="zh-TW" sz="2600" dirty="0">
                <a:solidFill>
                  <a:schemeClr val="tx2"/>
                </a:solidFill>
                <a:latin typeface="標楷體" panose="03000509000000000000" pitchFamily="65" charset="-120"/>
                <a:ea typeface="標楷體" panose="03000509000000000000" pitchFamily="65" charset="-120"/>
              </a:rPr>
              <a:t>（公職人員選罷法施行細則第</a:t>
            </a:r>
            <a:r>
              <a:rPr lang="en-US" altLang="zh-TW" sz="2600" dirty="0">
                <a:solidFill>
                  <a:schemeClr val="tx2"/>
                </a:solidFill>
                <a:latin typeface="標楷體" panose="03000509000000000000" pitchFamily="65" charset="-120"/>
                <a:ea typeface="標楷體" panose="03000509000000000000" pitchFamily="65" charset="-120"/>
              </a:rPr>
              <a:t>40</a:t>
            </a:r>
            <a:r>
              <a:rPr lang="zh-TW" altLang="zh-TW" sz="2600" dirty="0">
                <a:solidFill>
                  <a:schemeClr val="tx2"/>
                </a:solidFill>
                <a:latin typeface="標楷體" panose="03000509000000000000" pitchFamily="65" charset="-120"/>
                <a:ea typeface="標楷體" panose="03000509000000000000" pitchFamily="65" charset="-120"/>
              </a:rPr>
              <a:t>條）</a:t>
            </a:r>
            <a:endParaRPr lang="en-US" altLang="zh-TW" sz="2600" dirty="0">
              <a:solidFill>
                <a:schemeClr val="tx2"/>
              </a:solidFill>
              <a:latin typeface="標楷體" panose="03000509000000000000" pitchFamily="65" charset="-120"/>
              <a:ea typeface="標楷體" panose="03000509000000000000" pitchFamily="65" charset="-120"/>
            </a:endParaRPr>
          </a:p>
          <a:p>
            <a:endParaRPr lang="zh-TW" altLang="en-US" sz="2600" dirty="0">
              <a:solidFill>
                <a:schemeClr val="tx2"/>
              </a:solidFill>
            </a:endParaRPr>
          </a:p>
        </p:txBody>
      </p:sp>
      <p:sp>
        <p:nvSpPr>
          <p:cNvPr id="4" name="投影片編號版面配置區 3">
            <a:extLst>
              <a:ext uri="{FF2B5EF4-FFF2-40B4-BE49-F238E27FC236}">
                <a16:creationId xmlns:a16="http://schemas.microsoft.com/office/drawing/2014/main" id="{7BDFD7AB-44D8-56CF-E62D-FD112F67E5D9}"/>
              </a:ext>
            </a:extLst>
          </p:cNvPr>
          <p:cNvSpPr>
            <a:spLocks noGrp="1"/>
          </p:cNvSpPr>
          <p:nvPr>
            <p:ph type="sldNum" sz="quarter" idx="12"/>
          </p:nvPr>
        </p:nvSpPr>
        <p:spPr/>
        <p:txBody>
          <a:bodyPr/>
          <a:lstStyle/>
          <a:p>
            <a:endParaRPr lang="en-US" altLang="zh-TW" dirty="0"/>
          </a:p>
        </p:txBody>
      </p:sp>
      <p:sp>
        <p:nvSpPr>
          <p:cNvPr id="5" name="投影片編號版面配置區 10">
            <a:extLst>
              <a:ext uri="{FF2B5EF4-FFF2-40B4-BE49-F238E27FC236}">
                <a16:creationId xmlns:a16="http://schemas.microsoft.com/office/drawing/2014/main" id="{8ED6EECA-2C79-B293-579A-60EB29C12EAD}"/>
              </a:ext>
            </a:extLst>
          </p:cNvPr>
          <p:cNvSpPr txBox="1">
            <a:spLocks/>
          </p:cNvSpPr>
          <p:nvPr/>
        </p:nvSpPr>
        <p:spPr>
          <a:xfrm>
            <a:off x="273874" y="6061726"/>
            <a:ext cx="791337" cy="18667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30</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809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rcRect b="38198"/>
          <a:stretch>
            <a:fillRect/>
          </a:stretch>
        </p:blipFill>
        <p:spPr>
          <a:xfrm>
            <a:off x="1428095" y="835347"/>
            <a:ext cx="8844279" cy="5457877"/>
          </a:xfrm>
          <a:prstGeom prst="rect">
            <a:avLst/>
          </a:prstGeom>
        </p:spPr>
      </p:pic>
      <p:sp>
        <p:nvSpPr>
          <p:cNvPr id="3" name="投影片編號版面配置區 10">
            <a:extLst>
              <a:ext uri="{FF2B5EF4-FFF2-40B4-BE49-F238E27FC236}">
                <a16:creationId xmlns:a16="http://schemas.microsoft.com/office/drawing/2014/main" id="{C51468BB-6EC1-A2EE-86CC-E5D088F5AB4C}"/>
              </a:ext>
            </a:extLst>
          </p:cNvPr>
          <p:cNvSpPr>
            <a:spLocks noGrp="1"/>
          </p:cNvSpPr>
          <p:nvPr>
            <p:ph type="sldNum" sz="quarter" idx="12"/>
          </p:nvPr>
        </p:nvSpPr>
        <p:spPr>
          <a:xfrm>
            <a:off x="273875" y="6061726"/>
            <a:ext cx="828784" cy="231498"/>
          </a:xfrm>
        </p:spPr>
        <p:txBody>
          <a:bodyPr/>
          <a:lstStyle/>
          <a:p>
            <a:fld id="{022B156B-59AE-415F-B24B-8756D48BB977}" type="slidenum">
              <a:rPr lang="en-US" altLang="zh-TW" sz="3200" b="1" smtClean="0">
                <a:effectLst>
                  <a:outerShdw blurRad="38100" dist="38100" dir="2700000" algn="tl">
                    <a:srgbClr val="000000">
                      <a:alpha val="43137"/>
                    </a:srgbClr>
                  </a:outerShdw>
                </a:effectLst>
              </a:rPr>
              <a:t>31</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560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801"/>
            <a:ext cx="10058402" cy="816634"/>
          </a:xfrm>
        </p:spPr>
        <p:txBody>
          <a:bodyPr/>
          <a:lstStyle/>
          <a:p>
            <a:r>
              <a:rPr lang="en-US" altLang="zh-TW" b="1" dirty="0">
                <a:solidFill>
                  <a:schemeClr val="tx2"/>
                </a:solidFill>
                <a:latin typeface="標楷體" panose="03000509000000000000" pitchFamily="65" charset="-120"/>
                <a:ea typeface="標楷體" panose="03000509000000000000" pitchFamily="65" charset="-120"/>
              </a:rPr>
              <a:t>5-7</a:t>
            </a:r>
            <a:r>
              <a:rPr lang="zh-TW" altLang="en-US"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a:xfrm>
            <a:off x="875432" y="1226388"/>
            <a:ext cx="10058400" cy="5338314"/>
          </a:xfrm>
        </p:spPr>
        <p:txBody>
          <a:bodyPr>
            <a:normAutofit fontScale="25000" lnSpcReduction="20000"/>
          </a:bodyPr>
          <a:lstStyle/>
          <a:p>
            <a:pPr marL="0" indent="0">
              <a:lnSpc>
                <a:spcPts val="2800"/>
              </a:lnSpc>
              <a:spcBef>
                <a:spcPts val="0"/>
              </a:spcBef>
              <a:buNone/>
            </a:pPr>
            <a:r>
              <a:rPr lang="zh-TW" altLang="en-US" sz="11200" dirty="0">
                <a:solidFill>
                  <a:schemeClr val="tx2"/>
                </a:solidFill>
                <a:latin typeface="標楷體" panose="03000509000000000000" pitchFamily="65" charset="-120"/>
                <a:ea typeface="標楷體" panose="03000509000000000000" pitchFamily="65" charset="-120"/>
              </a:rPr>
              <a:t>選舉人</a:t>
            </a:r>
            <a:r>
              <a:rPr lang="en-US" altLang="zh-TW" sz="11200" dirty="0">
                <a:solidFill>
                  <a:schemeClr val="tx2"/>
                </a:solidFill>
                <a:latin typeface="標楷體" panose="03000509000000000000" pitchFamily="65" charset="-120"/>
                <a:ea typeface="標楷體" panose="03000509000000000000" pitchFamily="65" charset="-120"/>
              </a:rPr>
              <a:t>(</a:t>
            </a:r>
            <a:r>
              <a:rPr lang="zh-TW" altLang="en-US" sz="11200" dirty="0">
                <a:solidFill>
                  <a:schemeClr val="tx2"/>
                </a:solidFill>
                <a:latin typeface="標楷體" panose="03000509000000000000" pitchFamily="65" charset="-120"/>
                <a:ea typeface="標楷體" panose="03000509000000000000" pitchFamily="65" charset="-120"/>
              </a:rPr>
              <a:t>投票權</a:t>
            </a:r>
            <a:r>
              <a:rPr lang="zh-TW" altLang="zh-TW" sz="11200" dirty="0">
                <a:solidFill>
                  <a:schemeClr val="tx2"/>
                </a:solidFill>
                <a:latin typeface="標楷體" panose="03000509000000000000" pitchFamily="65" charset="-120"/>
                <a:ea typeface="標楷體" panose="03000509000000000000" pitchFamily="65" charset="-120"/>
              </a:rPr>
              <a:t>人</a:t>
            </a:r>
            <a:r>
              <a:rPr lang="en-US" altLang="zh-TW" sz="11200" dirty="0">
                <a:solidFill>
                  <a:schemeClr val="tx2"/>
                </a:solidFill>
                <a:latin typeface="標楷體" panose="03000509000000000000" pitchFamily="65" charset="-120"/>
                <a:ea typeface="標楷體" panose="03000509000000000000" pitchFamily="65" charset="-120"/>
              </a:rPr>
              <a:t>)</a:t>
            </a:r>
            <a:r>
              <a:rPr lang="zh-TW" altLang="zh-TW" sz="11200" dirty="0">
                <a:solidFill>
                  <a:schemeClr val="tx2"/>
                </a:solidFill>
                <a:latin typeface="標楷體" panose="03000509000000000000" pitchFamily="65" charset="-120"/>
                <a:ea typeface="標楷體" panose="03000509000000000000" pitchFamily="65" charset="-120"/>
              </a:rPr>
              <a:t>以不識字為由，要求工作人員代為圈投</a:t>
            </a:r>
            <a:r>
              <a:rPr lang="en-US" altLang="zh-TW" sz="11200" dirty="0">
                <a:solidFill>
                  <a:schemeClr val="tx2"/>
                </a:solidFill>
                <a:latin typeface="標楷體" panose="03000509000000000000" pitchFamily="65" charset="-120"/>
                <a:ea typeface="標楷體" panose="03000509000000000000" pitchFamily="65" charset="-120"/>
              </a:rPr>
              <a:t>~</a:t>
            </a:r>
          </a:p>
          <a:p>
            <a:pPr marL="0" indent="0">
              <a:lnSpc>
                <a:spcPts val="2800"/>
              </a:lnSpc>
              <a:spcBef>
                <a:spcPts val="0"/>
              </a:spcBef>
              <a:buNone/>
            </a:pPr>
            <a:r>
              <a:rPr lang="en-US" altLang="zh-TW" sz="11200" dirty="0">
                <a:solidFill>
                  <a:schemeClr val="tx2"/>
                </a:solidFill>
                <a:latin typeface="新細明體" panose="02020500000000000000" pitchFamily="18" charset="-120"/>
                <a:ea typeface="新細明體" panose="02020500000000000000" pitchFamily="18" charset="-120"/>
              </a:rPr>
              <a:t>※</a:t>
            </a:r>
            <a:r>
              <a:rPr lang="zh-TW" altLang="en-US" sz="11200" dirty="0">
                <a:solidFill>
                  <a:schemeClr val="tx2"/>
                </a:solidFill>
                <a:latin typeface="標楷體" panose="03000509000000000000" pitchFamily="65" charset="-120"/>
                <a:ea typeface="標楷體" panose="03000509000000000000" pitchFamily="65" charset="-120"/>
              </a:rPr>
              <a:t>選舉人</a:t>
            </a:r>
            <a:r>
              <a:rPr lang="en-US" altLang="zh-TW" sz="11200" dirty="0">
                <a:solidFill>
                  <a:schemeClr val="tx2"/>
                </a:solidFill>
                <a:latin typeface="標楷體" panose="03000509000000000000" pitchFamily="65" charset="-120"/>
                <a:ea typeface="標楷體" panose="03000509000000000000" pitchFamily="65" charset="-120"/>
              </a:rPr>
              <a:t>(</a:t>
            </a:r>
            <a:r>
              <a:rPr lang="zh-TW" altLang="en-US" sz="11200" dirty="0">
                <a:solidFill>
                  <a:schemeClr val="tx2"/>
                </a:solidFill>
                <a:latin typeface="標楷體" panose="03000509000000000000" pitchFamily="65" charset="-120"/>
                <a:ea typeface="標楷體" panose="03000509000000000000" pitchFamily="65" charset="-120"/>
              </a:rPr>
              <a:t>投票權人</a:t>
            </a:r>
            <a:r>
              <a:rPr lang="en-US" altLang="zh-TW" sz="11200" dirty="0">
                <a:solidFill>
                  <a:schemeClr val="tx2"/>
                </a:solidFill>
                <a:latin typeface="標楷體" panose="03000509000000000000" pitchFamily="65" charset="-120"/>
                <a:ea typeface="標楷體" panose="03000509000000000000" pitchFamily="65" charset="-120"/>
              </a:rPr>
              <a:t>)</a:t>
            </a:r>
            <a:r>
              <a:rPr lang="zh-TW" altLang="en-US" sz="11200" dirty="0">
                <a:solidFill>
                  <a:schemeClr val="tx2"/>
                </a:solidFill>
                <a:latin typeface="標楷體" panose="03000509000000000000" pitchFamily="65" charset="-120"/>
                <a:ea typeface="標楷體" panose="03000509000000000000" pitchFamily="65" charset="-120"/>
              </a:rPr>
              <a:t>領得選舉票後應自行圈投，</a:t>
            </a:r>
            <a:r>
              <a:rPr lang="zh-TW" altLang="en-US" sz="11200" dirty="0">
                <a:solidFill>
                  <a:srgbClr val="FF0000"/>
                </a:solidFill>
                <a:latin typeface="標楷體" panose="03000509000000000000" pitchFamily="65" charset="-120"/>
                <a:ea typeface="標楷體" panose="03000509000000000000" pitchFamily="65" charset="-120"/>
              </a:rPr>
              <a:t>但因</a:t>
            </a:r>
            <a:r>
              <a:rPr lang="zh-TW" altLang="zh-TW" sz="11200" dirty="0">
                <a:solidFill>
                  <a:srgbClr val="FF0000"/>
                </a:solidFill>
                <a:latin typeface="標楷體" panose="03000509000000000000" pitchFamily="65" charset="-120"/>
                <a:ea typeface="標楷體" panose="03000509000000000000" pitchFamily="65" charset="-120"/>
              </a:rPr>
              <a:t>身心障礙無法自行圈投而能表示其意思者，得依其請求，由家屬</a:t>
            </a:r>
            <a:r>
              <a:rPr lang="zh-TW" altLang="en-US" sz="11200" dirty="0">
                <a:solidFill>
                  <a:srgbClr val="FF0000"/>
                </a:solidFill>
                <a:latin typeface="標楷體" panose="03000509000000000000" pitchFamily="65" charset="-120"/>
                <a:ea typeface="標楷體" panose="03000509000000000000" pitchFamily="65" charset="-120"/>
              </a:rPr>
              <a:t>或</a:t>
            </a:r>
            <a:r>
              <a:rPr lang="zh-TW" altLang="en-US" sz="11200" u="sng" dirty="0">
                <a:solidFill>
                  <a:srgbClr val="FF0000"/>
                </a:solidFill>
                <a:latin typeface="標楷體" panose="03000509000000000000" pitchFamily="65" charset="-120"/>
                <a:ea typeface="標楷體" panose="03000509000000000000" pitchFamily="65" charset="-120"/>
              </a:rPr>
              <a:t>陪同之人</a:t>
            </a:r>
            <a:r>
              <a:rPr lang="zh-TW" altLang="zh-TW" sz="11200" dirty="0">
                <a:solidFill>
                  <a:srgbClr val="FF0000"/>
                </a:solidFill>
                <a:latin typeface="標楷體" panose="03000509000000000000" pitchFamily="65" charset="-120"/>
                <a:ea typeface="標楷體" panose="03000509000000000000" pitchFamily="65" charset="-120"/>
              </a:rPr>
              <a:t>一人在場，依據本人意思，眼同協助或代為圈投；其無家屬</a:t>
            </a:r>
            <a:r>
              <a:rPr lang="zh-TW" altLang="en-US" sz="11200" dirty="0">
                <a:solidFill>
                  <a:srgbClr val="FF0000"/>
                </a:solidFill>
                <a:latin typeface="標楷體" panose="03000509000000000000" pitchFamily="65" charset="-120"/>
                <a:ea typeface="標楷體" panose="03000509000000000000" pitchFamily="65" charset="-120"/>
              </a:rPr>
              <a:t>或陪同之人</a:t>
            </a:r>
            <a:r>
              <a:rPr lang="zh-TW" altLang="zh-TW" sz="11200" dirty="0">
                <a:solidFill>
                  <a:srgbClr val="FF0000"/>
                </a:solidFill>
                <a:latin typeface="標楷體" panose="03000509000000000000" pitchFamily="65" charset="-120"/>
                <a:ea typeface="標楷體" panose="03000509000000000000" pitchFamily="65" charset="-120"/>
              </a:rPr>
              <a:t>在場者，亦得依其請求，由投票所管理員及監察員各一人，依據本人意思，眼同協助或代為圈投</a:t>
            </a:r>
            <a:r>
              <a:rPr lang="zh-TW" altLang="en-US" sz="11200" dirty="0">
                <a:solidFill>
                  <a:srgbClr val="FF0000"/>
                </a:solidFill>
                <a:latin typeface="新細明體"/>
                <a:ea typeface="新細明體"/>
              </a:rPr>
              <a:t>。</a:t>
            </a:r>
            <a:endParaRPr lang="en-US" altLang="zh-TW" sz="11200" dirty="0">
              <a:solidFill>
                <a:srgbClr val="FF0000"/>
              </a:solidFill>
              <a:latin typeface="標楷體" panose="03000509000000000000" pitchFamily="65" charset="-120"/>
              <a:ea typeface="標楷體" panose="03000509000000000000" pitchFamily="65" charset="-120"/>
            </a:endParaRPr>
          </a:p>
          <a:p>
            <a:pPr marL="0" indent="0">
              <a:buNone/>
            </a:pPr>
            <a:r>
              <a:rPr lang="en-US" altLang="zh-TW" sz="11200" dirty="0">
                <a:solidFill>
                  <a:schemeClr val="tx2"/>
                </a:solidFill>
                <a:latin typeface="標楷體" panose="03000509000000000000" pitchFamily="65" charset="-120"/>
                <a:ea typeface="標楷體" panose="03000509000000000000" pitchFamily="65" charset="-120"/>
              </a:rPr>
              <a:t>※</a:t>
            </a:r>
            <a:r>
              <a:rPr lang="zh-TW" altLang="en-US" sz="11200" dirty="0">
                <a:solidFill>
                  <a:schemeClr val="tx2"/>
                </a:solidFill>
                <a:latin typeface="標楷體" panose="03000509000000000000" pitchFamily="65" charset="-120"/>
                <a:ea typeface="標楷體" panose="03000509000000000000" pitchFamily="65" charset="-120"/>
              </a:rPr>
              <a:t>由投票所</a:t>
            </a:r>
            <a:r>
              <a:rPr lang="zh-TW" altLang="en-US" sz="11200" b="1" u="sng"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管理員</a:t>
            </a:r>
            <a:r>
              <a:rPr lang="zh-TW" altLang="en-US" sz="11200" dirty="0">
                <a:solidFill>
                  <a:schemeClr val="tx2"/>
                </a:solidFill>
                <a:latin typeface="標楷體" panose="03000509000000000000" pitchFamily="65" charset="-120"/>
                <a:ea typeface="標楷體" panose="03000509000000000000" pitchFamily="65" charset="-120"/>
              </a:rPr>
              <a:t>及</a:t>
            </a:r>
            <a:r>
              <a:rPr lang="zh-TW" altLang="en-US" sz="11200" b="1" u="sng"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監察員</a:t>
            </a:r>
            <a:r>
              <a:rPr lang="zh-TW" altLang="en-US" sz="11200" dirty="0">
                <a:solidFill>
                  <a:schemeClr val="tx2"/>
                </a:solidFill>
                <a:latin typeface="標楷體" panose="03000509000000000000" pitchFamily="65" charset="-120"/>
                <a:ea typeface="標楷體" panose="03000509000000000000" pitchFamily="65" charset="-120"/>
              </a:rPr>
              <a:t>各</a:t>
            </a:r>
            <a:r>
              <a:rPr lang="en-US" altLang="zh-TW" sz="11200" dirty="0">
                <a:solidFill>
                  <a:schemeClr val="tx2"/>
                </a:solidFill>
                <a:latin typeface="標楷體" panose="03000509000000000000" pitchFamily="65" charset="-120"/>
                <a:ea typeface="標楷體" panose="03000509000000000000" pitchFamily="65" charset="-120"/>
              </a:rPr>
              <a:t>1</a:t>
            </a:r>
            <a:r>
              <a:rPr lang="zh-TW" altLang="en-US" sz="11200" dirty="0">
                <a:solidFill>
                  <a:schemeClr val="tx2"/>
                </a:solidFill>
                <a:latin typeface="標楷體" panose="03000509000000000000" pitchFamily="65" charset="-120"/>
                <a:ea typeface="標楷體" panose="03000509000000000000" pitchFamily="65" charset="-120"/>
              </a:rPr>
              <a:t>人代為圈投選舉票之要件如下：</a:t>
            </a:r>
            <a:endParaRPr lang="en-US" altLang="zh-TW" sz="112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en-US" altLang="zh-TW" sz="11200" dirty="0">
                <a:solidFill>
                  <a:schemeClr val="tx2"/>
                </a:solidFill>
                <a:latin typeface="標楷體" panose="03000509000000000000" pitchFamily="65" charset="-120"/>
                <a:ea typeface="標楷體" panose="03000509000000000000" pitchFamily="65" charset="-120"/>
              </a:rPr>
              <a:t>1.</a:t>
            </a:r>
            <a:r>
              <a:rPr lang="zh-TW" altLang="en-US" sz="11200" dirty="0">
                <a:solidFill>
                  <a:schemeClr val="tx2"/>
                </a:solidFill>
                <a:latin typeface="標楷體" panose="03000509000000000000" pitchFamily="65" charset="-120"/>
                <a:ea typeface="標楷體" panose="03000509000000000000" pitchFamily="65" charset="-120"/>
              </a:rPr>
              <a:t>選舉人須為「身心障礙不能自行圈投而能表示其意思者」。</a:t>
            </a:r>
          </a:p>
          <a:p>
            <a:pPr marL="0" indent="0">
              <a:lnSpc>
                <a:spcPts val="2800"/>
              </a:lnSpc>
              <a:spcBef>
                <a:spcPts val="0"/>
              </a:spcBef>
              <a:buNone/>
            </a:pPr>
            <a:r>
              <a:rPr lang="en-US" altLang="zh-TW" sz="11200" dirty="0">
                <a:solidFill>
                  <a:schemeClr val="tx2"/>
                </a:solidFill>
                <a:latin typeface="標楷體" panose="03000509000000000000" pitchFamily="65" charset="-120"/>
                <a:ea typeface="標楷體" panose="03000509000000000000" pitchFamily="65" charset="-120"/>
              </a:rPr>
              <a:t>2.</a:t>
            </a:r>
            <a:r>
              <a:rPr lang="zh-TW" altLang="en-US" sz="11200" dirty="0">
                <a:solidFill>
                  <a:schemeClr val="tx2"/>
                </a:solidFill>
                <a:latin typeface="標楷體" panose="03000509000000000000" pitchFamily="65" charset="-120"/>
                <a:ea typeface="標楷體" panose="03000509000000000000" pitchFamily="65" charset="-120"/>
              </a:rPr>
              <a:t>須選舉人無家屬或</a:t>
            </a:r>
            <a:r>
              <a:rPr lang="zh-TW" altLang="en-US" sz="11200" u="sng" dirty="0">
                <a:solidFill>
                  <a:schemeClr val="tx2"/>
                </a:solidFill>
                <a:latin typeface="標楷體" panose="03000509000000000000" pitchFamily="65" charset="-120"/>
                <a:ea typeface="標楷體" panose="03000509000000000000" pitchFamily="65" charset="-120"/>
              </a:rPr>
              <a:t>陪同之人</a:t>
            </a:r>
            <a:r>
              <a:rPr lang="zh-TW" altLang="en-US" sz="11200" dirty="0">
                <a:solidFill>
                  <a:schemeClr val="tx2"/>
                </a:solidFill>
                <a:latin typeface="標楷體" panose="03000509000000000000" pitchFamily="65" charset="-120"/>
                <a:ea typeface="標楷體" panose="03000509000000000000" pitchFamily="65" charset="-120"/>
              </a:rPr>
              <a:t>在場。</a:t>
            </a:r>
            <a:r>
              <a:rPr lang="en-US" altLang="zh-TW" sz="11200" dirty="0">
                <a:solidFill>
                  <a:schemeClr val="tx2"/>
                </a:solidFill>
                <a:latin typeface="標楷體" panose="03000509000000000000" pitchFamily="65" charset="-120"/>
                <a:ea typeface="標楷體" panose="03000509000000000000" pitchFamily="65" charset="-120"/>
              </a:rPr>
              <a:t>(109.4.17</a:t>
            </a:r>
            <a:r>
              <a:rPr lang="zh-TW" altLang="en-US" sz="11200" dirty="0">
                <a:solidFill>
                  <a:schemeClr val="tx2"/>
                </a:solidFill>
                <a:latin typeface="標楷體" panose="03000509000000000000" pitchFamily="65" charset="-120"/>
                <a:ea typeface="標楷體" panose="03000509000000000000" pitchFamily="65" charset="-120"/>
              </a:rPr>
              <a:t>修正</a:t>
            </a:r>
            <a:r>
              <a:rPr lang="en-US" altLang="zh-TW" sz="11200" dirty="0">
                <a:solidFill>
                  <a:schemeClr val="tx2"/>
                </a:solidFill>
                <a:latin typeface="標楷體" panose="03000509000000000000" pitchFamily="65" charset="-120"/>
                <a:ea typeface="標楷體" panose="03000509000000000000" pitchFamily="65" charset="-120"/>
              </a:rPr>
              <a:t>)</a:t>
            </a:r>
            <a:endParaRPr lang="zh-TW" altLang="en-US" sz="112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en-US" altLang="zh-TW" sz="11200" dirty="0">
                <a:solidFill>
                  <a:schemeClr val="tx2"/>
                </a:solidFill>
                <a:latin typeface="標楷體" panose="03000509000000000000" pitchFamily="65" charset="-120"/>
                <a:ea typeface="標楷體" panose="03000509000000000000" pitchFamily="65" charset="-120"/>
              </a:rPr>
              <a:t>3.</a:t>
            </a:r>
            <a:r>
              <a:rPr lang="zh-TW" altLang="en-US" sz="11200" dirty="0">
                <a:solidFill>
                  <a:schemeClr val="tx2"/>
                </a:solidFill>
                <a:latin typeface="標楷體" panose="03000509000000000000" pitchFamily="65" charset="-120"/>
                <a:ea typeface="標楷體" panose="03000509000000000000" pitchFamily="65" charset="-120"/>
              </a:rPr>
              <a:t>須依選舉人之請求。</a:t>
            </a:r>
          </a:p>
          <a:p>
            <a:pPr marL="0" indent="0">
              <a:lnSpc>
                <a:spcPts val="2800"/>
              </a:lnSpc>
              <a:spcBef>
                <a:spcPts val="0"/>
              </a:spcBef>
              <a:buNone/>
            </a:pPr>
            <a:r>
              <a:rPr lang="en-US" altLang="zh-TW" sz="11200" dirty="0">
                <a:solidFill>
                  <a:schemeClr val="tx2"/>
                </a:solidFill>
                <a:latin typeface="標楷體" panose="03000509000000000000" pitchFamily="65" charset="-120"/>
                <a:ea typeface="標楷體" panose="03000509000000000000" pitchFamily="65" charset="-120"/>
              </a:rPr>
              <a:t>4.</a:t>
            </a:r>
            <a:r>
              <a:rPr lang="zh-TW" altLang="en-US" sz="11200" dirty="0">
                <a:solidFill>
                  <a:schemeClr val="tx2"/>
                </a:solidFill>
                <a:latin typeface="標楷體" panose="03000509000000000000" pitchFamily="65" charset="-120"/>
                <a:ea typeface="標楷體" panose="03000509000000000000" pitchFamily="65" charset="-120"/>
              </a:rPr>
              <a:t>須依據選舉人本人意思代為圈投。</a:t>
            </a:r>
            <a:endParaRPr lang="en-US" altLang="zh-TW" sz="112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endParaRPr lang="en-US" altLang="zh-TW" sz="112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zh-TW" sz="11200" dirty="0">
                <a:solidFill>
                  <a:schemeClr val="tx2"/>
                </a:solidFill>
                <a:latin typeface="標楷體" panose="03000509000000000000" pitchFamily="65" charset="-120"/>
                <a:ea typeface="標楷體" panose="03000509000000000000" pitchFamily="65" charset="-120"/>
              </a:rPr>
              <a:t>（</a:t>
            </a:r>
            <a:r>
              <a:rPr lang="zh-TW" altLang="en-US" sz="11200" dirty="0">
                <a:solidFill>
                  <a:schemeClr val="tx2"/>
                </a:solidFill>
                <a:latin typeface="標楷體" panose="03000509000000000000" pitchFamily="65" charset="-120"/>
                <a:ea typeface="標楷體" panose="03000509000000000000" pitchFamily="65" charset="-120"/>
              </a:rPr>
              <a:t>公職人員選罷法第</a:t>
            </a:r>
            <a:r>
              <a:rPr lang="en-US" altLang="zh-TW" sz="11200" dirty="0">
                <a:solidFill>
                  <a:schemeClr val="tx2"/>
                </a:solidFill>
                <a:latin typeface="標楷體" panose="03000509000000000000" pitchFamily="65" charset="-120"/>
                <a:ea typeface="標楷體" panose="03000509000000000000" pitchFamily="65" charset="-120"/>
              </a:rPr>
              <a:t>18</a:t>
            </a:r>
            <a:r>
              <a:rPr lang="zh-TW" altLang="en-US" sz="11200" dirty="0">
                <a:solidFill>
                  <a:schemeClr val="tx2"/>
                </a:solidFill>
                <a:latin typeface="標楷體" panose="03000509000000000000" pitchFamily="65" charset="-120"/>
                <a:ea typeface="標楷體" panose="03000509000000000000" pitchFamily="65" charset="-120"/>
              </a:rPr>
              <a:t>條第</a:t>
            </a:r>
            <a:r>
              <a:rPr lang="en-US" altLang="zh-TW" sz="11200" dirty="0">
                <a:solidFill>
                  <a:schemeClr val="tx2"/>
                </a:solidFill>
                <a:latin typeface="標楷體" panose="03000509000000000000" pitchFamily="65" charset="-120"/>
                <a:ea typeface="標楷體" panose="03000509000000000000" pitchFamily="65" charset="-120"/>
              </a:rPr>
              <a:t>3</a:t>
            </a:r>
            <a:r>
              <a:rPr lang="zh-TW" altLang="en-US" sz="11200" dirty="0">
                <a:solidFill>
                  <a:schemeClr val="tx2"/>
                </a:solidFill>
                <a:latin typeface="標楷體" panose="03000509000000000000" pitchFamily="65" charset="-120"/>
                <a:ea typeface="標楷體" panose="03000509000000000000" pitchFamily="65" charset="-120"/>
              </a:rPr>
              <a:t>項</a:t>
            </a:r>
            <a:r>
              <a:rPr lang="zh-TW" altLang="zh-TW" sz="11200" dirty="0">
                <a:solidFill>
                  <a:schemeClr val="tx2"/>
                </a:solidFill>
                <a:latin typeface="標楷體" panose="03000509000000000000" pitchFamily="65" charset="-120"/>
                <a:ea typeface="標楷體" panose="03000509000000000000" pitchFamily="65" charset="-120"/>
              </a:rPr>
              <a:t>）</a:t>
            </a:r>
            <a:endParaRPr lang="en-US" altLang="zh-TW" sz="11200" dirty="0">
              <a:solidFill>
                <a:schemeClr val="tx2"/>
              </a:solidFill>
              <a:latin typeface="標楷體" panose="03000509000000000000" pitchFamily="65" charset="-120"/>
              <a:ea typeface="標楷體" panose="03000509000000000000" pitchFamily="65" charset="-120"/>
            </a:endParaRPr>
          </a:p>
          <a:p>
            <a:endParaRPr lang="zh-TW" altLang="en-US" dirty="0"/>
          </a:p>
        </p:txBody>
      </p:sp>
      <p:sp>
        <p:nvSpPr>
          <p:cNvPr id="5" name="投影片編號版面配置區 10">
            <a:extLst>
              <a:ext uri="{FF2B5EF4-FFF2-40B4-BE49-F238E27FC236}">
                <a16:creationId xmlns:a16="http://schemas.microsoft.com/office/drawing/2014/main" id="{9D782FD3-8526-FD13-4E87-DEB4CE463F71}"/>
              </a:ext>
            </a:extLst>
          </p:cNvPr>
          <p:cNvSpPr>
            <a:spLocks noGrp="1"/>
          </p:cNvSpPr>
          <p:nvPr>
            <p:ph type="sldNum" sz="quarter" idx="12"/>
          </p:nvPr>
        </p:nvSpPr>
        <p:spPr>
          <a:xfrm>
            <a:off x="273875" y="6061726"/>
            <a:ext cx="855678" cy="258392"/>
          </a:xfrm>
        </p:spPr>
        <p:txBody>
          <a:bodyPr/>
          <a:lstStyle/>
          <a:p>
            <a:fld id="{022B156B-59AE-415F-B24B-8756D48BB977}" type="slidenum">
              <a:rPr lang="en-US" altLang="zh-TW" sz="3200" b="1" smtClean="0">
                <a:effectLst>
                  <a:outerShdw blurRad="38100" dist="38100" dir="2700000" algn="tl">
                    <a:srgbClr val="000000">
                      <a:alpha val="43137"/>
                    </a:srgbClr>
                  </a:outerShdw>
                </a:effectLst>
              </a:rPr>
              <a:t>32</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40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9377" y="270293"/>
            <a:ext cx="10058402" cy="678611"/>
          </a:xfrm>
        </p:spPr>
        <p:txBody>
          <a:bodyPr/>
          <a:lstStyle/>
          <a:p>
            <a:r>
              <a:rPr lang="en-US" altLang="zh-TW" b="1" dirty="0">
                <a:solidFill>
                  <a:schemeClr val="tx2"/>
                </a:solidFill>
                <a:latin typeface="標楷體" panose="03000509000000000000" pitchFamily="65" charset="-120"/>
                <a:ea typeface="標楷體" panose="03000509000000000000" pitchFamily="65" charset="-120"/>
              </a:rPr>
              <a:t>5-7</a:t>
            </a:r>
            <a:r>
              <a:rPr lang="zh-TW" altLang="en-US"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a:xfrm>
            <a:off x="703813" y="1107288"/>
            <a:ext cx="10058400" cy="5183038"/>
          </a:xfrm>
        </p:spPr>
        <p:txBody>
          <a:bodyPr>
            <a:normAutofit/>
          </a:bodyPr>
          <a:lstStyle/>
          <a:p>
            <a:pPr marL="0" indent="0">
              <a:lnSpc>
                <a:spcPts val="2800"/>
              </a:lnSpc>
              <a:spcBef>
                <a:spcPts val="0"/>
              </a:spcBef>
              <a:buNone/>
            </a:pPr>
            <a:r>
              <a:rPr lang="zh-TW" altLang="en-US" sz="2800" b="1" u="sng"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身心障礙者</a:t>
            </a:r>
            <a:r>
              <a:rPr lang="zh-TW" altLang="en-US" sz="2800" dirty="0">
                <a:solidFill>
                  <a:schemeClr val="tx2"/>
                </a:solidFill>
                <a:latin typeface="標楷體" panose="03000509000000000000" pitchFamily="65" charset="-120"/>
                <a:ea typeface="標楷體" panose="03000509000000000000" pitchFamily="65" charset="-120"/>
              </a:rPr>
              <a:t>無法自行</a:t>
            </a:r>
            <a:r>
              <a:rPr lang="zh-TW" altLang="zh-TW" sz="2800" dirty="0">
                <a:solidFill>
                  <a:schemeClr val="tx2"/>
                </a:solidFill>
                <a:latin typeface="標楷體" panose="03000509000000000000" pitchFamily="65" charset="-120"/>
                <a:ea typeface="標楷體" panose="03000509000000000000" pitchFamily="65" charset="-120"/>
              </a:rPr>
              <a:t>圈投</a:t>
            </a:r>
            <a:r>
              <a:rPr lang="zh-TW" altLang="en-US" sz="2800" dirty="0">
                <a:solidFill>
                  <a:schemeClr val="tx2"/>
                </a:solidFill>
                <a:latin typeface="標楷體" panose="03000509000000000000" pitchFamily="65" charset="-120"/>
                <a:ea typeface="標楷體" panose="03000509000000000000" pitchFamily="65" charset="-120"/>
              </a:rPr>
              <a:t>，其身心障礙之相關定義</a:t>
            </a:r>
            <a:r>
              <a:rPr lang="en-US" altLang="zh-TW" sz="2800" dirty="0">
                <a:solidFill>
                  <a:schemeClr val="tx2"/>
                </a:solidFill>
                <a:latin typeface="標楷體" panose="03000509000000000000" pitchFamily="65" charset="-120"/>
                <a:ea typeface="標楷體" panose="03000509000000000000" pitchFamily="65" charset="-120"/>
              </a:rPr>
              <a:t>~</a:t>
            </a:r>
          </a:p>
          <a:p>
            <a:pPr marL="0" indent="0">
              <a:lnSpc>
                <a:spcPts val="2800"/>
              </a:lnSpc>
              <a:spcBef>
                <a:spcPts val="0"/>
              </a:spcBef>
              <a:buNone/>
            </a:pP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en-US" altLang="zh-TW" sz="2800" dirty="0">
                <a:solidFill>
                  <a:schemeClr val="tx2"/>
                </a:solidFill>
                <a:latin typeface="標楷體" panose="03000509000000000000" pitchFamily="65" charset="-120"/>
                <a:ea typeface="標楷體" panose="03000509000000000000" pitchFamily="65" charset="-120"/>
              </a:rPr>
              <a:t>※</a:t>
            </a:r>
            <a:r>
              <a:rPr lang="zh-TW" altLang="zh-TW" sz="2800" dirty="0">
                <a:solidFill>
                  <a:schemeClr val="tx2"/>
                </a:solidFill>
                <a:latin typeface="標楷體" panose="03000509000000000000" pitchFamily="65" charset="-120"/>
                <a:ea typeface="標楷體" panose="03000509000000000000" pitchFamily="65" charset="-120"/>
              </a:rPr>
              <a:t>身心障礙</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不以領有身心障礙手冊人員為限，凡有身體或心智</a:t>
            </a:r>
            <a:endParaRPr lang="en-US" altLang="zh-TW" sz="2800" dirty="0">
              <a:solidFill>
                <a:srgbClr val="FF0000"/>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800" dirty="0">
                <a:solidFill>
                  <a:srgbClr val="FF0000"/>
                </a:solidFill>
                <a:latin typeface="標楷體" panose="03000509000000000000" pitchFamily="65" charset="-120"/>
                <a:ea typeface="標楷體" panose="03000509000000000000" pitchFamily="65" charset="-120"/>
              </a:rPr>
              <a:t>  功能障礙，</a:t>
            </a:r>
            <a:r>
              <a:rPr lang="zh-TW" altLang="en-US" sz="2800" u="sng" dirty="0">
                <a:solidFill>
                  <a:srgbClr val="FF0000"/>
                </a:solidFill>
                <a:latin typeface="標楷體" panose="03000509000000000000" pitchFamily="65" charset="-120"/>
                <a:ea typeface="標楷體" panose="03000509000000000000" pitchFamily="65" charset="-120"/>
              </a:rPr>
              <a:t>不能自行圈投而能表示其意思者</a:t>
            </a:r>
            <a:r>
              <a:rPr lang="zh-TW" altLang="en-US" sz="2800" dirty="0">
                <a:solidFill>
                  <a:srgbClr val="FF0000"/>
                </a:solidFill>
                <a:latin typeface="標楷體" panose="03000509000000000000" pitchFamily="65" charset="-120"/>
                <a:ea typeface="標楷體" panose="03000509000000000000" pitchFamily="65" charset="-120"/>
              </a:rPr>
              <a:t>，均適用上開法</a:t>
            </a:r>
            <a:endParaRPr lang="en-US" altLang="zh-TW" sz="2800" dirty="0">
              <a:solidFill>
                <a:srgbClr val="FF0000"/>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800" dirty="0">
                <a:solidFill>
                  <a:srgbClr val="FF0000"/>
                </a:solidFill>
                <a:latin typeface="標楷體" panose="03000509000000000000" pitchFamily="65" charset="-120"/>
                <a:ea typeface="標楷體" panose="03000509000000000000" pitchFamily="65" charset="-120"/>
              </a:rPr>
              <a:t>  條規定</a:t>
            </a:r>
            <a:r>
              <a:rPr lang="zh-TW" altLang="en-US" sz="2800" dirty="0">
                <a:solidFill>
                  <a:schemeClr val="tx2"/>
                </a:solidFill>
                <a:latin typeface="標楷體" panose="03000509000000000000" pitchFamily="65" charset="-120"/>
                <a:ea typeface="標楷體" panose="03000509000000000000" pitchFamily="65" charset="-120"/>
              </a:rPr>
              <a:t>。其所稱「不能自行圈投」，係指肢體功能不健全致</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800" dirty="0">
                <a:solidFill>
                  <a:schemeClr val="tx2"/>
                </a:solidFill>
                <a:latin typeface="標楷體" panose="03000509000000000000" pitchFamily="65" charset="-120"/>
                <a:ea typeface="標楷體" panose="03000509000000000000" pitchFamily="65" charset="-120"/>
              </a:rPr>
              <a:t>  不能自行圈投，心智障礙者如肢體功能健全，仍應自行圈投。</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800" dirty="0">
                <a:solidFill>
                  <a:schemeClr val="tx2"/>
                </a:solidFill>
                <a:latin typeface="標楷體" panose="03000509000000000000" pitchFamily="65" charset="-120"/>
                <a:ea typeface="標楷體" panose="03000509000000000000" pitchFamily="65" charset="-120"/>
              </a:rPr>
              <a:t>  「能表示意思」，以口頭明示之意思表示為限，但有語言障</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800" dirty="0">
                <a:solidFill>
                  <a:schemeClr val="tx2"/>
                </a:solidFill>
                <a:latin typeface="標楷體" panose="03000509000000000000" pitchFamily="65" charset="-120"/>
                <a:ea typeface="標楷體" panose="03000509000000000000" pitchFamily="65" charset="-120"/>
              </a:rPr>
              <a:t>  礙而無法口頭意思表示者，得以其他明示之意思表示為之。</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部分身心障礙選舉人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或投票權人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從外觀上難以認定其是否</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800" dirty="0">
                <a:solidFill>
                  <a:schemeClr val="tx2"/>
                </a:solidFill>
                <a:latin typeface="標楷體" panose="03000509000000000000" pitchFamily="65" charset="-120"/>
                <a:ea typeface="標楷體" panose="03000509000000000000" pitchFamily="65" charset="-120"/>
              </a:rPr>
              <a:t>  確屬「不能自行圈投」者，如</a:t>
            </a:r>
            <a:r>
              <a:rPr lang="zh-TW" altLang="en-US" sz="2800" dirty="0">
                <a:solidFill>
                  <a:srgbClr val="FF0000"/>
                </a:solidFill>
                <a:latin typeface="標楷體" panose="03000509000000000000" pitchFamily="65" charset="-120"/>
                <a:ea typeface="標楷體" panose="03000509000000000000" pitchFamily="65" charset="-120"/>
              </a:rPr>
              <a:t>認定有爭議時，選舉人</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或投票</a:t>
            </a:r>
            <a:endParaRPr lang="en-US" altLang="zh-TW" sz="2800" dirty="0">
              <a:solidFill>
                <a:srgbClr val="FF0000"/>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800" dirty="0">
                <a:solidFill>
                  <a:srgbClr val="FF0000"/>
                </a:solidFill>
                <a:latin typeface="標楷體" panose="03000509000000000000" pitchFamily="65" charset="-120"/>
                <a:ea typeface="標楷體" panose="03000509000000000000" pitchFamily="65" charset="-120"/>
              </a:rPr>
              <a:t>  權人</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得出示</a:t>
            </a:r>
            <a:r>
              <a:rPr lang="zh-TW" altLang="en-US" sz="2800" u="sng" dirty="0">
                <a:solidFill>
                  <a:srgbClr val="FF0000"/>
                </a:solidFill>
                <a:latin typeface="標楷體" panose="03000509000000000000" pitchFamily="65" charset="-120"/>
                <a:ea typeface="標楷體" panose="03000509000000000000" pitchFamily="65" charset="-120"/>
              </a:rPr>
              <a:t>身心障礙手冊</a:t>
            </a:r>
            <a:r>
              <a:rPr lang="zh-TW" altLang="en-US" sz="2800" dirty="0">
                <a:solidFill>
                  <a:srgbClr val="FF0000"/>
                </a:solidFill>
                <a:latin typeface="標楷體" panose="03000509000000000000" pitchFamily="65" charset="-120"/>
                <a:ea typeface="標楷體" panose="03000509000000000000" pitchFamily="65" charset="-120"/>
              </a:rPr>
              <a:t>，作為判斷標準</a:t>
            </a:r>
            <a:r>
              <a:rPr lang="zh-TW" altLang="en-US" sz="2800" dirty="0">
                <a:solidFill>
                  <a:schemeClr val="tx2"/>
                </a:solidFill>
                <a:latin typeface="標楷體" panose="03000509000000000000" pitchFamily="65" charset="-120"/>
                <a:ea typeface="標楷體" panose="03000509000000000000" pitchFamily="65" charset="-120"/>
              </a:rPr>
              <a:t>。</a:t>
            </a:r>
            <a:endParaRPr lang="en-US" altLang="zh-TW" sz="2800" dirty="0">
              <a:solidFill>
                <a:schemeClr val="tx2"/>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0DB4C862-1C99-2270-BAFA-34D0F4049ED0}"/>
              </a:ext>
            </a:extLst>
          </p:cNvPr>
          <p:cNvSpPr>
            <a:spLocks noGrp="1"/>
          </p:cNvSpPr>
          <p:nvPr>
            <p:ph type="sldNum" sz="quarter" idx="12"/>
          </p:nvPr>
        </p:nvSpPr>
        <p:spPr/>
        <p:txBody>
          <a:bodyPr/>
          <a:lstStyle/>
          <a:p>
            <a:endParaRPr lang="en-US" altLang="zh-TW" dirty="0"/>
          </a:p>
        </p:txBody>
      </p:sp>
      <p:sp>
        <p:nvSpPr>
          <p:cNvPr id="5" name="投影片編號版面配置區 10">
            <a:extLst>
              <a:ext uri="{FF2B5EF4-FFF2-40B4-BE49-F238E27FC236}">
                <a16:creationId xmlns:a16="http://schemas.microsoft.com/office/drawing/2014/main" id="{14917461-B888-9A4D-E88D-7DE0A05AF713}"/>
              </a:ext>
            </a:extLst>
          </p:cNvPr>
          <p:cNvSpPr txBox="1">
            <a:spLocks/>
          </p:cNvSpPr>
          <p:nvPr/>
        </p:nvSpPr>
        <p:spPr>
          <a:xfrm>
            <a:off x="273874" y="6061726"/>
            <a:ext cx="791337"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33</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919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800"/>
            <a:ext cx="10058402" cy="920151"/>
          </a:xfrm>
        </p:spPr>
        <p:txBody>
          <a:bodyPr/>
          <a:lstStyle/>
          <a:p>
            <a:r>
              <a:rPr lang="en-US" altLang="zh-TW" b="1" dirty="0">
                <a:solidFill>
                  <a:schemeClr val="tx2"/>
                </a:solidFill>
                <a:latin typeface="標楷體" panose="03000509000000000000" pitchFamily="65" charset="-120"/>
                <a:ea typeface="標楷體" panose="03000509000000000000" pitchFamily="65" charset="-120"/>
              </a:rPr>
              <a:t>5-8</a:t>
            </a:r>
            <a:r>
              <a:rPr lang="zh-TW" altLang="en-US"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p:txBody>
          <a:bodyPr>
            <a:normAutofit/>
          </a:bodyPr>
          <a:lstStyle/>
          <a:p>
            <a:pPr marL="0" indent="0">
              <a:buNone/>
            </a:pPr>
            <a:r>
              <a:rPr lang="zh-TW" altLang="en-US" sz="2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六歲以下</a:t>
            </a:r>
            <a:r>
              <a:rPr lang="zh-TW" altLang="en-US" sz="2800" dirty="0">
                <a:solidFill>
                  <a:srgbClr val="FF0000"/>
                </a:solidFill>
                <a:latin typeface="標楷體" panose="03000509000000000000" pitchFamily="65" charset="-120"/>
                <a:ea typeface="標楷體" panose="03000509000000000000" pitchFamily="65" charset="-120"/>
              </a:rPr>
              <a:t>兒童隨同投票人</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投票權人</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進入投票所</a:t>
            </a:r>
            <a:endParaRPr lang="en-US" altLang="zh-TW" sz="2800" dirty="0">
              <a:solidFill>
                <a:srgbClr val="FF0000"/>
              </a:solidFill>
              <a:latin typeface="標楷體" panose="03000509000000000000" pitchFamily="65" charset="-120"/>
              <a:ea typeface="標楷體" panose="03000509000000000000" pitchFamily="65" charset="-120"/>
            </a:endParaRPr>
          </a:p>
          <a:p>
            <a:pPr marL="0" indent="0">
              <a:buNone/>
            </a:pPr>
            <a:r>
              <a:rPr lang="zh-TW" altLang="en-US" sz="2800" dirty="0">
                <a:solidFill>
                  <a:schemeClr val="tx2"/>
                </a:solidFill>
                <a:latin typeface="標楷體" panose="03000509000000000000" pitchFamily="65" charset="-120"/>
                <a:ea typeface="標楷體" panose="03000509000000000000" pitchFamily="65" charset="-120"/>
              </a:rPr>
              <a:t>投票所除選舉人及其照顧之</a:t>
            </a:r>
            <a:r>
              <a:rPr lang="zh-TW" altLang="en-US" sz="2800" u="sng" dirty="0">
                <a:solidFill>
                  <a:srgbClr val="FF0000"/>
                </a:solidFill>
                <a:latin typeface="標楷體" panose="03000509000000000000" pitchFamily="65" charset="-120"/>
                <a:ea typeface="標楷體" panose="03000509000000000000" pitchFamily="65" charset="-120"/>
              </a:rPr>
              <a:t>六歲以下兒童</a:t>
            </a:r>
            <a:r>
              <a:rPr lang="zh-TW" altLang="en-US" sz="2800" dirty="0">
                <a:solidFill>
                  <a:schemeClr val="tx2"/>
                </a:solidFill>
                <a:latin typeface="標楷體" panose="03000509000000000000" pitchFamily="65" charset="-120"/>
                <a:ea typeface="標楷體" panose="03000509000000000000" pitchFamily="65" charset="-120"/>
              </a:rPr>
              <a:t>、第十八條第三項規定之家屬或</a:t>
            </a:r>
            <a:r>
              <a:rPr lang="zh-TW" altLang="en-US" sz="2800" u="sng" dirty="0">
                <a:solidFill>
                  <a:schemeClr val="tx2"/>
                </a:solidFill>
                <a:latin typeface="標楷體" panose="03000509000000000000" pitchFamily="65" charset="-120"/>
                <a:ea typeface="標楷體" panose="03000509000000000000" pitchFamily="65" charset="-120"/>
              </a:rPr>
              <a:t>陪同之人</a:t>
            </a:r>
            <a:r>
              <a:rPr lang="zh-TW" altLang="en-US" sz="2800" dirty="0">
                <a:solidFill>
                  <a:schemeClr val="tx2"/>
                </a:solidFill>
                <a:latin typeface="標楷體" panose="03000509000000000000" pitchFamily="65" charset="-120"/>
                <a:ea typeface="標楷體" panose="03000509000000000000" pitchFamily="65" charset="-120"/>
              </a:rPr>
              <a:t>外，未佩帶各級選舉委員會製發證件之人員不得進入。但檢察官依法執行職務者，不在此限。</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buNone/>
            </a:pPr>
            <a:r>
              <a:rPr lang="zh-TW" altLang="en-US" sz="2800" dirty="0">
                <a:solidFill>
                  <a:srgbClr val="FF0000"/>
                </a:solidFill>
                <a:latin typeface="標楷體" panose="03000509000000000000" pitchFamily="65" charset="-120"/>
                <a:ea typeface="標楷體" panose="03000509000000000000" pitchFamily="65" charset="-120"/>
              </a:rPr>
              <a:t>主任管理員得視需要彈性調度</a:t>
            </a:r>
            <a:r>
              <a:rPr lang="en-US" altLang="zh-TW" sz="2800" dirty="0">
                <a:solidFill>
                  <a:srgbClr val="FF0000"/>
                </a:solidFill>
                <a:latin typeface="標楷體" panose="03000509000000000000" pitchFamily="65" charset="-120"/>
                <a:ea typeface="標楷體" panose="03000509000000000000" pitchFamily="65" charset="-120"/>
              </a:rPr>
              <a:t>1</a:t>
            </a:r>
            <a:r>
              <a:rPr lang="zh-TW" altLang="en-US" sz="2800" dirty="0">
                <a:solidFill>
                  <a:srgbClr val="FF0000"/>
                </a:solidFill>
                <a:latin typeface="標楷體" panose="03000509000000000000" pitchFamily="65" charset="-120"/>
                <a:ea typeface="標楷體" panose="03000509000000000000" pitchFamily="65" charset="-120"/>
              </a:rPr>
              <a:t>名管理員予以協助</a:t>
            </a:r>
            <a:r>
              <a:rPr lang="zh-TW" altLang="en-US" sz="2800" dirty="0">
                <a:solidFill>
                  <a:schemeClr val="tx2"/>
                </a:solidFill>
                <a:latin typeface="微軟正黑體" panose="020B0604030504040204" pitchFamily="34" charset="-120"/>
                <a:ea typeface="微軟正黑體" panose="020B0604030504040204" pitchFamily="34" charset="-120"/>
              </a:rPr>
              <a:t>。</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buNone/>
            </a:pPr>
            <a:r>
              <a:rPr lang="zh-TW" altLang="en-US" sz="2800" dirty="0">
                <a:solidFill>
                  <a:schemeClr val="tx2"/>
                </a:solidFill>
                <a:latin typeface="標楷體" panose="03000509000000000000" pitchFamily="65" charset="-120"/>
                <a:ea typeface="標楷體" panose="03000509000000000000" pitchFamily="65" charset="-120"/>
              </a:rPr>
              <a:t>（公職人員選罷法第</a:t>
            </a:r>
            <a:r>
              <a:rPr lang="en-US" altLang="zh-TW" sz="2800" dirty="0">
                <a:solidFill>
                  <a:schemeClr val="tx2"/>
                </a:solidFill>
                <a:latin typeface="標楷體" panose="03000509000000000000" pitchFamily="65" charset="-120"/>
                <a:ea typeface="標楷體" panose="03000509000000000000" pitchFamily="65" charset="-120"/>
              </a:rPr>
              <a:t>57</a:t>
            </a:r>
            <a:r>
              <a:rPr lang="zh-TW" altLang="en-US" sz="2800" dirty="0">
                <a:solidFill>
                  <a:schemeClr val="tx2"/>
                </a:solidFill>
                <a:latin typeface="標楷體" panose="03000509000000000000" pitchFamily="65" charset="-120"/>
                <a:ea typeface="標楷體" panose="03000509000000000000" pitchFamily="65" charset="-120"/>
              </a:rPr>
              <a:t>條第</a:t>
            </a:r>
            <a:r>
              <a:rPr lang="en-US" altLang="zh-TW" sz="2800" dirty="0">
                <a:solidFill>
                  <a:schemeClr val="tx2"/>
                </a:solidFill>
                <a:latin typeface="標楷體" panose="03000509000000000000" pitchFamily="65" charset="-120"/>
                <a:ea typeface="標楷體" panose="03000509000000000000" pitchFamily="65" charset="-120"/>
              </a:rPr>
              <a:t>4</a:t>
            </a:r>
            <a:r>
              <a:rPr lang="zh-TW" altLang="en-US" sz="2800" dirty="0">
                <a:solidFill>
                  <a:schemeClr val="tx2"/>
                </a:solidFill>
                <a:latin typeface="標楷體" panose="03000509000000000000" pitchFamily="65" charset="-120"/>
                <a:ea typeface="標楷體" panose="03000509000000000000" pitchFamily="65" charset="-120"/>
              </a:rPr>
              <a:t>項）</a:t>
            </a:r>
          </a:p>
          <a:p>
            <a:pPr marL="0" indent="0">
              <a:buNone/>
            </a:pPr>
            <a:endParaRPr lang="zh-TW" altLang="en-US" sz="2800" dirty="0">
              <a:solidFill>
                <a:schemeClr val="tx2"/>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B4899863-A1A0-C12D-6059-28D5F757B4B1}"/>
              </a:ext>
            </a:extLst>
          </p:cNvPr>
          <p:cNvSpPr>
            <a:spLocks noGrp="1"/>
          </p:cNvSpPr>
          <p:nvPr>
            <p:ph type="sldNum" sz="quarter" idx="12"/>
          </p:nvPr>
        </p:nvSpPr>
        <p:spPr/>
        <p:txBody>
          <a:bodyPr/>
          <a:lstStyle/>
          <a:p>
            <a:endParaRPr lang="en-US" altLang="zh-TW" dirty="0"/>
          </a:p>
        </p:txBody>
      </p:sp>
      <p:sp>
        <p:nvSpPr>
          <p:cNvPr id="5" name="投影片編號版面配置區 10">
            <a:extLst>
              <a:ext uri="{FF2B5EF4-FFF2-40B4-BE49-F238E27FC236}">
                <a16:creationId xmlns:a16="http://schemas.microsoft.com/office/drawing/2014/main" id="{AB64F6E7-67B3-1986-8474-41DBBC9492EB}"/>
              </a:ext>
            </a:extLst>
          </p:cNvPr>
          <p:cNvSpPr txBox="1">
            <a:spLocks/>
          </p:cNvSpPr>
          <p:nvPr/>
        </p:nvSpPr>
        <p:spPr>
          <a:xfrm>
            <a:off x="273874" y="6061726"/>
            <a:ext cx="791337" cy="18667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34</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026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800"/>
            <a:ext cx="10058402" cy="920151"/>
          </a:xfrm>
        </p:spPr>
        <p:txBody>
          <a:bodyPr/>
          <a:lstStyle/>
          <a:p>
            <a:r>
              <a:rPr lang="en-US" altLang="zh-TW" b="1" dirty="0">
                <a:solidFill>
                  <a:schemeClr val="tx2"/>
                </a:solidFill>
                <a:latin typeface="標楷體" panose="03000509000000000000" pitchFamily="65" charset="-120"/>
                <a:ea typeface="標楷體" panose="03000509000000000000" pitchFamily="65" charset="-120"/>
              </a:rPr>
              <a:t>5-9</a:t>
            </a:r>
            <a:r>
              <a:rPr lang="zh-TW" altLang="en-US"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p:txBody>
          <a:bodyPr>
            <a:normAutofit/>
          </a:bodyPr>
          <a:lstStyle/>
          <a:p>
            <a:pPr marL="0" indent="0">
              <a:buNone/>
            </a:pPr>
            <a:r>
              <a:rPr lang="zh-TW" altLang="en-US" sz="28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新聞記者</a:t>
            </a:r>
            <a:r>
              <a:rPr lang="zh-TW" altLang="en-US" sz="2800" dirty="0">
                <a:solidFill>
                  <a:srgbClr val="FF0000"/>
                </a:solidFill>
                <a:latin typeface="標楷體" panose="03000509000000000000" pitchFamily="65" charset="-120"/>
                <a:ea typeface="標楷體" panose="03000509000000000000" pitchFamily="65" charset="-120"/>
              </a:rPr>
              <a:t>可否進入投票所進行採訪或拍攝</a:t>
            </a:r>
            <a:r>
              <a:rPr lang="en-US" altLang="zh-TW" sz="2800" dirty="0">
                <a:solidFill>
                  <a:srgbClr val="FF0000"/>
                </a:solidFill>
                <a:latin typeface="標楷體" panose="03000509000000000000" pitchFamily="65" charset="-120"/>
                <a:ea typeface="標楷體" panose="03000509000000000000" pitchFamily="65" charset="-120"/>
              </a:rPr>
              <a:t>??</a:t>
            </a:r>
          </a:p>
          <a:p>
            <a:pPr marL="0" indent="0">
              <a:lnSpc>
                <a:spcPts val="3500"/>
              </a:lnSpc>
              <a:buNone/>
            </a:pPr>
            <a:r>
              <a:rPr lang="zh-TW" altLang="en-US" sz="2800" dirty="0">
                <a:solidFill>
                  <a:schemeClr val="tx2"/>
                </a:solidFill>
                <a:latin typeface="標楷體" panose="03000509000000000000" pitchFamily="65" charset="-120"/>
                <a:ea typeface="標楷體" panose="03000509000000000000" pitchFamily="65" charset="-120"/>
              </a:rPr>
              <a:t>新聞記者雖佩帶選舉委員會製發證件，</a:t>
            </a:r>
            <a:r>
              <a:rPr lang="zh-TW" altLang="en-US" sz="2800" dirty="0">
                <a:solidFill>
                  <a:srgbClr val="FF0000"/>
                </a:solidFill>
                <a:latin typeface="標楷體" panose="03000509000000000000" pitchFamily="65" charset="-120"/>
                <a:ea typeface="標楷體" panose="03000509000000000000" pitchFamily="65" charset="-120"/>
              </a:rPr>
              <a:t>於投票時間僅得於投票所外或於開票時間於開票所觀眾席上拍攝開票情形</a:t>
            </a:r>
            <a:r>
              <a:rPr lang="zh-TW" altLang="en-US" sz="2800" dirty="0">
                <a:solidFill>
                  <a:schemeClr val="tx2"/>
                </a:solidFill>
                <a:latin typeface="標楷體" panose="03000509000000000000" pitchFamily="65" charset="-120"/>
                <a:ea typeface="標楷體" panose="03000509000000000000" pitchFamily="65" charset="-120"/>
              </a:rPr>
              <a:t>，亦不得違反選罷法第</a:t>
            </a:r>
            <a:r>
              <a:rPr lang="en-US" altLang="zh-TW" sz="2800" dirty="0">
                <a:solidFill>
                  <a:schemeClr val="tx2"/>
                </a:solidFill>
                <a:latin typeface="標楷體" panose="03000509000000000000" pitchFamily="65" charset="-120"/>
                <a:ea typeface="標楷體" panose="03000509000000000000" pitchFamily="65" charset="-120"/>
              </a:rPr>
              <a:t>65</a:t>
            </a:r>
            <a:r>
              <a:rPr lang="zh-TW" altLang="en-US" sz="2800" dirty="0">
                <a:solidFill>
                  <a:schemeClr val="tx2"/>
                </a:solidFill>
                <a:latin typeface="標楷體" panose="03000509000000000000" pitchFamily="65" charset="-120"/>
                <a:ea typeface="標楷體" panose="03000509000000000000" pitchFamily="65" charset="-120"/>
              </a:rPr>
              <a:t>條第</a:t>
            </a:r>
            <a:r>
              <a:rPr lang="en-US" altLang="zh-TW" sz="2800" dirty="0">
                <a:solidFill>
                  <a:schemeClr val="tx2"/>
                </a:solidFill>
                <a:latin typeface="標楷體" panose="03000509000000000000" pitchFamily="65" charset="-120"/>
                <a:ea typeface="標楷體" panose="03000509000000000000" pitchFamily="65" charset="-120"/>
              </a:rPr>
              <a:t>4</a:t>
            </a:r>
            <a:r>
              <a:rPr lang="zh-TW" altLang="en-US" sz="2800" dirty="0">
                <a:solidFill>
                  <a:schemeClr val="tx2"/>
                </a:solidFill>
                <a:latin typeface="標楷體" panose="03000509000000000000" pitchFamily="65" charset="-120"/>
                <a:ea typeface="標楷體" panose="03000509000000000000" pitchFamily="65" charset="-120"/>
              </a:rPr>
              <a:t>項之規定。</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任何人不得於投票所以攝影器材刺探選舉人圈選選舉票內容</a:t>
            </a:r>
            <a:r>
              <a:rPr lang="en-US" altLang="zh-TW" sz="2800" dirty="0">
                <a:solidFill>
                  <a:schemeClr val="tx2"/>
                </a:solidFill>
                <a:latin typeface="標楷體" panose="03000509000000000000" pitchFamily="65" charset="-120"/>
                <a:ea typeface="標楷體" panose="03000509000000000000" pitchFamily="65" charset="-120"/>
              </a:rPr>
              <a:t>)</a:t>
            </a:r>
          </a:p>
          <a:p>
            <a:pPr marL="0" indent="0">
              <a:lnSpc>
                <a:spcPts val="3500"/>
              </a:lnSpc>
              <a:buNone/>
            </a:pP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中選會</a:t>
            </a:r>
            <a:r>
              <a:rPr lang="en-US" altLang="zh-TW" sz="2800" dirty="0">
                <a:solidFill>
                  <a:schemeClr val="tx2"/>
                </a:solidFill>
                <a:latin typeface="標楷體" panose="03000509000000000000" pitchFamily="65" charset="-120"/>
                <a:ea typeface="標楷體" panose="03000509000000000000" pitchFamily="65" charset="-120"/>
              </a:rPr>
              <a:t>98</a:t>
            </a:r>
            <a:r>
              <a:rPr lang="zh-TW" altLang="en-US" sz="2800" dirty="0">
                <a:solidFill>
                  <a:schemeClr val="tx2"/>
                </a:solidFill>
                <a:latin typeface="標楷體" panose="03000509000000000000" pitchFamily="65" charset="-120"/>
                <a:ea typeface="標楷體" panose="03000509000000000000" pitchFamily="65" charset="-120"/>
              </a:rPr>
              <a:t>年</a:t>
            </a:r>
            <a:r>
              <a:rPr lang="en-US" altLang="zh-TW" sz="2800" dirty="0">
                <a:solidFill>
                  <a:schemeClr val="tx2"/>
                </a:solidFill>
                <a:latin typeface="標楷體" panose="03000509000000000000" pitchFamily="65" charset="-120"/>
                <a:ea typeface="標楷體" panose="03000509000000000000" pitchFamily="65" charset="-120"/>
              </a:rPr>
              <a:t>8</a:t>
            </a:r>
            <a:r>
              <a:rPr lang="zh-TW" altLang="en-US" sz="2800" dirty="0">
                <a:solidFill>
                  <a:schemeClr val="tx2"/>
                </a:solidFill>
                <a:latin typeface="標楷體" panose="03000509000000000000" pitchFamily="65" charset="-120"/>
                <a:ea typeface="標楷體" panose="03000509000000000000" pitchFamily="65" charset="-120"/>
              </a:rPr>
              <a:t>月</a:t>
            </a:r>
            <a:r>
              <a:rPr lang="en-US" altLang="zh-TW" sz="2800" dirty="0">
                <a:solidFill>
                  <a:schemeClr val="tx2"/>
                </a:solidFill>
                <a:latin typeface="標楷體" panose="03000509000000000000" pitchFamily="65" charset="-120"/>
                <a:ea typeface="標楷體" panose="03000509000000000000" pitchFamily="65" charset="-120"/>
              </a:rPr>
              <a:t>21</a:t>
            </a:r>
            <a:r>
              <a:rPr lang="zh-TW" altLang="en-US" sz="2800" dirty="0">
                <a:solidFill>
                  <a:schemeClr val="tx2"/>
                </a:solidFill>
                <a:latin typeface="標楷體" panose="03000509000000000000" pitchFamily="65" charset="-120"/>
                <a:ea typeface="標楷體" panose="03000509000000000000" pitchFamily="65" charset="-120"/>
              </a:rPr>
              <a:t>日中選一字第</a:t>
            </a:r>
            <a:r>
              <a:rPr lang="en-US" altLang="zh-TW" sz="2800" dirty="0">
                <a:solidFill>
                  <a:schemeClr val="tx2"/>
                </a:solidFill>
                <a:latin typeface="標楷體" panose="03000509000000000000" pitchFamily="65" charset="-120"/>
                <a:ea typeface="標楷體" panose="03000509000000000000" pitchFamily="65" charset="-120"/>
              </a:rPr>
              <a:t>0980003823</a:t>
            </a:r>
            <a:r>
              <a:rPr lang="zh-TW" altLang="en-US" sz="2800" dirty="0">
                <a:solidFill>
                  <a:schemeClr val="tx2"/>
                </a:solidFill>
                <a:latin typeface="標楷體" panose="03000509000000000000" pitchFamily="65" charset="-120"/>
                <a:ea typeface="標楷體" panose="03000509000000000000" pitchFamily="65" charset="-120"/>
              </a:rPr>
              <a:t>號函</a:t>
            </a:r>
            <a:r>
              <a:rPr lang="en-US" altLang="zh-TW" sz="2800" dirty="0">
                <a:solidFill>
                  <a:schemeClr val="tx2"/>
                </a:solidFill>
                <a:latin typeface="標楷體" panose="03000509000000000000" pitchFamily="65" charset="-120"/>
                <a:ea typeface="標楷體" panose="03000509000000000000" pitchFamily="65" charset="-120"/>
              </a:rPr>
              <a:t>~</a:t>
            </a:r>
          </a:p>
          <a:p>
            <a:pPr marL="0" indent="0">
              <a:lnSpc>
                <a:spcPts val="3500"/>
              </a:lnSpc>
              <a:buNone/>
            </a:pPr>
            <a:endParaRPr lang="zh-TW" altLang="en-US" sz="2800" dirty="0">
              <a:solidFill>
                <a:schemeClr val="tx2"/>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399D9D9B-9F08-023A-E5C9-2767E582CE1F}"/>
              </a:ext>
            </a:extLst>
          </p:cNvPr>
          <p:cNvSpPr>
            <a:spLocks noGrp="1"/>
          </p:cNvSpPr>
          <p:nvPr>
            <p:ph type="sldNum" sz="quarter" idx="12"/>
          </p:nvPr>
        </p:nvSpPr>
        <p:spPr/>
        <p:txBody>
          <a:bodyPr/>
          <a:lstStyle/>
          <a:p>
            <a:endParaRPr lang="en-US" altLang="zh-TW" dirty="0"/>
          </a:p>
        </p:txBody>
      </p:sp>
      <p:sp>
        <p:nvSpPr>
          <p:cNvPr id="5" name="投影片編號版面配置區 10">
            <a:extLst>
              <a:ext uri="{FF2B5EF4-FFF2-40B4-BE49-F238E27FC236}">
                <a16:creationId xmlns:a16="http://schemas.microsoft.com/office/drawing/2014/main" id="{0795AEC7-7597-E4A3-CD2F-B03F19BD4FE7}"/>
              </a:ext>
            </a:extLst>
          </p:cNvPr>
          <p:cNvSpPr txBox="1">
            <a:spLocks/>
          </p:cNvSpPr>
          <p:nvPr/>
        </p:nvSpPr>
        <p:spPr>
          <a:xfrm>
            <a:off x="273874" y="6061726"/>
            <a:ext cx="791337" cy="224776"/>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35</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491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477330"/>
            <a:ext cx="10058402" cy="575093"/>
          </a:xfrm>
        </p:spPr>
        <p:txBody>
          <a:bodyPr>
            <a:noAutofit/>
          </a:bodyPr>
          <a:lstStyle/>
          <a:p>
            <a:r>
              <a:rPr lang="en-US" altLang="zh-TW" b="1" dirty="0">
                <a:solidFill>
                  <a:schemeClr val="tx2"/>
                </a:solidFill>
                <a:latin typeface="標楷體" panose="03000509000000000000" pitchFamily="65" charset="-120"/>
                <a:ea typeface="標楷體" panose="03000509000000000000" pitchFamily="65" charset="-120"/>
              </a:rPr>
              <a:t>5-10-1</a:t>
            </a:r>
            <a:r>
              <a:rPr lang="zh-TW" altLang="en-US"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a:xfrm>
            <a:off x="916365" y="1359592"/>
            <a:ext cx="10058400" cy="5193100"/>
          </a:xfrm>
        </p:spPr>
        <p:txBody>
          <a:bodyPr>
            <a:normAutofit/>
          </a:bodyPr>
          <a:lstStyle/>
          <a:p>
            <a:pPr marL="0" indent="0">
              <a:lnSpc>
                <a:spcPts val="3500"/>
              </a:lnSpc>
              <a:spcBef>
                <a:spcPts val="0"/>
              </a:spcBef>
              <a:buNone/>
            </a:pPr>
            <a:r>
              <a:rPr lang="zh-TW" altLang="en-US" sz="2800" dirty="0">
                <a:solidFill>
                  <a:srgbClr val="FF0000"/>
                </a:solidFill>
                <a:latin typeface="標楷體" panose="03000509000000000000" pitchFamily="65" charset="-120"/>
                <a:ea typeface="標楷體" panose="03000509000000000000" pitchFamily="65" charset="-120"/>
              </a:rPr>
              <a:t>攜帶行動電話或具攝影功能之器材進入投票所</a:t>
            </a:r>
            <a:r>
              <a:rPr lang="en-US" altLang="zh-TW" sz="2800" dirty="0">
                <a:solidFill>
                  <a:srgbClr val="FF0000"/>
                </a:solidFill>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a:lnSpc>
                <a:spcPts val="3500"/>
              </a:lnSpc>
              <a:spcBef>
                <a:spcPts val="1200"/>
              </a:spcBef>
            </a:pPr>
            <a:r>
              <a:rPr lang="zh-TW" altLang="en-US" sz="2800" dirty="0">
                <a:solidFill>
                  <a:schemeClr val="tx2"/>
                </a:solidFill>
                <a:latin typeface="標楷體" panose="03000509000000000000" pitchFamily="65" charset="-120"/>
                <a:ea typeface="標楷體" panose="03000509000000000000" pitchFamily="65" charset="-120"/>
              </a:rPr>
              <a:t>不得攜帶行動電話或具攝影功能之器材進入投票所。</a:t>
            </a:r>
            <a:r>
              <a:rPr lang="zh-TW" altLang="en-US" sz="2800" dirty="0">
                <a:solidFill>
                  <a:srgbClr val="FF0000"/>
                </a:solidFill>
                <a:latin typeface="標楷體" panose="03000509000000000000" pitchFamily="65" charset="-120"/>
                <a:ea typeface="標楷體" panose="03000509000000000000" pitchFamily="65" charset="-120"/>
              </a:rPr>
              <a:t>但已關閉電源之行動裝置</a:t>
            </a:r>
            <a:r>
              <a:rPr lang="zh-TW" altLang="en-US" sz="2800" dirty="0">
                <a:solidFill>
                  <a:schemeClr val="tx2"/>
                </a:solidFill>
                <a:latin typeface="標楷體" panose="03000509000000000000" pitchFamily="65" charset="-120"/>
                <a:ea typeface="標楷體" panose="03000509000000000000" pitchFamily="65" charset="-120"/>
              </a:rPr>
              <a:t>，不在此限。</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b="1" u="sng" dirty="0">
                <a:solidFill>
                  <a:schemeClr val="tx2"/>
                </a:solidFill>
                <a:latin typeface="標楷體" panose="03000509000000000000" pitchFamily="65" charset="-120"/>
                <a:ea typeface="標楷體" panose="03000509000000000000" pitchFamily="65" charset="-120"/>
              </a:rPr>
              <a:t>選罷法</a:t>
            </a:r>
            <a:r>
              <a:rPr lang="zh-TW" altLang="en-US" sz="2800" dirty="0">
                <a:solidFill>
                  <a:schemeClr val="tx2"/>
                </a:solidFill>
                <a:latin typeface="標楷體" panose="03000509000000000000" pitchFamily="65" charset="-120"/>
                <a:ea typeface="標楷體" panose="03000509000000000000" pitchFamily="65" charset="-120"/>
              </a:rPr>
              <a:t>第</a:t>
            </a:r>
            <a:r>
              <a:rPr lang="en-US" altLang="zh-TW" sz="2800" dirty="0">
                <a:solidFill>
                  <a:schemeClr val="tx2"/>
                </a:solidFill>
                <a:latin typeface="標楷體" panose="03000509000000000000" pitchFamily="65" charset="-120"/>
                <a:ea typeface="標楷體" panose="03000509000000000000" pitchFamily="65" charset="-120"/>
              </a:rPr>
              <a:t>65</a:t>
            </a:r>
            <a:r>
              <a:rPr lang="zh-TW" altLang="en-US" sz="2800" dirty="0">
                <a:solidFill>
                  <a:schemeClr val="tx2"/>
                </a:solidFill>
                <a:latin typeface="標楷體" panose="03000509000000000000" pitchFamily="65" charset="-120"/>
                <a:ea typeface="標楷體" panose="03000509000000000000" pitchFamily="65" charset="-120"/>
              </a:rPr>
              <a:t>條第</a:t>
            </a:r>
            <a:r>
              <a:rPr lang="en-US" altLang="zh-TW" sz="2800" dirty="0">
                <a:solidFill>
                  <a:schemeClr val="tx2"/>
                </a:solidFill>
                <a:latin typeface="標楷體" panose="03000509000000000000" pitchFamily="65" charset="-120"/>
                <a:ea typeface="標楷體" panose="03000509000000000000" pitchFamily="65" charset="-120"/>
              </a:rPr>
              <a:t>3</a:t>
            </a:r>
            <a:r>
              <a:rPr lang="zh-TW" altLang="en-US" sz="2800" dirty="0">
                <a:solidFill>
                  <a:schemeClr val="tx2"/>
                </a:solidFill>
                <a:latin typeface="標楷體" panose="03000509000000000000" pitchFamily="65" charset="-120"/>
                <a:ea typeface="標楷體" panose="03000509000000000000" pitchFamily="65" charset="-120"/>
              </a:rPr>
              <a:t>項</a:t>
            </a:r>
            <a:r>
              <a:rPr lang="en-US" altLang="zh-TW" sz="2800" dirty="0">
                <a:solidFill>
                  <a:schemeClr val="tx2"/>
                </a:solidFill>
                <a:latin typeface="標楷體" panose="03000509000000000000" pitchFamily="65" charset="-120"/>
                <a:ea typeface="標楷體" panose="03000509000000000000" pitchFamily="65" charset="-120"/>
              </a:rPr>
              <a:t>)</a:t>
            </a:r>
            <a:endParaRPr lang="zh-TW" altLang="en-US" sz="2800" dirty="0">
              <a:solidFill>
                <a:schemeClr val="tx2"/>
              </a:solidFill>
              <a:latin typeface="標楷體" panose="03000509000000000000" pitchFamily="65" charset="-120"/>
              <a:ea typeface="標楷體" panose="03000509000000000000" pitchFamily="65" charset="-120"/>
            </a:endParaRPr>
          </a:p>
          <a:p>
            <a:pPr>
              <a:lnSpc>
                <a:spcPts val="3500"/>
              </a:lnSpc>
              <a:spcBef>
                <a:spcPts val="1200"/>
              </a:spcBef>
            </a:pPr>
            <a:r>
              <a:rPr lang="zh-TW" altLang="en-US" sz="2800" b="1" u="sng" dirty="0">
                <a:solidFill>
                  <a:schemeClr val="tx2"/>
                </a:solidFill>
                <a:latin typeface="標楷體" panose="03000509000000000000" pitchFamily="65" charset="-120"/>
                <a:ea typeface="標楷體" panose="03000509000000000000" pitchFamily="65" charset="-120"/>
              </a:rPr>
              <a:t>公民投票法</a:t>
            </a:r>
            <a:r>
              <a:rPr lang="zh-TW" altLang="en-US" sz="2800" dirty="0">
                <a:solidFill>
                  <a:schemeClr val="tx2"/>
                </a:solidFill>
                <a:latin typeface="標楷體" panose="03000509000000000000" pitchFamily="65" charset="-120"/>
                <a:ea typeface="標楷體" panose="03000509000000000000" pitchFamily="65" charset="-120"/>
              </a:rPr>
              <a:t>並無不得攜帶行動電話或具攝影功能之器材進入投票所之禁制規定。</a:t>
            </a:r>
            <a:r>
              <a:rPr lang="zh-TW" altLang="en-US" sz="2800" u="sng" dirty="0">
                <a:solidFill>
                  <a:srgbClr val="FF0000"/>
                </a:solidFill>
                <a:latin typeface="標楷體" panose="03000509000000000000" pitchFamily="65" charset="-120"/>
                <a:ea typeface="標楷體" panose="03000509000000000000" pitchFamily="65" charset="-120"/>
              </a:rPr>
              <a:t>但因投票所同一</a:t>
            </a:r>
            <a:r>
              <a:rPr lang="zh-TW" altLang="en-US" sz="2800" dirty="0">
                <a:solidFill>
                  <a:srgbClr val="FF0000"/>
                </a:solidFill>
                <a:latin typeface="標楷體" panose="03000509000000000000" pitchFamily="65" charset="-120"/>
                <a:ea typeface="標楷體" panose="03000509000000000000" pitchFamily="65" charset="-120"/>
              </a:rPr>
              <a:t>，故依選罷法規定不得攜帶行動電話或具攝影功能之器材進入投票所</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但已關閉電源之行動裝置，不在此限</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，違者亦依該法處罰</a:t>
            </a:r>
            <a:r>
              <a:rPr lang="zh-TW" altLang="en-US" sz="2800" dirty="0">
                <a:solidFill>
                  <a:schemeClr val="tx2"/>
                </a:solidFill>
                <a:latin typeface="標楷體" panose="03000509000000000000" pitchFamily="65" charset="-120"/>
                <a:ea typeface="標楷體" panose="03000509000000000000" pitchFamily="65" charset="-120"/>
              </a:rPr>
              <a:t>。</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3500"/>
              </a:lnSpc>
              <a:buNone/>
            </a:pPr>
            <a:r>
              <a:rPr lang="zh-TW" altLang="en-US" sz="2800" dirty="0">
                <a:solidFill>
                  <a:schemeClr val="tx2"/>
                </a:solidFill>
                <a:latin typeface="標楷體" panose="03000509000000000000" pitchFamily="65" charset="-120"/>
                <a:ea typeface="標楷體" panose="03000509000000000000" pitchFamily="65" charset="-120"/>
              </a:rPr>
              <a:t> </a:t>
            </a:r>
            <a:endParaRPr lang="zh-TW" altLang="en-US" sz="28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A82CED08-2A8D-EFDC-2988-838791683F23}"/>
              </a:ext>
            </a:extLst>
          </p:cNvPr>
          <p:cNvSpPr>
            <a:spLocks noGrp="1"/>
          </p:cNvSpPr>
          <p:nvPr>
            <p:ph type="sldNum" sz="quarter" idx="12"/>
          </p:nvPr>
        </p:nvSpPr>
        <p:spPr/>
        <p:txBody>
          <a:bodyPr/>
          <a:lstStyle/>
          <a:p>
            <a:endParaRPr lang="en-US" altLang="zh-TW" dirty="0"/>
          </a:p>
        </p:txBody>
      </p:sp>
      <p:sp>
        <p:nvSpPr>
          <p:cNvPr id="5" name="投影片編號版面配置區 10">
            <a:extLst>
              <a:ext uri="{FF2B5EF4-FFF2-40B4-BE49-F238E27FC236}">
                <a16:creationId xmlns:a16="http://schemas.microsoft.com/office/drawing/2014/main" id="{39BFB381-D93C-1BA4-B5BB-E38FB3253E3C}"/>
              </a:ext>
            </a:extLst>
          </p:cNvPr>
          <p:cNvSpPr txBox="1">
            <a:spLocks/>
          </p:cNvSpPr>
          <p:nvPr/>
        </p:nvSpPr>
        <p:spPr>
          <a:xfrm>
            <a:off x="273874" y="6061726"/>
            <a:ext cx="791337"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36</a:t>
            </a:fld>
            <a:endParaRPr lang="en-US" altLang="zh-TW" sz="3200" b="1" dirty="0">
              <a:effectLst>
                <a:outerShdw blurRad="38100" dist="38100" dir="2700000" algn="tl">
                  <a:srgbClr val="000000">
                    <a:alpha val="43137"/>
                  </a:srgbClr>
                </a:outerShdw>
              </a:effectLst>
            </a:endParaRPr>
          </a:p>
        </p:txBody>
      </p:sp>
      <p:sp>
        <p:nvSpPr>
          <p:cNvPr id="6" name="語音泡泡: 圓角矩形 5">
            <a:extLst>
              <a:ext uri="{FF2B5EF4-FFF2-40B4-BE49-F238E27FC236}">
                <a16:creationId xmlns:a16="http://schemas.microsoft.com/office/drawing/2014/main" id="{17719761-4637-ED49-A335-F4B2D7A1C276}"/>
              </a:ext>
            </a:extLst>
          </p:cNvPr>
          <p:cNvSpPr/>
          <p:nvPr/>
        </p:nvSpPr>
        <p:spPr>
          <a:xfrm>
            <a:off x="6266328" y="5466970"/>
            <a:ext cx="4294095" cy="731046"/>
          </a:xfrm>
          <a:prstGeom prst="wedgeRoundRectCallout">
            <a:avLst>
              <a:gd name="adj1" fmla="val -46825"/>
              <a:gd name="adj2" fmla="val -105501"/>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只辦公投者</a:t>
            </a:r>
            <a:r>
              <a:rPr lang="en-US" altLang="zh-TW" sz="28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先紀錄下來</a:t>
            </a:r>
            <a:endParaRPr lang="zh-TW" altLang="en-US" sz="2800" b="1"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8999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4662" y="322052"/>
            <a:ext cx="10058402" cy="575093"/>
          </a:xfrm>
        </p:spPr>
        <p:txBody>
          <a:bodyPr>
            <a:noAutofit/>
          </a:bodyPr>
          <a:lstStyle/>
          <a:p>
            <a:r>
              <a:rPr lang="en-US" altLang="zh-TW" b="1" dirty="0">
                <a:solidFill>
                  <a:schemeClr val="tx2"/>
                </a:solidFill>
                <a:latin typeface="標楷體" panose="03000509000000000000" pitchFamily="65" charset="-120"/>
                <a:ea typeface="標楷體" panose="03000509000000000000" pitchFamily="65" charset="-120"/>
              </a:rPr>
              <a:t>5-10-2</a:t>
            </a:r>
            <a:r>
              <a:rPr lang="zh-TW" altLang="en-US"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a:xfrm>
            <a:off x="754662" y="1216326"/>
            <a:ext cx="10058400" cy="5193100"/>
          </a:xfrm>
        </p:spPr>
        <p:txBody>
          <a:bodyPr>
            <a:normAutofit fontScale="25000" lnSpcReduction="20000"/>
          </a:bodyPr>
          <a:lstStyle/>
          <a:p>
            <a:pPr marL="0" indent="0">
              <a:lnSpc>
                <a:spcPts val="2800"/>
              </a:lnSpc>
              <a:spcBef>
                <a:spcPts val="0"/>
              </a:spcBef>
              <a:buNone/>
            </a:pPr>
            <a:r>
              <a:rPr lang="zh-TW" altLang="en-US" sz="9600" dirty="0">
                <a:solidFill>
                  <a:srgbClr val="FF0000"/>
                </a:solidFill>
                <a:latin typeface="標楷體" panose="03000509000000000000" pitchFamily="65" charset="-120"/>
                <a:ea typeface="標楷體" panose="03000509000000000000" pitchFamily="65" charset="-120"/>
              </a:rPr>
              <a:t>發現選舉人</a:t>
            </a:r>
            <a:r>
              <a:rPr lang="en-US" altLang="zh-TW" sz="9600" dirty="0">
                <a:solidFill>
                  <a:srgbClr val="FF0000"/>
                </a:solidFill>
                <a:latin typeface="標楷體" panose="03000509000000000000" pitchFamily="65" charset="-120"/>
                <a:ea typeface="標楷體" panose="03000509000000000000" pitchFamily="65" charset="-120"/>
              </a:rPr>
              <a:t>(</a:t>
            </a:r>
            <a:r>
              <a:rPr lang="zh-TW" altLang="en-US" sz="9600" dirty="0">
                <a:solidFill>
                  <a:srgbClr val="FF0000"/>
                </a:solidFill>
                <a:latin typeface="標楷體" panose="03000509000000000000" pitchFamily="65" charset="-120"/>
                <a:ea typeface="標楷體" panose="03000509000000000000" pitchFamily="65" charset="-120"/>
              </a:rPr>
              <a:t>或投票權人</a:t>
            </a:r>
            <a:r>
              <a:rPr lang="en-US" altLang="zh-TW" sz="9600" dirty="0">
                <a:solidFill>
                  <a:srgbClr val="FF0000"/>
                </a:solidFill>
                <a:latin typeface="標楷體" panose="03000509000000000000" pitchFamily="65" charset="-120"/>
                <a:ea typeface="標楷體" panose="03000509000000000000" pitchFamily="65" charset="-120"/>
              </a:rPr>
              <a:t>)</a:t>
            </a:r>
            <a:r>
              <a:rPr lang="zh-TW" altLang="en-US" sz="9600" dirty="0">
                <a:solidFill>
                  <a:srgbClr val="FF0000"/>
                </a:solidFill>
                <a:latin typeface="標楷體" panose="03000509000000000000" pitchFamily="65" charset="-120"/>
                <a:ea typeface="標楷體" panose="03000509000000000000" pitchFamily="65" charset="-120"/>
              </a:rPr>
              <a:t>或其陪同家屬、陪同之人在圈票處持用手機或攝影器材時</a:t>
            </a:r>
            <a:r>
              <a:rPr lang="en-US" altLang="zh-TW" sz="9600" dirty="0">
                <a:solidFill>
                  <a:srgbClr val="FF0000"/>
                </a:solidFill>
                <a:latin typeface="標楷體" panose="03000509000000000000" pitchFamily="65" charset="-120"/>
                <a:ea typeface="標楷體" panose="03000509000000000000" pitchFamily="65" charset="-120"/>
              </a:rPr>
              <a:t>~~</a:t>
            </a:r>
            <a:endParaRPr lang="zh-TW" altLang="en-US" sz="9600" dirty="0">
              <a:solidFill>
                <a:srgbClr val="FF0000"/>
              </a:solidFill>
              <a:latin typeface="標楷體" panose="03000509000000000000" pitchFamily="65" charset="-120"/>
              <a:ea typeface="標楷體" panose="03000509000000000000" pitchFamily="65" charset="-120"/>
            </a:endParaRPr>
          </a:p>
          <a:p>
            <a:pPr marL="0" indent="0">
              <a:lnSpc>
                <a:spcPts val="2000"/>
              </a:lnSpc>
              <a:buNone/>
            </a:pPr>
            <a:r>
              <a:rPr lang="en-US" altLang="zh-TW" sz="9600" dirty="0">
                <a:solidFill>
                  <a:schemeClr val="tx2"/>
                </a:solidFill>
                <a:latin typeface="標楷體" panose="03000509000000000000" pitchFamily="65" charset="-120"/>
                <a:ea typeface="標楷體" panose="03000509000000000000" pitchFamily="65" charset="-120"/>
              </a:rPr>
              <a:t>1.</a:t>
            </a:r>
            <a:r>
              <a:rPr lang="zh-TW" altLang="en-US" sz="9600" dirty="0">
                <a:solidFill>
                  <a:schemeClr val="tx2"/>
                </a:solidFill>
                <a:latin typeface="標楷體" panose="03000509000000000000" pitchFamily="65" charset="-120"/>
                <a:ea typeface="標楷體" panose="03000509000000000000" pitchFamily="65" charset="-120"/>
              </a:rPr>
              <a:t>圈票處</a:t>
            </a:r>
            <a:r>
              <a:rPr lang="zh-TW" altLang="en-US" sz="9600" u="sng" dirty="0">
                <a:solidFill>
                  <a:schemeClr val="tx2"/>
                </a:solidFill>
                <a:latin typeface="標楷體" panose="03000509000000000000" pitchFamily="65" charset="-120"/>
                <a:ea typeface="標楷體" panose="03000509000000000000" pitchFamily="65" charset="-120"/>
              </a:rPr>
              <a:t>管理員</a:t>
            </a:r>
            <a:r>
              <a:rPr lang="zh-TW" altLang="en-US" sz="9600" dirty="0">
                <a:solidFill>
                  <a:schemeClr val="tx2"/>
                </a:solidFill>
                <a:latin typeface="標楷體" panose="03000509000000000000" pitchFamily="65" charset="-120"/>
                <a:ea typeface="標楷體" panose="03000509000000000000" pitchFamily="65" charset="-120"/>
              </a:rPr>
              <a:t>及</a:t>
            </a:r>
            <a:r>
              <a:rPr lang="zh-TW" altLang="en-US" sz="9600" u="sng" dirty="0">
                <a:solidFill>
                  <a:schemeClr val="tx2"/>
                </a:solidFill>
                <a:latin typeface="標楷體" panose="03000509000000000000" pitchFamily="65" charset="-120"/>
                <a:ea typeface="標楷體" panose="03000509000000000000" pitchFamily="65" charset="-120"/>
              </a:rPr>
              <a:t>監察員</a:t>
            </a:r>
            <a:r>
              <a:rPr lang="zh-TW" altLang="en-US" sz="9600" dirty="0">
                <a:solidFill>
                  <a:schemeClr val="tx2"/>
                </a:solidFill>
                <a:latin typeface="標楷體" panose="03000509000000000000" pitchFamily="65" charset="-120"/>
                <a:ea typeface="標楷體" panose="03000509000000000000" pitchFamily="65" charset="-120"/>
              </a:rPr>
              <a:t>應即告知</a:t>
            </a:r>
            <a:r>
              <a:rPr lang="zh-TW" altLang="en-US" sz="9600" u="sng" dirty="0">
                <a:solidFill>
                  <a:schemeClr val="tx2"/>
                </a:solidFill>
                <a:latin typeface="標楷體" panose="03000509000000000000" pitchFamily="65" charset="-120"/>
                <a:ea typeface="標楷體" panose="03000509000000000000" pitchFamily="65" charset="-120"/>
              </a:rPr>
              <a:t>主任管理員</a:t>
            </a:r>
            <a:r>
              <a:rPr lang="zh-TW" altLang="en-US" sz="9600" dirty="0">
                <a:solidFill>
                  <a:schemeClr val="tx2"/>
                </a:solidFill>
                <a:latin typeface="標楷體" panose="03000509000000000000" pitchFamily="65" charset="-120"/>
                <a:ea typeface="標楷體" panose="03000509000000000000" pitchFamily="65" charset="-120"/>
              </a:rPr>
              <a:t>。</a:t>
            </a:r>
            <a:endParaRPr lang="en-US" altLang="zh-TW" sz="9600" dirty="0">
              <a:solidFill>
                <a:schemeClr val="tx2"/>
              </a:solidFill>
              <a:latin typeface="標楷體" panose="03000509000000000000" pitchFamily="65" charset="-120"/>
              <a:ea typeface="標楷體" panose="03000509000000000000" pitchFamily="65" charset="-120"/>
            </a:endParaRPr>
          </a:p>
          <a:p>
            <a:pPr marL="0" indent="0">
              <a:lnSpc>
                <a:spcPts val="2000"/>
              </a:lnSpc>
              <a:buNone/>
            </a:pPr>
            <a:r>
              <a:rPr lang="en-US" altLang="zh-TW" sz="9600" dirty="0">
                <a:solidFill>
                  <a:schemeClr val="tx2"/>
                </a:solidFill>
                <a:latin typeface="標楷體" panose="03000509000000000000" pitchFamily="65" charset="-120"/>
                <a:ea typeface="標楷體" panose="03000509000000000000" pitchFamily="65" charset="-120"/>
              </a:rPr>
              <a:t>2.</a:t>
            </a:r>
            <a:r>
              <a:rPr lang="zh-TW" altLang="en-US" sz="9600" dirty="0">
                <a:solidFill>
                  <a:schemeClr val="tx2"/>
                </a:solidFill>
                <a:latin typeface="標楷體" panose="03000509000000000000" pitchFamily="65" charset="-120"/>
                <a:ea typeface="標楷體" panose="03000509000000000000" pitchFamily="65" charset="-120"/>
              </a:rPr>
              <a:t>由主任管理員會同主任監察員作成紀錄。</a:t>
            </a:r>
          </a:p>
          <a:p>
            <a:pPr marL="0" indent="0">
              <a:lnSpc>
                <a:spcPts val="2000"/>
              </a:lnSpc>
              <a:buNone/>
            </a:pPr>
            <a:r>
              <a:rPr lang="en-US" altLang="zh-TW" sz="9600" dirty="0">
                <a:solidFill>
                  <a:schemeClr val="tx2"/>
                </a:solidFill>
                <a:latin typeface="標楷體" panose="03000509000000000000" pitchFamily="65" charset="-120"/>
                <a:ea typeface="標楷體" panose="03000509000000000000" pitchFamily="65" charset="-120"/>
              </a:rPr>
              <a:t>3.</a:t>
            </a:r>
            <a:r>
              <a:rPr lang="zh-TW" altLang="en-US" sz="9600" dirty="0">
                <a:solidFill>
                  <a:schemeClr val="tx2"/>
                </a:solidFill>
                <a:latin typeface="標楷體" panose="03000509000000000000" pitchFamily="65" charset="-120"/>
                <a:ea typeface="標楷體" panose="03000509000000000000" pitchFamily="65" charset="-120"/>
              </a:rPr>
              <a:t>迅即通報選舉委員會監察小組依法處理。</a:t>
            </a:r>
          </a:p>
          <a:p>
            <a:pPr marL="0" indent="0">
              <a:lnSpc>
                <a:spcPts val="2800"/>
              </a:lnSpc>
              <a:spcBef>
                <a:spcPts val="0"/>
              </a:spcBef>
              <a:buNone/>
            </a:pPr>
            <a:endParaRPr lang="en-US" altLang="zh-TW" sz="9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9600" dirty="0">
                <a:solidFill>
                  <a:srgbClr val="FF0000"/>
                </a:solidFill>
                <a:latin typeface="標楷體" panose="03000509000000000000" pitchFamily="65" charset="-120"/>
                <a:ea typeface="標楷體" panose="03000509000000000000" pitchFamily="65" charset="-120"/>
              </a:rPr>
              <a:t>發現選舉人</a:t>
            </a:r>
            <a:r>
              <a:rPr lang="en-US" altLang="zh-TW" sz="9600" dirty="0">
                <a:solidFill>
                  <a:srgbClr val="FF0000"/>
                </a:solidFill>
                <a:latin typeface="標楷體" panose="03000509000000000000" pitchFamily="65" charset="-120"/>
                <a:ea typeface="標楷體" panose="03000509000000000000" pitchFamily="65" charset="-120"/>
              </a:rPr>
              <a:t>(</a:t>
            </a:r>
            <a:r>
              <a:rPr lang="zh-TW" altLang="en-US" sz="9600" dirty="0">
                <a:solidFill>
                  <a:srgbClr val="FF0000"/>
                </a:solidFill>
                <a:latin typeface="標楷體" panose="03000509000000000000" pitchFamily="65" charset="-120"/>
                <a:ea typeface="標楷體" panose="03000509000000000000" pitchFamily="65" charset="-120"/>
              </a:rPr>
              <a:t>或投票權人</a:t>
            </a:r>
            <a:r>
              <a:rPr lang="en-US" altLang="zh-TW" sz="9600" dirty="0">
                <a:solidFill>
                  <a:srgbClr val="FF0000"/>
                </a:solidFill>
                <a:latin typeface="標楷體" panose="03000509000000000000" pitchFamily="65" charset="-120"/>
                <a:ea typeface="標楷體" panose="03000509000000000000" pitchFamily="65" charset="-120"/>
              </a:rPr>
              <a:t>)</a:t>
            </a:r>
            <a:r>
              <a:rPr lang="zh-TW" altLang="en-US" sz="9600" dirty="0">
                <a:solidFill>
                  <a:srgbClr val="FF0000"/>
                </a:solidFill>
                <a:latin typeface="標楷體" panose="03000509000000000000" pitchFamily="65" charset="-120"/>
                <a:ea typeface="標楷體" panose="03000509000000000000" pitchFamily="65" charset="-120"/>
              </a:rPr>
              <a:t>將罷免票或公投票</a:t>
            </a:r>
            <a:r>
              <a:rPr lang="zh-TW" altLang="en-US" sz="96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圈選內容出示他人</a:t>
            </a:r>
            <a:r>
              <a:rPr lang="zh-TW" altLang="en-US" sz="9600" dirty="0">
                <a:solidFill>
                  <a:srgbClr val="FF0000"/>
                </a:solidFill>
                <a:latin typeface="標楷體" panose="03000509000000000000" pitchFamily="65" charset="-120"/>
                <a:ea typeface="標楷體" panose="03000509000000000000" pitchFamily="65" charset="-120"/>
              </a:rPr>
              <a:t>者</a:t>
            </a:r>
            <a:r>
              <a:rPr lang="en-US" altLang="zh-TW" sz="9600" dirty="0">
                <a:solidFill>
                  <a:srgbClr val="FF0000"/>
                </a:solidFill>
                <a:latin typeface="標楷體" panose="03000509000000000000" pitchFamily="65" charset="-120"/>
                <a:ea typeface="標楷體" panose="03000509000000000000" pitchFamily="65" charset="-120"/>
              </a:rPr>
              <a:t>~~</a:t>
            </a:r>
          </a:p>
          <a:p>
            <a:pPr marL="0" indent="0">
              <a:lnSpc>
                <a:spcPts val="2000"/>
              </a:lnSpc>
              <a:buNone/>
            </a:pPr>
            <a:r>
              <a:rPr lang="en-US" altLang="zh-TW" sz="9600" dirty="0">
                <a:solidFill>
                  <a:schemeClr val="tx2"/>
                </a:solidFill>
                <a:latin typeface="標楷體" panose="03000509000000000000" pitchFamily="65" charset="-120"/>
                <a:ea typeface="標楷體" panose="03000509000000000000" pitchFamily="65" charset="-120"/>
              </a:rPr>
              <a:t>1.</a:t>
            </a:r>
            <a:r>
              <a:rPr lang="zh-TW" altLang="en-US" sz="9600" u="sng" dirty="0">
                <a:solidFill>
                  <a:schemeClr val="tx2"/>
                </a:solidFill>
                <a:latin typeface="標楷體" panose="03000509000000000000" pitchFamily="65" charset="-120"/>
                <a:ea typeface="標楷體" panose="03000509000000000000" pitchFamily="65" charset="-120"/>
              </a:rPr>
              <a:t>主任監察員</a:t>
            </a:r>
            <a:r>
              <a:rPr lang="zh-TW" altLang="en-US" sz="9600" dirty="0">
                <a:solidFill>
                  <a:schemeClr val="tx2"/>
                </a:solidFill>
                <a:latin typeface="標楷體" panose="03000509000000000000" pitchFamily="65" charset="-120"/>
                <a:ea typeface="標楷體" panose="03000509000000000000" pitchFamily="65" charset="-120"/>
              </a:rPr>
              <a:t>應當場檢舉，予以紀錄。</a:t>
            </a:r>
          </a:p>
          <a:p>
            <a:pPr marL="0" indent="0">
              <a:lnSpc>
                <a:spcPts val="2000"/>
              </a:lnSpc>
              <a:buNone/>
            </a:pPr>
            <a:r>
              <a:rPr lang="en-US" altLang="zh-TW" sz="9600" dirty="0">
                <a:solidFill>
                  <a:schemeClr val="tx2"/>
                </a:solidFill>
                <a:latin typeface="標楷體" panose="03000509000000000000" pitchFamily="65" charset="-120"/>
                <a:ea typeface="標楷體" panose="03000509000000000000" pitchFamily="65" charset="-120"/>
              </a:rPr>
              <a:t>2.</a:t>
            </a:r>
            <a:r>
              <a:rPr lang="zh-TW" altLang="en-US" sz="9600" dirty="0">
                <a:solidFill>
                  <a:srgbClr val="FF0000"/>
                </a:solidFill>
                <a:latin typeface="標楷體" panose="03000509000000000000" pitchFamily="65" charset="-120"/>
                <a:ea typeface="標楷體" panose="03000509000000000000" pitchFamily="65" charset="-120"/>
              </a:rPr>
              <a:t>仍准其將罷免票或公投票投入投票匭</a:t>
            </a:r>
            <a:r>
              <a:rPr lang="zh-TW" altLang="en-US" sz="9600" dirty="0">
                <a:solidFill>
                  <a:schemeClr val="tx2"/>
                </a:solidFill>
                <a:latin typeface="標楷體" panose="03000509000000000000" pitchFamily="65" charset="-120"/>
                <a:ea typeface="標楷體" panose="03000509000000000000" pitchFamily="65" charset="-120"/>
              </a:rPr>
              <a:t>。</a:t>
            </a:r>
          </a:p>
          <a:p>
            <a:pPr marL="0" indent="0">
              <a:lnSpc>
                <a:spcPts val="2000"/>
              </a:lnSpc>
              <a:buNone/>
            </a:pPr>
            <a:r>
              <a:rPr lang="en-US" altLang="zh-TW" sz="9600" dirty="0">
                <a:solidFill>
                  <a:schemeClr val="tx2"/>
                </a:solidFill>
                <a:latin typeface="標楷體" panose="03000509000000000000" pitchFamily="65" charset="-120"/>
                <a:ea typeface="標楷體" panose="03000509000000000000" pitchFamily="65" charset="-120"/>
              </a:rPr>
              <a:t>3.</a:t>
            </a:r>
            <a:r>
              <a:rPr lang="zh-TW" altLang="en-US" sz="9600" dirty="0">
                <a:solidFill>
                  <a:schemeClr val="tx2"/>
                </a:solidFill>
                <a:latin typeface="標楷體" panose="03000509000000000000" pitchFamily="65" charset="-120"/>
                <a:ea typeface="標楷體" panose="03000509000000000000" pitchFamily="65" charset="-120"/>
              </a:rPr>
              <a:t>迅即通報選舉委員會監察小組依法處理。</a:t>
            </a:r>
            <a:endParaRPr lang="en-US" altLang="zh-TW" sz="9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endParaRPr lang="en-US" altLang="zh-TW" sz="9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zh-TW" sz="9600" dirty="0">
                <a:solidFill>
                  <a:schemeClr val="tx2"/>
                </a:solidFill>
                <a:latin typeface="標楷體" panose="03000509000000000000" pitchFamily="65" charset="-120"/>
                <a:ea typeface="標楷體" panose="03000509000000000000" pitchFamily="65" charset="-120"/>
              </a:rPr>
              <a:t>（</a:t>
            </a:r>
            <a:r>
              <a:rPr lang="zh-TW" altLang="en-US" sz="9600" dirty="0">
                <a:solidFill>
                  <a:schemeClr val="tx2"/>
                </a:solidFill>
                <a:latin typeface="標楷體" panose="03000509000000000000" pitchFamily="65" charset="-120"/>
                <a:ea typeface="標楷體" panose="03000509000000000000" pitchFamily="65" charset="-120"/>
              </a:rPr>
              <a:t>選罷法第</a:t>
            </a:r>
            <a:r>
              <a:rPr lang="en-US" altLang="zh-TW" sz="9600" dirty="0">
                <a:solidFill>
                  <a:schemeClr val="tx2"/>
                </a:solidFill>
                <a:latin typeface="標楷體" panose="03000509000000000000" pitchFamily="65" charset="-120"/>
                <a:ea typeface="標楷體" panose="03000509000000000000" pitchFamily="65" charset="-120"/>
              </a:rPr>
              <a:t>65</a:t>
            </a:r>
            <a:r>
              <a:rPr lang="zh-TW" altLang="en-US" sz="9600" dirty="0">
                <a:solidFill>
                  <a:schemeClr val="tx2"/>
                </a:solidFill>
                <a:latin typeface="標楷體" panose="03000509000000000000" pitchFamily="65" charset="-120"/>
                <a:ea typeface="標楷體" panose="03000509000000000000" pitchFamily="65" charset="-120"/>
              </a:rPr>
              <a:t>條</a:t>
            </a:r>
            <a:r>
              <a:rPr lang="zh-TW" altLang="en-US" sz="9600" dirty="0">
                <a:solidFill>
                  <a:schemeClr val="tx2"/>
                </a:solidFill>
                <a:latin typeface="新細明體" panose="02020500000000000000" pitchFamily="18" charset="-120"/>
                <a:ea typeface="新細明體" panose="02020500000000000000" pitchFamily="18" charset="-120"/>
              </a:rPr>
              <a:t>、</a:t>
            </a:r>
            <a:r>
              <a:rPr lang="zh-TW" altLang="en-US" sz="9600" dirty="0">
                <a:solidFill>
                  <a:schemeClr val="tx2"/>
                </a:solidFill>
                <a:latin typeface="標楷體" panose="03000509000000000000" pitchFamily="65" charset="-120"/>
                <a:ea typeface="標楷體" panose="03000509000000000000" pitchFamily="65" charset="-120"/>
              </a:rPr>
              <a:t>公投法第</a:t>
            </a:r>
            <a:r>
              <a:rPr lang="en-US" altLang="zh-TW" sz="9600" dirty="0">
                <a:solidFill>
                  <a:schemeClr val="tx2"/>
                </a:solidFill>
                <a:latin typeface="標楷體" panose="03000509000000000000" pitchFamily="65" charset="-120"/>
                <a:ea typeface="標楷體" panose="03000509000000000000" pitchFamily="65" charset="-120"/>
              </a:rPr>
              <a:t>21</a:t>
            </a:r>
            <a:r>
              <a:rPr lang="zh-TW" altLang="en-US" sz="9600" dirty="0">
                <a:solidFill>
                  <a:schemeClr val="tx2"/>
                </a:solidFill>
                <a:latin typeface="標楷體" panose="03000509000000000000" pitchFamily="65" charset="-120"/>
                <a:ea typeface="標楷體" panose="03000509000000000000" pitchFamily="65" charset="-120"/>
              </a:rPr>
              <a:t>條</a:t>
            </a:r>
            <a:r>
              <a:rPr lang="zh-TW" altLang="en-US" sz="9600" dirty="0">
                <a:solidFill>
                  <a:schemeClr val="tx2"/>
                </a:solidFill>
                <a:latin typeface="新細明體" panose="02020500000000000000" pitchFamily="18" charset="-120"/>
                <a:ea typeface="新細明體" panose="02020500000000000000" pitchFamily="18" charset="-120"/>
              </a:rPr>
              <a:t>，</a:t>
            </a:r>
            <a:r>
              <a:rPr lang="zh-TW" altLang="en-US" sz="9600" b="1" dirty="0">
                <a:solidFill>
                  <a:srgbClr val="FF0000"/>
                </a:solidFill>
                <a:latin typeface="標楷體" panose="03000509000000000000" pitchFamily="65" charset="-120"/>
                <a:ea typeface="標楷體" panose="03000509000000000000" pitchFamily="65" charset="-120"/>
              </a:rPr>
              <a:t>記得留存證據以利日後處理</a:t>
            </a:r>
            <a:r>
              <a:rPr lang="zh-TW" altLang="zh-TW" sz="9600" dirty="0">
                <a:solidFill>
                  <a:schemeClr val="tx2"/>
                </a:solidFill>
                <a:latin typeface="標楷體" panose="03000509000000000000" pitchFamily="65" charset="-120"/>
                <a:ea typeface="標楷體" panose="03000509000000000000" pitchFamily="65" charset="-120"/>
              </a:rPr>
              <a:t>）</a:t>
            </a:r>
            <a:endParaRPr lang="en-US" altLang="zh-TW" sz="9600" dirty="0">
              <a:solidFill>
                <a:schemeClr val="tx2"/>
              </a:solidFill>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31D2FCAD-915A-C0CC-80B3-13F79C1ADA36}"/>
              </a:ext>
            </a:extLst>
          </p:cNvPr>
          <p:cNvSpPr>
            <a:spLocks noGrp="1"/>
          </p:cNvSpPr>
          <p:nvPr>
            <p:ph type="sldNum" sz="quarter" idx="12"/>
          </p:nvPr>
        </p:nvSpPr>
        <p:spPr/>
        <p:txBody>
          <a:bodyPr/>
          <a:lstStyle/>
          <a:p>
            <a:fld id="{022B156B-59AE-415F-B24B-8756D48BB977}" type="slidenum">
              <a:rPr lang="en-US" altLang="zh-TW" smtClean="0"/>
              <a:t>37</a:t>
            </a:fld>
            <a:endParaRPr lang="en-US" altLang="zh-TW"/>
          </a:p>
        </p:txBody>
      </p:sp>
      <p:sp>
        <p:nvSpPr>
          <p:cNvPr id="5" name="投影片編號版面配置區 10">
            <a:extLst>
              <a:ext uri="{FF2B5EF4-FFF2-40B4-BE49-F238E27FC236}">
                <a16:creationId xmlns:a16="http://schemas.microsoft.com/office/drawing/2014/main" id="{36CE2A81-A8A1-95DB-D38E-EE594163F63D}"/>
              </a:ext>
            </a:extLst>
          </p:cNvPr>
          <p:cNvSpPr txBox="1">
            <a:spLocks/>
          </p:cNvSpPr>
          <p:nvPr/>
        </p:nvSpPr>
        <p:spPr>
          <a:xfrm>
            <a:off x="118600" y="6019801"/>
            <a:ext cx="791337"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37</a:t>
            </a:fld>
            <a:endParaRPr lang="en-US" altLang="zh-TW" sz="3200" b="1" dirty="0">
              <a:effectLst>
                <a:outerShdw blurRad="38100" dist="38100" dir="2700000" algn="tl">
                  <a:srgbClr val="000000">
                    <a:alpha val="43137"/>
                  </a:srgbClr>
                </a:outerShdw>
              </a:effectLst>
            </a:endParaRPr>
          </a:p>
        </p:txBody>
      </p:sp>
      <p:sp>
        <p:nvSpPr>
          <p:cNvPr id="6" name="語音泡泡: 圓角矩形 5">
            <a:extLst>
              <a:ext uri="{FF2B5EF4-FFF2-40B4-BE49-F238E27FC236}">
                <a16:creationId xmlns:a16="http://schemas.microsoft.com/office/drawing/2014/main" id="{B7987ACD-1249-30F7-2914-6CE101765BAB}"/>
              </a:ext>
            </a:extLst>
          </p:cNvPr>
          <p:cNvSpPr/>
          <p:nvPr/>
        </p:nvSpPr>
        <p:spPr>
          <a:xfrm>
            <a:off x="8588188" y="4910628"/>
            <a:ext cx="3146611" cy="731046"/>
          </a:xfrm>
          <a:prstGeom prst="wedgeRoundRectCallout">
            <a:avLst>
              <a:gd name="adj1" fmla="val -57473"/>
              <a:gd name="adj2" fmla="val -122668"/>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亮票</a:t>
            </a:r>
            <a:r>
              <a:rPr lang="en-US" altLang="zh-TW" sz="28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 </a:t>
            </a:r>
            <a:endParaRPr lang="en-US" altLang="zh-TW" sz="2800" b="1" dirty="0">
              <a:solidFill>
                <a:schemeClr val="accent2">
                  <a:lumMod val="50000"/>
                </a:schemeClr>
              </a:solidFill>
              <a:latin typeface="微軟正黑體" panose="020B0604030504040204" pitchFamily="34" charset="-120"/>
              <a:ea typeface="微軟正黑體" panose="020B0604030504040204" pitchFamily="34" charset="-120"/>
            </a:endParaRPr>
          </a:p>
          <a:p>
            <a:pPr algn="ct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還是可以投票</a:t>
            </a:r>
            <a:r>
              <a:rPr lang="en-US" altLang="zh-TW" sz="2800" b="1" dirty="0">
                <a:solidFill>
                  <a:schemeClr val="accent2">
                    <a:lumMod val="50000"/>
                  </a:schemeClr>
                </a:solidFill>
                <a:latin typeface="微軟正黑體" panose="020B0604030504040204" pitchFamily="34" charset="-120"/>
                <a:ea typeface="微軟正黑體" panose="020B0604030504040204" pitchFamily="34" charset="-120"/>
              </a:rPr>
              <a:t>!!</a:t>
            </a:r>
            <a:endParaRPr lang="zh-TW" altLang="en-US" sz="2800" b="1" dirty="0">
              <a:solidFill>
                <a:schemeClr val="accent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1998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99692"/>
            <a:ext cx="10058402" cy="816634"/>
          </a:xfrm>
        </p:spPr>
        <p:txBody>
          <a:bodyPr/>
          <a:lstStyle/>
          <a:p>
            <a:r>
              <a:rPr lang="en-US" altLang="zh-TW" b="1" dirty="0">
                <a:solidFill>
                  <a:schemeClr val="tx2"/>
                </a:solidFill>
                <a:latin typeface="標楷體" panose="03000509000000000000" pitchFamily="65" charset="-120"/>
                <a:ea typeface="標楷體" panose="03000509000000000000" pitchFamily="65" charset="-120"/>
              </a:rPr>
              <a:t>5-11</a:t>
            </a:r>
            <a:r>
              <a:rPr lang="zh-TW" altLang="en-US"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a:xfrm>
            <a:off x="815047" y="1605950"/>
            <a:ext cx="10058400" cy="4449793"/>
          </a:xfrm>
        </p:spPr>
        <p:txBody>
          <a:bodyPr>
            <a:normAutofit/>
          </a:bodyPr>
          <a:lstStyle/>
          <a:p>
            <a:pPr marL="0" indent="0">
              <a:lnSpc>
                <a:spcPts val="2800"/>
              </a:lnSpc>
              <a:spcBef>
                <a:spcPts val="0"/>
              </a:spcBef>
              <a:buNone/>
            </a:pPr>
            <a:r>
              <a:rPr lang="zh-TW" altLang="en-US" sz="2800" dirty="0">
                <a:solidFill>
                  <a:schemeClr val="tx2"/>
                </a:solidFill>
                <a:latin typeface="標楷體" panose="03000509000000000000" pitchFamily="65" charset="-120"/>
                <a:ea typeface="標楷體" panose="03000509000000000000" pitchFamily="65" charset="-120"/>
              </a:rPr>
              <a:t>選舉人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投票權人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以</a:t>
            </a:r>
            <a:r>
              <a:rPr lang="zh-TW" altLang="en-US" sz="2800" u="sng" dirty="0">
                <a:solidFill>
                  <a:srgbClr val="FF0000"/>
                </a:solidFill>
                <a:latin typeface="標楷體" panose="03000509000000000000" pitchFamily="65" charset="-120"/>
                <a:ea typeface="標楷體" panose="03000509000000000000" pitchFamily="65" charset="-120"/>
              </a:rPr>
              <a:t>圈選錯誤</a:t>
            </a:r>
            <a:r>
              <a:rPr lang="zh-TW" altLang="en-US" sz="2800" dirty="0">
                <a:solidFill>
                  <a:schemeClr val="tx2"/>
                </a:solidFill>
                <a:latin typeface="標楷體" panose="03000509000000000000" pitchFamily="65" charset="-120"/>
                <a:ea typeface="標楷體" panose="03000509000000000000" pitchFamily="65" charset="-120"/>
              </a:rPr>
              <a:t>為由，要求工作人員換發罷免票或公投票</a:t>
            </a:r>
            <a:r>
              <a:rPr lang="en-US" altLang="zh-TW" sz="2800" dirty="0">
                <a:solidFill>
                  <a:schemeClr val="tx2"/>
                </a:solidFill>
                <a:latin typeface="標楷體" panose="03000509000000000000" pitchFamily="65" charset="-120"/>
                <a:ea typeface="標楷體" panose="03000509000000000000" pitchFamily="65" charset="-120"/>
              </a:rPr>
              <a:t>~</a:t>
            </a:r>
          </a:p>
          <a:p>
            <a:pPr marL="0" indent="0">
              <a:lnSpc>
                <a:spcPts val="2800"/>
              </a:lnSpc>
              <a:spcBef>
                <a:spcPts val="0"/>
              </a:spcBef>
              <a:buNone/>
            </a:pP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應予拒絕，委婉說明不得換發</a:t>
            </a:r>
            <a:r>
              <a:rPr lang="zh-TW" altLang="en-US" sz="2800" dirty="0">
                <a:solidFill>
                  <a:schemeClr val="tx2"/>
                </a:solidFill>
                <a:latin typeface="標楷體" panose="03000509000000000000" pitchFamily="65" charset="-120"/>
                <a:ea typeface="標楷體" panose="03000509000000000000" pitchFamily="65" charset="-120"/>
              </a:rPr>
              <a:t>。</a:t>
            </a:r>
          </a:p>
          <a:p>
            <a:pPr marL="0" indent="0">
              <a:lnSpc>
                <a:spcPts val="2800"/>
              </a:lnSpc>
              <a:spcBef>
                <a:spcPts val="0"/>
              </a:spcBef>
              <a:buNone/>
            </a:pPr>
            <a:endParaRPr lang="en-US" altLang="zh-TW" sz="2800" dirty="0">
              <a:solidFill>
                <a:schemeClr val="tx2"/>
              </a:solidFill>
              <a:latin typeface="標楷體" panose="03000509000000000000" pitchFamily="65" charset="-120"/>
              <a:ea typeface="標楷體" panose="03000509000000000000" pitchFamily="65" charset="-120"/>
            </a:endParaRPr>
          </a:p>
          <a:p>
            <a:pPr marL="0" indent="0">
              <a:buNone/>
            </a:pP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注意選舉人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投票權人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行為，預防其將罷免票或公投票撕毀  </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buNone/>
            </a:pPr>
            <a:r>
              <a:rPr lang="zh-TW" altLang="en-US" sz="2800" dirty="0">
                <a:solidFill>
                  <a:schemeClr val="tx2"/>
                </a:solidFill>
                <a:latin typeface="標楷體" panose="03000509000000000000" pitchFamily="65" charset="-120"/>
                <a:ea typeface="標楷體" panose="03000509000000000000" pitchFamily="65" charset="-120"/>
              </a:rPr>
              <a:t>  而違法。</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endParaRPr lang="en-US" altLang="zh-TW" sz="2800" dirty="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p:txBody>
      </p:sp>
      <p:sp>
        <p:nvSpPr>
          <p:cNvPr id="5" name="投影片編號版面配置區 10">
            <a:extLst>
              <a:ext uri="{FF2B5EF4-FFF2-40B4-BE49-F238E27FC236}">
                <a16:creationId xmlns:a16="http://schemas.microsoft.com/office/drawing/2014/main" id="{D2CC847C-19D3-50A6-D933-C8E5C7A19599}"/>
              </a:ext>
            </a:extLst>
          </p:cNvPr>
          <p:cNvSpPr>
            <a:spLocks noGrp="1"/>
          </p:cNvSpPr>
          <p:nvPr>
            <p:ph type="sldNum" sz="quarter" idx="12"/>
          </p:nvPr>
        </p:nvSpPr>
        <p:spPr>
          <a:xfrm>
            <a:off x="273874" y="6061726"/>
            <a:ext cx="791337" cy="267356"/>
          </a:xfrm>
        </p:spPr>
        <p:txBody>
          <a:bodyPr/>
          <a:lstStyle/>
          <a:p>
            <a:fld id="{022B156B-59AE-415F-B24B-8756D48BB977}" type="slidenum">
              <a:rPr lang="en-US" altLang="zh-TW" sz="3200" b="1" smtClean="0">
                <a:effectLst>
                  <a:outerShdw blurRad="38100" dist="38100" dir="2700000" algn="tl">
                    <a:srgbClr val="000000">
                      <a:alpha val="43137"/>
                    </a:srgbClr>
                  </a:outerShdw>
                </a:effectLst>
              </a:rPr>
              <a:t>38</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497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1092" y="218538"/>
            <a:ext cx="10058402" cy="816634"/>
          </a:xfrm>
        </p:spPr>
        <p:txBody>
          <a:bodyPr/>
          <a:lstStyle/>
          <a:p>
            <a:r>
              <a:rPr lang="en-US" altLang="zh-TW" b="1" dirty="0">
                <a:solidFill>
                  <a:schemeClr val="tx2"/>
                </a:solidFill>
                <a:latin typeface="標楷體" panose="03000509000000000000" pitchFamily="65" charset="-120"/>
                <a:ea typeface="標楷體" panose="03000509000000000000" pitchFamily="65" charset="-120"/>
              </a:rPr>
              <a:t>5-12</a:t>
            </a:r>
            <a:r>
              <a:rPr lang="zh-TW" altLang="en-US"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a:xfrm>
            <a:off x="771915" y="1252267"/>
            <a:ext cx="10058400" cy="4449793"/>
          </a:xfrm>
        </p:spPr>
        <p:txBody>
          <a:bodyPr>
            <a:noAutofit/>
          </a:bodyPr>
          <a:lstStyle/>
          <a:p>
            <a:pPr marL="0" indent="0">
              <a:lnSpc>
                <a:spcPts val="2800"/>
              </a:lnSpc>
              <a:spcBef>
                <a:spcPts val="0"/>
              </a:spcBef>
              <a:buNone/>
            </a:pPr>
            <a:r>
              <a:rPr lang="zh-TW" altLang="en-US" sz="2800" dirty="0">
                <a:solidFill>
                  <a:srgbClr val="FF0000"/>
                </a:solidFill>
                <a:latin typeface="標楷體" panose="03000509000000000000" pitchFamily="65" charset="-120"/>
                <a:ea typeface="標楷體" panose="03000509000000000000" pitchFamily="65" charset="-120"/>
              </a:rPr>
              <a:t>罷免票或公投票被冒領</a:t>
            </a:r>
            <a:r>
              <a:rPr lang="en-US" altLang="zh-TW" sz="2800" dirty="0">
                <a:solidFill>
                  <a:srgbClr val="FF0000"/>
                </a:solidFill>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0" indent="0">
              <a:lnSpc>
                <a:spcPts val="2800"/>
              </a:lnSpc>
              <a:spcBef>
                <a:spcPts val="1200"/>
              </a:spcBef>
              <a:buNone/>
            </a:pP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選舉人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或投票權人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本人前來投票時，</a:t>
            </a:r>
            <a:r>
              <a:rPr lang="zh-TW" altLang="en-US" sz="2800" dirty="0">
                <a:solidFill>
                  <a:srgbClr val="FF0000"/>
                </a:solidFill>
                <a:latin typeface="標楷體" panose="03000509000000000000" pitchFamily="65" charset="-120"/>
                <a:ea typeface="標楷體" panose="03000509000000000000" pitchFamily="65" charset="-120"/>
              </a:rPr>
              <a:t>經查明其確未投票，</a:t>
            </a:r>
            <a:endParaRPr lang="en-US" altLang="zh-TW" sz="2800" dirty="0">
              <a:solidFill>
                <a:srgbClr val="FF0000"/>
              </a:solidFill>
              <a:latin typeface="標楷體" panose="03000509000000000000" pitchFamily="65" charset="-120"/>
              <a:ea typeface="標楷體" panose="03000509000000000000" pitchFamily="65" charset="-120"/>
            </a:endParaRPr>
          </a:p>
          <a:p>
            <a:pPr marL="0" indent="0">
              <a:lnSpc>
                <a:spcPts val="2800"/>
              </a:lnSpc>
              <a:spcBef>
                <a:spcPts val="1200"/>
              </a:spcBef>
              <a:buNone/>
            </a:pPr>
            <a:r>
              <a:rPr lang="zh-TW" altLang="en-US" sz="2800" dirty="0">
                <a:solidFill>
                  <a:srgbClr val="FF0000"/>
                </a:solidFill>
                <a:latin typeface="標楷體" panose="03000509000000000000" pitchFamily="65" charset="-120"/>
                <a:ea typeface="標楷體" panose="03000509000000000000" pitchFamily="65" charset="-120"/>
              </a:rPr>
              <a:t>  應准予領票</a:t>
            </a:r>
            <a:r>
              <a:rPr lang="zh-TW" altLang="en-US" sz="2800" dirty="0">
                <a:solidFill>
                  <a:schemeClr val="tx2"/>
                </a:solidFill>
                <a:latin typeface="標楷體" panose="03000509000000000000" pitchFamily="65" charset="-120"/>
                <a:ea typeface="標楷體" panose="03000509000000000000" pitchFamily="65" charset="-120"/>
              </a:rPr>
              <a:t>：</a:t>
            </a:r>
          </a:p>
          <a:p>
            <a:pPr marL="0" indent="0">
              <a:lnSpc>
                <a:spcPts val="2800"/>
              </a:lnSpc>
              <a:spcBef>
                <a:spcPts val="1200"/>
              </a:spcBef>
              <a:buNone/>
            </a:pPr>
            <a:r>
              <a:rPr lang="zh-TW" altLang="en-US" sz="2800" dirty="0">
                <a:solidFill>
                  <a:schemeClr val="tx2"/>
                </a:solidFill>
                <a:latin typeface="標楷體" panose="03000509000000000000" pitchFamily="65" charset="-120"/>
                <a:ea typeface="標楷體" panose="03000509000000000000" pitchFamily="65" charset="-120"/>
              </a:rPr>
              <a:t>  </a:t>
            </a:r>
            <a:r>
              <a:rPr lang="en-US" altLang="zh-TW" sz="2800" dirty="0">
                <a:solidFill>
                  <a:schemeClr val="tx2"/>
                </a:solidFill>
                <a:latin typeface="標楷體" panose="03000509000000000000" pitchFamily="65" charset="-120"/>
                <a:ea typeface="標楷體" panose="03000509000000000000" pitchFamily="65" charset="-120"/>
              </a:rPr>
              <a:t>1.</a:t>
            </a:r>
            <a:r>
              <a:rPr lang="zh-TW" altLang="en-US" sz="2800" dirty="0">
                <a:solidFill>
                  <a:schemeClr val="tx2"/>
                </a:solidFill>
                <a:latin typeface="標楷體" panose="03000509000000000000" pitchFamily="65" charset="-120"/>
                <a:ea typeface="標楷體" panose="03000509000000000000" pitchFamily="65" charset="-120"/>
              </a:rPr>
              <a:t>由領票處管理員在選舉人名冊或投票權人</a:t>
            </a:r>
            <a:r>
              <a:rPr lang="zh-TW" altLang="en-US" sz="2800" dirty="0">
                <a:solidFill>
                  <a:srgbClr val="FF0000"/>
                </a:solidFill>
                <a:latin typeface="標楷體" panose="03000509000000000000" pitchFamily="65" charset="-120"/>
                <a:ea typeface="標楷體" panose="03000509000000000000" pitchFamily="65" charset="-120"/>
              </a:rPr>
              <a:t>名冊備註欄註記</a:t>
            </a:r>
            <a:endParaRPr lang="en-US" altLang="zh-TW" sz="2800" dirty="0">
              <a:solidFill>
                <a:srgbClr val="FF0000"/>
              </a:solidFill>
              <a:latin typeface="標楷體" panose="03000509000000000000" pitchFamily="65" charset="-120"/>
              <a:ea typeface="標楷體" panose="03000509000000000000" pitchFamily="65" charset="-120"/>
            </a:endParaRPr>
          </a:p>
          <a:p>
            <a:pPr marL="0" indent="0">
              <a:lnSpc>
                <a:spcPts val="2800"/>
              </a:lnSpc>
              <a:spcBef>
                <a:spcPts val="1200"/>
              </a:spcBef>
              <a:buNone/>
            </a:pPr>
            <a:r>
              <a:rPr lang="zh-TW" altLang="en-US" sz="2800" dirty="0">
                <a:solidFill>
                  <a:srgbClr val="FF0000"/>
                </a:solidFill>
                <a:latin typeface="標楷體" panose="03000509000000000000" pitchFamily="65" charset="-120"/>
                <a:ea typeface="標楷體" panose="03000509000000000000" pitchFamily="65" charset="-120"/>
              </a:rPr>
              <a:t>   「曾被冒領，准予領票」外，該選舉人</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或投票權人</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並應</a:t>
            </a:r>
            <a:r>
              <a:rPr lang="zh-TW" altLang="en-US" sz="28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於</a:t>
            </a:r>
            <a:endParaRPr lang="en-US" altLang="zh-TW" sz="28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indent="0">
              <a:lnSpc>
                <a:spcPts val="2800"/>
              </a:lnSpc>
              <a:spcBef>
                <a:spcPts val="1200"/>
              </a:spcBef>
              <a:buNone/>
            </a:pPr>
            <a:r>
              <a:rPr lang="zh-TW" altLang="en-US" sz="2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28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備註欄簽名、蓋章或按指印</a:t>
            </a:r>
            <a:r>
              <a:rPr lang="zh-TW" altLang="en-US" sz="2800" dirty="0">
                <a:solidFill>
                  <a:schemeClr val="tx2"/>
                </a:solidFill>
                <a:latin typeface="標楷體" panose="03000509000000000000" pitchFamily="65" charset="-120"/>
                <a:ea typeface="標楷體" panose="03000509000000000000" pitchFamily="65" charset="-120"/>
              </a:rPr>
              <a:t>。</a:t>
            </a:r>
          </a:p>
          <a:p>
            <a:pPr marL="0" indent="0">
              <a:lnSpc>
                <a:spcPts val="2800"/>
              </a:lnSpc>
              <a:spcBef>
                <a:spcPts val="1200"/>
              </a:spcBef>
              <a:buNone/>
            </a:pPr>
            <a:r>
              <a:rPr lang="zh-TW" altLang="en-US" sz="2800" dirty="0">
                <a:solidFill>
                  <a:schemeClr val="tx2"/>
                </a:solidFill>
                <a:latin typeface="標楷體" panose="03000509000000000000" pitchFamily="65" charset="-120"/>
                <a:ea typeface="標楷體" panose="03000509000000000000" pitchFamily="65" charset="-120"/>
              </a:rPr>
              <a:t>  </a:t>
            </a:r>
            <a:r>
              <a:rPr lang="en-US" altLang="zh-TW" sz="2800" dirty="0">
                <a:solidFill>
                  <a:schemeClr val="tx2"/>
                </a:solidFill>
                <a:latin typeface="標楷體" panose="03000509000000000000" pitchFamily="65" charset="-120"/>
                <a:ea typeface="標楷體" panose="03000509000000000000" pitchFamily="65" charset="-120"/>
              </a:rPr>
              <a:t>2.</a:t>
            </a:r>
            <a:r>
              <a:rPr lang="zh-TW" altLang="en-US" sz="2800" dirty="0">
                <a:solidFill>
                  <a:schemeClr val="tx2"/>
                </a:solidFill>
                <a:latin typeface="標楷體" panose="03000509000000000000" pitchFamily="65" charset="-120"/>
                <a:ea typeface="標楷體" panose="03000509000000000000" pitchFamily="65" charset="-120"/>
              </a:rPr>
              <a:t>統計票時，應列入發出票數計算，並應於投開票報告表</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1200"/>
              </a:spcBef>
              <a:buNone/>
            </a:pPr>
            <a:r>
              <a:rPr lang="zh-TW" altLang="en-US" sz="2800" dirty="0">
                <a:solidFill>
                  <a:schemeClr val="tx2"/>
                </a:solidFill>
                <a:latin typeface="標楷體" panose="03000509000000000000" pitchFamily="65" charset="-120"/>
                <a:ea typeface="標楷體" panose="03000509000000000000" pitchFamily="65" charset="-120"/>
              </a:rPr>
              <a:t>   「其他有關事項」欄加以</a:t>
            </a:r>
            <a:r>
              <a:rPr lang="zh-TW" altLang="en-US" sz="2800" u="sng" dirty="0">
                <a:solidFill>
                  <a:schemeClr val="tx2"/>
                </a:solidFill>
                <a:latin typeface="標楷體" panose="03000509000000000000" pitchFamily="65" charset="-120"/>
                <a:ea typeface="標楷體" panose="03000509000000000000" pitchFamily="65" charset="-120"/>
              </a:rPr>
              <a:t>註記「某某人罷免票（或公投票）</a:t>
            </a:r>
            <a:endParaRPr lang="en-US" altLang="zh-TW" sz="2800" u="sng"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1200"/>
              </a:spcBef>
              <a:buNone/>
            </a:pPr>
            <a:r>
              <a:rPr lang="zh-TW" altLang="en-US" sz="2800" dirty="0">
                <a:solidFill>
                  <a:schemeClr val="tx2"/>
                </a:solidFill>
                <a:latin typeface="標楷體" panose="03000509000000000000" pitchFamily="65" charset="-120"/>
                <a:ea typeface="標楷體" panose="03000509000000000000" pitchFamily="65" charset="-120"/>
              </a:rPr>
              <a:t>    </a:t>
            </a:r>
            <a:r>
              <a:rPr lang="zh-TW" altLang="en-US" sz="2800" u="sng" dirty="0">
                <a:solidFill>
                  <a:schemeClr val="tx2"/>
                </a:solidFill>
                <a:latin typeface="標楷體" panose="03000509000000000000" pitchFamily="65" charset="-120"/>
                <a:ea typeface="標楷體" panose="03000509000000000000" pitchFamily="65" charset="-120"/>
              </a:rPr>
              <a:t>被冒領，依規定准予領票」</a:t>
            </a:r>
            <a:r>
              <a:rPr lang="zh-TW" altLang="en-US" sz="2800" dirty="0">
                <a:solidFill>
                  <a:schemeClr val="tx2"/>
                </a:solidFill>
                <a:latin typeface="標楷體" panose="03000509000000000000" pitchFamily="65" charset="-120"/>
                <a:ea typeface="標楷體" panose="03000509000000000000" pitchFamily="65" charset="-120"/>
              </a:rPr>
              <a:t>。</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zh-TW" altLang="en-US" sz="2800" dirty="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A42469C5-1DE7-593B-DA4C-061A715C1980}"/>
              </a:ext>
            </a:extLst>
          </p:cNvPr>
          <p:cNvSpPr>
            <a:spLocks noGrp="1"/>
          </p:cNvSpPr>
          <p:nvPr>
            <p:ph type="sldNum" sz="quarter" idx="12"/>
          </p:nvPr>
        </p:nvSpPr>
        <p:spPr/>
        <p:txBody>
          <a:bodyPr/>
          <a:lstStyle/>
          <a:p>
            <a:endParaRPr lang="en-US" altLang="zh-TW" dirty="0"/>
          </a:p>
        </p:txBody>
      </p:sp>
      <p:sp>
        <p:nvSpPr>
          <p:cNvPr id="5" name="投影片編號版面配置區 10">
            <a:extLst>
              <a:ext uri="{FF2B5EF4-FFF2-40B4-BE49-F238E27FC236}">
                <a16:creationId xmlns:a16="http://schemas.microsoft.com/office/drawing/2014/main" id="{7B1DFA1A-6094-6E60-51E3-A16A09D78F38}"/>
              </a:ext>
            </a:extLst>
          </p:cNvPr>
          <p:cNvSpPr txBox="1">
            <a:spLocks/>
          </p:cNvSpPr>
          <p:nvPr/>
        </p:nvSpPr>
        <p:spPr>
          <a:xfrm>
            <a:off x="273874" y="6061726"/>
            <a:ext cx="817217"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39</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694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800"/>
            <a:ext cx="10058402" cy="868392"/>
          </a:xfrm>
        </p:spPr>
        <p:txBody>
          <a:bodyPr>
            <a:normAutofit/>
          </a:bodyPr>
          <a:lstStyle/>
          <a:p>
            <a:r>
              <a:rPr lang="en-US" altLang="zh-TW" sz="4000" b="1" dirty="0">
                <a:solidFill>
                  <a:schemeClr val="tx2"/>
                </a:solidFill>
                <a:latin typeface="標楷體" panose="03000509000000000000" pitchFamily="65" charset="-120"/>
                <a:ea typeface="標楷體" panose="03000509000000000000" pitchFamily="65" charset="-120"/>
              </a:rPr>
              <a:t>1-</a:t>
            </a:r>
            <a:r>
              <a:rPr lang="zh-TW" altLang="en-US" sz="4000" b="1" dirty="0">
                <a:solidFill>
                  <a:schemeClr val="tx2"/>
                </a:solidFill>
                <a:latin typeface="標楷體" panose="03000509000000000000" pitchFamily="65" charset="-120"/>
                <a:ea typeface="標楷體" panose="03000509000000000000" pitchFamily="65" charset="-120"/>
              </a:rPr>
              <a:t>相關法令規定</a:t>
            </a:r>
          </a:p>
        </p:txBody>
      </p:sp>
      <p:sp>
        <p:nvSpPr>
          <p:cNvPr id="3" name="內容版面配置區 2"/>
          <p:cNvSpPr>
            <a:spLocks noGrp="1"/>
          </p:cNvSpPr>
          <p:nvPr>
            <p:ph idx="1"/>
          </p:nvPr>
        </p:nvSpPr>
        <p:spPr>
          <a:xfrm>
            <a:off x="789169" y="1614578"/>
            <a:ext cx="10058400" cy="4229100"/>
          </a:xfrm>
        </p:spPr>
        <p:txBody>
          <a:bodyPr>
            <a:normAutofit fontScale="92500" lnSpcReduction="10000"/>
          </a:bodyPr>
          <a:lstStyle/>
          <a:p>
            <a:r>
              <a:rPr lang="zh-TW" altLang="en-US" sz="3200" dirty="0">
                <a:solidFill>
                  <a:schemeClr val="tx2"/>
                </a:solidFill>
                <a:latin typeface="標楷體" panose="03000509000000000000" pitchFamily="65" charset="-120"/>
                <a:ea typeface="標楷體" panose="03000509000000000000" pitchFamily="65" charset="-120"/>
              </a:rPr>
              <a:t>公職人員選舉罷免法及其施行細則</a:t>
            </a:r>
            <a:endParaRPr lang="en-US" altLang="zh-TW" sz="3200" dirty="0">
              <a:solidFill>
                <a:schemeClr val="tx2"/>
              </a:solidFill>
              <a:latin typeface="標楷體" panose="03000509000000000000" pitchFamily="65" charset="-120"/>
              <a:ea typeface="標楷體" panose="03000509000000000000" pitchFamily="65" charset="-120"/>
            </a:endParaRPr>
          </a:p>
          <a:p>
            <a:r>
              <a:rPr lang="zh-TW" altLang="en-US" sz="3200" dirty="0">
                <a:solidFill>
                  <a:schemeClr val="tx2"/>
                </a:solidFill>
                <a:latin typeface="標楷體" panose="03000509000000000000" pitchFamily="65" charset="-120"/>
                <a:ea typeface="標楷體" panose="03000509000000000000" pitchFamily="65" charset="-120"/>
              </a:rPr>
              <a:t>公民投票法及其施行細則</a:t>
            </a:r>
          </a:p>
          <a:p>
            <a:r>
              <a:rPr lang="zh-TW" altLang="en-US" sz="3200" dirty="0">
                <a:solidFill>
                  <a:schemeClr val="tx2"/>
                </a:solidFill>
                <a:latin typeface="標楷體" panose="03000509000000000000" pitchFamily="65" charset="-120"/>
                <a:ea typeface="標楷體" panose="03000509000000000000" pitchFamily="65" charset="-120"/>
              </a:rPr>
              <a:t>刑法</a:t>
            </a:r>
          </a:p>
          <a:p>
            <a:r>
              <a:rPr lang="zh-TW" altLang="en-US" sz="3200" dirty="0">
                <a:solidFill>
                  <a:srgbClr val="FF0000"/>
                </a:solidFill>
                <a:latin typeface="標楷體" panose="03000509000000000000" pitchFamily="65" charset="-120"/>
                <a:ea typeface="標楷體" panose="03000509000000000000" pitchFamily="65" charset="-120"/>
              </a:rPr>
              <a:t>公職人員選舉罷免及公民投票期間</a:t>
            </a:r>
            <a:r>
              <a:rPr lang="zh-TW" altLang="en-US" sz="3200" u="sng" dirty="0">
                <a:solidFill>
                  <a:srgbClr val="FF0000"/>
                </a:solidFill>
                <a:latin typeface="標楷體" panose="03000509000000000000" pitchFamily="65" charset="-120"/>
                <a:ea typeface="標楷體" panose="03000509000000000000" pitchFamily="65" charset="-120"/>
              </a:rPr>
              <a:t>各級選舉委員會</a:t>
            </a:r>
            <a:r>
              <a:rPr lang="zh-TW" altLang="en-US" sz="3200" dirty="0">
                <a:solidFill>
                  <a:srgbClr val="FF0000"/>
                </a:solidFill>
                <a:latin typeface="標楷體" panose="03000509000000000000" pitchFamily="65" charset="-120"/>
                <a:ea typeface="標楷體" panose="03000509000000000000" pitchFamily="65" charset="-120"/>
              </a:rPr>
              <a:t>與</a:t>
            </a:r>
            <a:r>
              <a:rPr lang="zh-TW" altLang="en-US" sz="3200" u="sng" dirty="0">
                <a:solidFill>
                  <a:srgbClr val="FF0000"/>
                </a:solidFill>
                <a:latin typeface="標楷體" panose="03000509000000000000" pitchFamily="65" charset="-120"/>
                <a:ea typeface="標楷體" panose="03000509000000000000" pitchFamily="65" charset="-120"/>
              </a:rPr>
              <a:t>檢察機關政風機構</a:t>
            </a:r>
            <a:r>
              <a:rPr lang="zh-TW" altLang="en-US" sz="3200" dirty="0">
                <a:solidFill>
                  <a:srgbClr val="FF0000"/>
                </a:solidFill>
                <a:latin typeface="標楷體" panose="03000509000000000000" pitchFamily="65" charset="-120"/>
                <a:ea typeface="標楷體" panose="03000509000000000000" pitchFamily="65" charset="-120"/>
              </a:rPr>
              <a:t>及</a:t>
            </a:r>
            <a:r>
              <a:rPr lang="zh-TW" altLang="en-US" sz="3200" u="sng" dirty="0">
                <a:solidFill>
                  <a:srgbClr val="FF0000"/>
                </a:solidFill>
                <a:latin typeface="標楷體" panose="03000509000000000000" pitchFamily="65" charset="-120"/>
                <a:ea typeface="標楷體" panose="03000509000000000000" pitchFamily="65" charset="-120"/>
              </a:rPr>
              <a:t>警察機關</a:t>
            </a:r>
            <a:r>
              <a:rPr lang="zh-TW" altLang="en-US" sz="3200" dirty="0">
                <a:solidFill>
                  <a:srgbClr val="FF0000"/>
                </a:solidFill>
                <a:latin typeface="標楷體" panose="03000509000000000000" pitchFamily="65" charset="-120"/>
                <a:ea typeface="標楷體" panose="03000509000000000000" pitchFamily="65" charset="-120"/>
              </a:rPr>
              <a:t>聯繫要點</a:t>
            </a:r>
          </a:p>
          <a:p>
            <a:r>
              <a:rPr lang="zh-TW" altLang="en-US" sz="3200" dirty="0">
                <a:solidFill>
                  <a:schemeClr val="tx2"/>
                </a:solidFill>
                <a:latin typeface="標楷體" panose="03000509000000000000" pitchFamily="65" charset="-120"/>
                <a:ea typeface="標楷體" panose="03000509000000000000" pitchFamily="65" charset="-120"/>
              </a:rPr>
              <a:t>臺中市選舉委員會投開票所工作人員免除職務執行要點</a:t>
            </a:r>
          </a:p>
          <a:p>
            <a:r>
              <a:rPr lang="zh-TW" altLang="en-US" sz="3200" dirty="0">
                <a:solidFill>
                  <a:schemeClr val="tx2"/>
                </a:solidFill>
                <a:latin typeface="標楷體" panose="03000509000000000000" pitchFamily="65" charset="-120"/>
                <a:ea typeface="標楷體" panose="03000509000000000000" pitchFamily="65" charset="-120"/>
              </a:rPr>
              <a:t>中央選舉委員會編印投開票所</a:t>
            </a:r>
            <a:r>
              <a:rPr lang="zh-TW" altLang="en-US" sz="3200" b="1" u="sng" dirty="0">
                <a:solidFill>
                  <a:schemeClr val="tx2"/>
                </a:solidFill>
                <a:latin typeface="標楷體" panose="03000509000000000000" pitchFamily="65" charset="-120"/>
                <a:ea typeface="標楷體" panose="03000509000000000000" pitchFamily="65" charset="-120"/>
              </a:rPr>
              <a:t>工作人員手冊</a:t>
            </a:r>
          </a:p>
          <a:p>
            <a:pPr marL="0" indent="0">
              <a:buNone/>
            </a:pPr>
            <a:endParaRPr lang="zh-TW" altLang="en-US" dirty="0"/>
          </a:p>
        </p:txBody>
      </p:sp>
      <p:sp>
        <p:nvSpPr>
          <p:cNvPr id="4" name="投影片編號版面配置區 3">
            <a:extLst>
              <a:ext uri="{FF2B5EF4-FFF2-40B4-BE49-F238E27FC236}">
                <a16:creationId xmlns:a16="http://schemas.microsoft.com/office/drawing/2014/main" id="{01A92D34-1A8F-44A3-CE71-C1554D5A3B4F}"/>
              </a:ext>
            </a:extLst>
          </p:cNvPr>
          <p:cNvSpPr>
            <a:spLocks noGrp="1"/>
          </p:cNvSpPr>
          <p:nvPr>
            <p:ph type="sldNum" sz="quarter" idx="12"/>
          </p:nvPr>
        </p:nvSpPr>
        <p:spPr/>
        <p:txBody>
          <a:bodyPr/>
          <a:lstStyle/>
          <a:p>
            <a:endParaRPr lang="en-US" altLang="zh-TW" dirty="0"/>
          </a:p>
        </p:txBody>
      </p:sp>
      <p:sp>
        <p:nvSpPr>
          <p:cNvPr id="5" name="投影片編號版面配置區 10">
            <a:extLst>
              <a:ext uri="{FF2B5EF4-FFF2-40B4-BE49-F238E27FC236}">
                <a16:creationId xmlns:a16="http://schemas.microsoft.com/office/drawing/2014/main" id="{1C8BEC32-1D19-1711-6D27-23B2DDAA5F3E}"/>
              </a:ext>
            </a:extLst>
          </p:cNvPr>
          <p:cNvSpPr txBox="1">
            <a:spLocks/>
          </p:cNvSpPr>
          <p:nvPr/>
        </p:nvSpPr>
        <p:spPr>
          <a:xfrm>
            <a:off x="273875" y="6061726"/>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4</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245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99692"/>
            <a:ext cx="10058402" cy="816634"/>
          </a:xfrm>
        </p:spPr>
        <p:txBody>
          <a:bodyPr/>
          <a:lstStyle/>
          <a:p>
            <a:r>
              <a:rPr lang="en-US" altLang="zh-TW" b="1" dirty="0">
                <a:solidFill>
                  <a:schemeClr val="tx2"/>
                </a:solidFill>
                <a:latin typeface="標楷體" panose="03000509000000000000" pitchFamily="65" charset="-120"/>
                <a:ea typeface="標楷體" panose="03000509000000000000" pitchFamily="65" charset="-120"/>
              </a:rPr>
              <a:t>5-13</a:t>
            </a:r>
            <a:r>
              <a:rPr lang="zh-TW" altLang="en-US"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a:xfrm>
            <a:off x="771915" y="1407543"/>
            <a:ext cx="10058400" cy="4847342"/>
          </a:xfrm>
        </p:spPr>
        <p:txBody>
          <a:bodyPr>
            <a:noAutofit/>
          </a:bodyPr>
          <a:lstStyle/>
          <a:p>
            <a:pPr marL="0" indent="0">
              <a:lnSpc>
                <a:spcPts val="2800"/>
              </a:lnSpc>
              <a:spcBef>
                <a:spcPts val="0"/>
              </a:spcBef>
              <a:buNone/>
            </a:pPr>
            <a:r>
              <a:rPr lang="zh-TW" altLang="en-US" sz="2800" dirty="0">
                <a:solidFill>
                  <a:srgbClr val="FF0000"/>
                </a:solidFill>
                <a:latin typeface="標楷體" panose="03000509000000000000" pitchFamily="65" charset="-120"/>
                <a:ea typeface="標楷體" panose="03000509000000000000" pitchFamily="65" charset="-120"/>
              </a:rPr>
              <a:t>發現冒領罷免票或公投票</a:t>
            </a:r>
            <a:r>
              <a:rPr lang="en-US" altLang="zh-TW" sz="2800" dirty="0">
                <a:solidFill>
                  <a:srgbClr val="FF0000"/>
                </a:solidFill>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0" indent="0">
              <a:lnSpc>
                <a:spcPts val="2800"/>
              </a:lnSpc>
              <a:spcBef>
                <a:spcPts val="0"/>
              </a:spcBef>
              <a:buNone/>
            </a:pPr>
            <a:endParaRPr lang="en-US" altLang="zh-TW" sz="2800" dirty="0">
              <a:latin typeface="標楷體" panose="03000509000000000000" pitchFamily="65" charset="-120"/>
              <a:ea typeface="標楷體" panose="03000509000000000000" pitchFamily="65" charset="-120"/>
            </a:endParaRPr>
          </a:p>
          <a:p>
            <a:pPr marL="0" indent="0">
              <a:lnSpc>
                <a:spcPts val="2800"/>
              </a:lnSpc>
              <a:spcBef>
                <a:spcPts val="1200"/>
              </a:spcBef>
              <a:buNone/>
            </a:pP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冒領罷免票或公投票經當場發現，</a:t>
            </a:r>
            <a:r>
              <a:rPr lang="zh-TW" altLang="en-US" sz="2800" u="sng" dirty="0">
                <a:solidFill>
                  <a:schemeClr val="tx2"/>
                </a:solidFill>
                <a:latin typeface="標楷體" panose="03000509000000000000" pitchFamily="65" charset="-120"/>
                <a:ea typeface="標楷體" panose="03000509000000000000" pitchFamily="65" charset="-120"/>
              </a:rPr>
              <a:t>主任管理員</a:t>
            </a:r>
            <a:r>
              <a:rPr lang="zh-TW" altLang="en-US" sz="2800" dirty="0">
                <a:solidFill>
                  <a:schemeClr val="tx2"/>
                </a:solidFill>
                <a:latin typeface="標楷體" panose="03000509000000000000" pitchFamily="65" charset="-120"/>
                <a:ea typeface="標楷體" panose="03000509000000000000" pitchFamily="65" charset="-120"/>
              </a:rPr>
              <a:t>應會同</a:t>
            </a:r>
            <a:r>
              <a:rPr lang="zh-TW" altLang="en-US" sz="2800" u="sng" dirty="0">
                <a:solidFill>
                  <a:schemeClr val="tx2"/>
                </a:solidFill>
                <a:latin typeface="標楷體" panose="03000509000000000000" pitchFamily="65" charset="-120"/>
                <a:ea typeface="標楷體" panose="03000509000000000000" pitchFamily="65" charset="-120"/>
              </a:rPr>
              <a:t>主任監</a:t>
            </a:r>
            <a:endParaRPr lang="en-US" altLang="zh-TW" sz="2800" u="sng"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1200"/>
              </a:spcBef>
              <a:buNone/>
            </a:pPr>
            <a:r>
              <a:rPr lang="zh-TW" altLang="en-US" sz="2800" u="sng" dirty="0">
                <a:solidFill>
                  <a:schemeClr val="tx2"/>
                </a:solidFill>
                <a:latin typeface="標楷體" panose="03000509000000000000" pitchFamily="65" charset="-120"/>
                <a:ea typeface="標楷體" panose="03000509000000000000" pitchFamily="65" charset="-120"/>
              </a:rPr>
              <a:t>  察員</a:t>
            </a:r>
            <a:r>
              <a:rPr lang="zh-TW" altLang="en-US" sz="2800" dirty="0">
                <a:solidFill>
                  <a:schemeClr val="tx2"/>
                </a:solidFill>
                <a:latin typeface="標楷體" panose="03000509000000000000" pitchFamily="65" charset="-120"/>
                <a:ea typeface="標楷體" panose="03000509000000000000" pitchFamily="65" charset="-120"/>
              </a:rPr>
              <a:t>，請</a:t>
            </a:r>
            <a:r>
              <a:rPr lang="zh-TW" altLang="en-US" sz="2800" u="sng" dirty="0">
                <a:solidFill>
                  <a:schemeClr val="tx2"/>
                </a:solidFill>
                <a:latin typeface="標楷體" panose="03000509000000000000" pitchFamily="65" charset="-120"/>
                <a:ea typeface="標楷體" panose="03000509000000000000" pitchFamily="65" charset="-120"/>
              </a:rPr>
              <a:t>警衛人員</a:t>
            </a:r>
            <a:r>
              <a:rPr lang="zh-TW" altLang="en-US" sz="2800" dirty="0">
                <a:solidFill>
                  <a:schemeClr val="tx2"/>
                </a:solidFill>
                <a:latin typeface="標楷體" panose="03000509000000000000" pitchFamily="65" charset="-120"/>
                <a:ea typeface="標楷體" panose="03000509000000000000" pitchFamily="65" charset="-120"/>
              </a:rPr>
              <a:t>將該選舉人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或投票權人</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予以留置，聯絡</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1200"/>
              </a:spcBef>
              <a:buNone/>
            </a:pPr>
            <a:r>
              <a:rPr lang="zh-TW" altLang="en-US" sz="2800" dirty="0">
                <a:solidFill>
                  <a:schemeClr val="tx2"/>
                </a:solidFill>
                <a:latin typeface="標楷體" panose="03000509000000000000" pitchFamily="65" charset="-120"/>
                <a:ea typeface="標楷體" panose="03000509000000000000" pitchFamily="65" charset="-120"/>
              </a:rPr>
              <a:t>  警察單位派員處理，另通報選舉委員會監察小組。</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1200"/>
              </a:spcBef>
              <a:buNone/>
            </a:pP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1200"/>
              </a:spcBef>
              <a:buNone/>
            </a:pP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主任管理員並將事實附記於投開票所報告表之「其他有關事</a:t>
            </a:r>
            <a:endParaRPr lang="en-US" altLang="zh-TW" sz="2800" dirty="0">
              <a:solidFill>
                <a:srgbClr val="FF0000"/>
              </a:solidFill>
              <a:latin typeface="標楷體" panose="03000509000000000000" pitchFamily="65" charset="-120"/>
              <a:ea typeface="標楷體" panose="03000509000000000000" pitchFamily="65" charset="-120"/>
            </a:endParaRPr>
          </a:p>
          <a:p>
            <a:pPr marL="0" indent="0">
              <a:lnSpc>
                <a:spcPts val="2800"/>
              </a:lnSpc>
              <a:spcBef>
                <a:spcPts val="1200"/>
              </a:spcBef>
              <a:buNone/>
            </a:pPr>
            <a:r>
              <a:rPr lang="zh-TW" altLang="en-US" sz="2800" dirty="0">
                <a:solidFill>
                  <a:srgbClr val="FF0000"/>
                </a:solidFill>
                <a:latin typeface="標楷體" panose="03000509000000000000" pitchFamily="65" charset="-120"/>
                <a:ea typeface="標楷體" panose="03000509000000000000" pitchFamily="65" charset="-120"/>
              </a:rPr>
              <a:t>  項」欄內</a:t>
            </a:r>
            <a:r>
              <a:rPr lang="zh-TW" altLang="en-US" sz="2800" dirty="0">
                <a:solidFill>
                  <a:schemeClr val="tx2"/>
                </a:solidFill>
                <a:latin typeface="標楷體" panose="03000509000000000000" pitchFamily="65" charset="-120"/>
                <a:ea typeface="標楷體" panose="03000509000000000000" pitchFamily="65" charset="-120"/>
              </a:rPr>
              <a:t>。</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800" dirty="0">
                <a:solidFill>
                  <a:schemeClr val="tx2"/>
                </a:solidFill>
                <a:latin typeface="標楷體" panose="03000509000000000000" pitchFamily="65" charset="-120"/>
                <a:ea typeface="標楷體" panose="03000509000000000000" pitchFamily="65" charset="-120"/>
              </a:rPr>
              <a:t>  </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zh-TW" sz="2800" dirty="0">
                <a:solidFill>
                  <a:schemeClr val="tx2"/>
                </a:solidFill>
                <a:latin typeface="標楷體" panose="03000509000000000000" pitchFamily="65" charset="-120"/>
                <a:ea typeface="標楷體" panose="03000509000000000000" pitchFamily="65" charset="-120"/>
              </a:rPr>
              <a:t>（</a:t>
            </a:r>
            <a:r>
              <a:rPr lang="zh-TW" altLang="en-US" dirty="0">
                <a:solidFill>
                  <a:schemeClr val="tx2"/>
                </a:solidFill>
                <a:latin typeface="標楷體" panose="03000509000000000000" pitchFamily="65" charset="-120"/>
                <a:ea typeface="標楷體" panose="03000509000000000000" pitchFamily="65" charset="-120"/>
              </a:rPr>
              <a:t>刑法第</a:t>
            </a:r>
            <a:r>
              <a:rPr lang="en-US" altLang="zh-TW" dirty="0">
                <a:solidFill>
                  <a:schemeClr val="tx2"/>
                </a:solidFill>
                <a:latin typeface="標楷體" panose="03000509000000000000" pitchFamily="65" charset="-120"/>
                <a:ea typeface="標楷體" panose="03000509000000000000" pitchFamily="65" charset="-120"/>
              </a:rPr>
              <a:t>146</a:t>
            </a:r>
            <a:r>
              <a:rPr lang="zh-TW" altLang="en-US" dirty="0">
                <a:solidFill>
                  <a:schemeClr val="tx2"/>
                </a:solidFill>
                <a:latin typeface="標楷體" panose="03000509000000000000" pitchFamily="65" charset="-120"/>
                <a:ea typeface="標楷體" panose="03000509000000000000" pitchFamily="65" charset="-120"/>
              </a:rPr>
              <a:t>條妨害投票正確罪、</a:t>
            </a:r>
            <a:r>
              <a:rPr lang="en-US" altLang="zh-TW" dirty="0">
                <a:solidFill>
                  <a:schemeClr val="tx2"/>
                </a:solidFill>
                <a:latin typeface="標楷體" panose="03000509000000000000" pitchFamily="65" charset="-120"/>
                <a:ea typeface="標楷體" panose="03000509000000000000" pitchFamily="65" charset="-120"/>
              </a:rPr>
              <a:t>147</a:t>
            </a:r>
            <a:r>
              <a:rPr lang="zh-TW" altLang="en-US" dirty="0">
                <a:solidFill>
                  <a:schemeClr val="tx2"/>
                </a:solidFill>
                <a:latin typeface="標楷體" panose="03000509000000000000" pitchFamily="65" charset="-120"/>
                <a:ea typeface="標楷體" panose="03000509000000000000" pitchFamily="65" charset="-120"/>
              </a:rPr>
              <a:t>條妨害投票秩序罪</a:t>
            </a:r>
            <a:r>
              <a:rPr lang="zh-TW" altLang="en-US" sz="2800" dirty="0">
                <a:solidFill>
                  <a:schemeClr val="tx2"/>
                </a:solidFill>
                <a:latin typeface="標楷體" panose="03000509000000000000" pitchFamily="65" charset="-120"/>
                <a:ea typeface="標楷體" panose="03000509000000000000" pitchFamily="65" charset="-120"/>
              </a:rPr>
              <a:t>）</a:t>
            </a:r>
          </a:p>
        </p:txBody>
      </p:sp>
      <p:sp>
        <p:nvSpPr>
          <p:cNvPr id="4" name="投影片編號版面配置區 3">
            <a:extLst>
              <a:ext uri="{FF2B5EF4-FFF2-40B4-BE49-F238E27FC236}">
                <a16:creationId xmlns:a16="http://schemas.microsoft.com/office/drawing/2014/main" id="{FFA080AF-7D91-398A-4709-E93E3BC84C80}"/>
              </a:ext>
            </a:extLst>
          </p:cNvPr>
          <p:cNvSpPr>
            <a:spLocks noGrp="1"/>
          </p:cNvSpPr>
          <p:nvPr>
            <p:ph type="sldNum" sz="quarter" idx="12"/>
          </p:nvPr>
        </p:nvSpPr>
        <p:spPr/>
        <p:txBody>
          <a:bodyPr/>
          <a:lstStyle/>
          <a:p>
            <a:endParaRPr lang="en-US" altLang="zh-TW" dirty="0"/>
          </a:p>
        </p:txBody>
      </p:sp>
      <p:sp>
        <p:nvSpPr>
          <p:cNvPr id="5" name="投影片編號版面配置區 10">
            <a:extLst>
              <a:ext uri="{FF2B5EF4-FFF2-40B4-BE49-F238E27FC236}">
                <a16:creationId xmlns:a16="http://schemas.microsoft.com/office/drawing/2014/main" id="{E6BDA589-1B8D-00DA-CB7F-E3BDEBBFA9B6}"/>
              </a:ext>
            </a:extLst>
          </p:cNvPr>
          <p:cNvSpPr txBox="1">
            <a:spLocks/>
          </p:cNvSpPr>
          <p:nvPr/>
        </p:nvSpPr>
        <p:spPr>
          <a:xfrm>
            <a:off x="273874" y="6061726"/>
            <a:ext cx="791337" cy="193159"/>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40</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525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8563" y="97767"/>
            <a:ext cx="10058402" cy="816634"/>
          </a:xfrm>
        </p:spPr>
        <p:txBody>
          <a:bodyPr/>
          <a:lstStyle/>
          <a:p>
            <a:r>
              <a:rPr lang="en-US" altLang="zh-TW" b="1" dirty="0">
                <a:latin typeface="標楷體" panose="03000509000000000000" pitchFamily="65" charset="-120"/>
                <a:ea typeface="標楷體" panose="03000509000000000000" pitchFamily="65" charset="-120"/>
              </a:rPr>
              <a:t>5-14</a:t>
            </a:r>
            <a:r>
              <a:rPr lang="zh-TW" altLang="en-US" b="1" dirty="0">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a:xfrm>
            <a:off x="728783" y="1036608"/>
            <a:ext cx="10545942" cy="5390072"/>
          </a:xfrm>
        </p:spPr>
        <p:txBody>
          <a:bodyPr>
            <a:noAutofit/>
          </a:bodyPr>
          <a:lstStyle/>
          <a:p>
            <a:pPr marL="0" indent="0">
              <a:lnSpc>
                <a:spcPts val="2800"/>
              </a:lnSpc>
              <a:spcBef>
                <a:spcPts val="0"/>
              </a:spcBef>
              <a:buNone/>
            </a:pPr>
            <a:r>
              <a:rPr lang="zh-TW" altLang="en-US" sz="2800" dirty="0">
                <a:solidFill>
                  <a:srgbClr val="FF0000"/>
                </a:solidFill>
                <a:latin typeface="標楷體" panose="03000509000000000000" pitchFamily="65" charset="-120"/>
                <a:ea typeface="標楷體" panose="03000509000000000000" pitchFamily="65" charset="-120"/>
              </a:rPr>
              <a:t>撕毀領得之罷免票或公投票</a:t>
            </a:r>
            <a:r>
              <a:rPr lang="en-US" altLang="zh-TW" sz="2800" dirty="0">
                <a:solidFill>
                  <a:srgbClr val="FF0000"/>
                </a:solidFill>
                <a:latin typeface="標楷體" panose="03000509000000000000" pitchFamily="65" charset="-120"/>
                <a:ea typeface="標楷體" panose="03000509000000000000" pitchFamily="65" charset="-120"/>
              </a:rPr>
              <a:t>~~</a:t>
            </a:r>
            <a:endParaRPr lang="en-US" altLang="zh-TW" sz="2600" dirty="0">
              <a:latin typeface="標楷體" panose="03000509000000000000" pitchFamily="65" charset="-120"/>
              <a:ea typeface="標楷體" panose="03000509000000000000" pitchFamily="65" charset="-120"/>
            </a:endParaRPr>
          </a:p>
          <a:p>
            <a:pPr marL="0" indent="0">
              <a:lnSpc>
                <a:spcPts val="2800"/>
              </a:lnSpc>
              <a:spcBef>
                <a:spcPts val="600"/>
              </a:spcBef>
              <a:buNone/>
            </a:pP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主任管理員應會同主任監察員，請警衛人員將該選舉人予以留置，聯</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zh-TW" altLang="en-US" sz="2600" dirty="0">
                <a:solidFill>
                  <a:schemeClr val="tx2"/>
                </a:solidFill>
                <a:latin typeface="標楷體" panose="03000509000000000000" pitchFamily="65" charset="-120"/>
                <a:ea typeface="標楷體" panose="03000509000000000000" pitchFamily="65" charset="-120"/>
              </a:rPr>
              <a:t>  絡警察分局派員處理，另通報區選務作業中心及選委會監察小組。 </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en-US" altLang="zh-TW" sz="2600" dirty="0">
                <a:solidFill>
                  <a:schemeClr val="tx2"/>
                </a:solidFill>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撕毀之</a:t>
            </a:r>
            <a:r>
              <a:rPr lang="zh-TW" altLang="en-US" sz="2600" dirty="0">
                <a:solidFill>
                  <a:srgbClr val="FF0000"/>
                </a:solidFill>
                <a:latin typeface="標楷體" panose="03000509000000000000" pitchFamily="65" charset="-120"/>
                <a:ea typeface="標楷體" panose="03000509000000000000" pitchFamily="65" charset="-120"/>
              </a:rPr>
              <a:t>罷免票或公投</a:t>
            </a:r>
            <a:r>
              <a:rPr lang="zh-TW" altLang="zh-TW" sz="2600" dirty="0">
                <a:solidFill>
                  <a:srgbClr val="FF0000"/>
                </a:solidFill>
                <a:latin typeface="標楷體" panose="03000509000000000000" pitchFamily="65" charset="-120"/>
                <a:ea typeface="標楷體" panose="03000509000000000000" pitchFamily="65" charset="-120"/>
              </a:rPr>
              <a:t>票應予收回</a:t>
            </a:r>
            <a:r>
              <a:rPr lang="zh-TW" altLang="zh-TW" sz="2600" dirty="0">
                <a:solidFill>
                  <a:schemeClr val="tx2"/>
                </a:solidFill>
                <a:latin typeface="標楷體" panose="03000509000000000000" pitchFamily="65" charset="-120"/>
                <a:ea typeface="標楷體" panose="03000509000000000000" pitchFamily="65" charset="-120"/>
              </a:rPr>
              <a:t>，並將事實附記於</a:t>
            </a:r>
            <a:r>
              <a:rPr lang="zh-TW" altLang="en-US" sz="2600" dirty="0">
                <a:solidFill>
                  <a:schemeClr val="tx2"/>
                </a:solidFill>
                <a:latin typeface="標楷體" panose="03000509000000000000" pitchFamily="65" charset="-120"/>
                <a:ea typeface="標楷體" panose="03000509000000000000" pitchFamily="65" charset="-120"/>
              </a:rPr>
              <a:t>選舉</a:t>
            </a: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或投票權</a:t>
            </a:r>
            <a:r>
              <a:rPr lang="zh-TW" altLang="zh-TW" sz="2600" dirty="0">
                <a:solidFill>
                  <a:schemeClr val="tx2"/>
                </a:solidFill>
                <a:latin typeface="標楷體" panose="03000509000000000000" pitchFamily="65" charset="-120"/>
                <a:ea typeface="標楷體" panose="03000509000000000000" pitchFamily="65" charset="-120"/>
              </a:rPr>
              <a:t>人</a:t>
            </a:r>
            <a:r>
              <a:rPr lang="en-US" altLang="zh-TW" sz="2600" dirty="0">
                <a:solidFill>
                  <a:schemeClr val="tx2"/>
                </a:solidFill>
                <a:latin typeface="標楷體" panose="03000509000000000000" pitchFamily="65" charset="-120"/>
                <a:ea typeface="標楷體" panose="03000509000000000000" pitchFamily="65" charset="-120"/>
              </a:rPr>
              <a:t>)</a:t>
            </a:r>
          </a:p>
          <a:p>
            <a:pPr marL="0" indent="0">
              <a:lnSpc>
                <a:spcPts val="2800"/>
              </a:lnSpc>
              <a:spcBef>
                <a:spcPts val="600"/>
              </a:spcBef>
              <a:buNone/>
            </a:pPr>
            <a:r>
              <a:rPr lang="zh-TW" altLang="en-US" sz="2600" dirty="0">
                <a:solidFill>
                  <a:schemeClr val="tx2"/>
                </a:solidFill>
                <a:latin typeface="標楷體" panose="03000509000000000000" pitchFamily="65" charset="-120"/>
                <a:ea typeface="標楷體" panose="03000509000000000000" pitchFamily="65" charset="-120"/>
              </a:rPr>
              <a:t>  </a:t>
            </a:r>
            <a:r>
              <a:rPr lang="zh-TW" altLang="zh-TW" sz="2600" dirty="0">
                <a:solidFill>
                  <a:schemeClr val="tx2"/>
                </a:solidFill>
                <a:latin typeface="標楷體" panose="03000509000000000000" pitchFamily="65" charset="-120"/>
                <a:ea typeface="標楷體" panose="03000509000000000000" pitchFamily="65" charset="-120"/>
              </a:rPr>
              <a:t>名冊內該</a:t>
            </a:r>
            <a:r>
              <a:rPr lang="zh-TW" altLang="en-US" sz="2600" dirty="0">
                <a:solidFill>
                  <a:schemeClr val="tx2"/>
                </a:solidFill>
                <a:latin typeface="標楷體" panose="03000509000000000000" pitchFamily="65" charset="-120"/>
                <a:ea typeface="標楷體" panose="03000509000000000000" pitchFamily="65" charset="-120"/>
              </a:rPr>
              <a:t>選舉</a:t>
            </a: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投票權</a:t>
            </a:r>
            <a:r>
              <a:rPr lang="zh-TW" altLang="zh-TW" sz="2600" dirty="0">
                <a:solidFill>
                  <a:schemeClr val="tx2"/>
                </a:solidFill>
                <a:latin typeface="標楷體" panose="03000509000000000000" pitchFamily="65" charset="-120"/>
                <a:ea typeface="標楷體" panose="03000509000000000000" pitchFamily="65" charset="-120"/>
              </a:rPr>
              <a:t>人</a:t>
            </a:r>
            <a:r>
              <a:rPr lang="en-US" altLang="zh-TW" sz="2600" dirty="0">
                <a:solidFill>
                  <a:schemeClr val="tx2"/>
                </a:solidFill>
                <a:latin typeface="標楷體" panose="03000509000000000000" pitchFamily="65" charset="-120"/>
                <a:ea typeface="標楷體" panose="03000509000000000000" pitchFamily="65" charset="-120"/>
              </a:rPr>
              <a:t>)</a:t>
            </a:r>
            <a:r>
              <a:rPr lang="zh-TW" altLang="zh-TW" sz="2600" dirty="0">
                <a:solidFill>
                  <a:schemeClr val="tx2"/>
                </a:solidFill>
                <a:latin typeface="標楷體" panose="03000509000000000000" pitchFamily="65" charset="-120"/>
                <a:ea typeface="標楷體" panose="03000509000000000000" pitchFamily="65" charset="-120"/>
              </a:rPr>
              <a:t>備註欄內，</a:t>
            </a:r>
            <a:r>
              <a:rPr lang="zh-TW" altLang="zh-TW" sz="2600" dirty="0">
                <a:solidFill>
                  <a:srgbClr val="FF0000"/>
                </a:solidFill>
                <a:latin typeface="標楷體" panose="03000509000000000000" pitchFamily="65" charset="-120"/>
                <a:ea typeface="標楷體" panose="03000509000000000000" pitchFamily="65" charset="-120"/>
              </a:rPr>
              <a:t>收回之</a:t>
            </a:r>
            <a:r>
              <a:rPr lang="zh-TW" altLang="en-US" sz="2600" dirty="0">
                <a:solidFill>
                  <a:srgbClr val="FF0000"/>
                </a:solidFill>
                <a:latin typeface="標楷體" panose="03000509000000000000" pitchFamily="65" charset="-120"/>
                <a:ea typeface="標楷體" panose="03000509000000000000" pitchFamily="65" charset="-120"/>
              </a:rPr>
              <a:t>罷免票</a:t>
            </a:r>
            <a:r>
              <a:rPr lang="en-US" altLang="zh-TW" sz="2600" dirty="0">
                <a:solidFill>
                  <a:srgbClr val="FF0000"/>
                </a:solidFill>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公投票</a:t>
            </a:r>
            <a:r>
              <a:rPr lang="en-US" altLang="zh-TW" sz="2600" dirty="0">
                <a:solidFill>
                  <a:srgbClr val="FF0000"/>
                </a:solidFill>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另外包封，</a:t>
            </a:r>
            <a:endParaRPr lang="en-US" altLang="zh-TW" sz="2600" dirty="0">
              <a:solidFill>
                <a:srgbClr val="FF0000"/>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zh-TW" altLang="en-US" sz="2600" dirty="0">
                <a:solidFill>
                  <a:srgbClr val="FF0000"/>
                </a:solidFill>
                <a:latin typeface="標楷體" panose="03000509000000000000" pitchFamily="65" charset="-120"/>
                <a:ea typeface="標楷體" panose="03000509000000000000" pitchFamily="65" charset="-120"/>
              </a:rPr>
              <a:t>  </a:t>
            </a:r>
            <a:r>
              <a:rPr lang="zh-TW" altLang="zh-TW" sz="26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列入已領未投票計算</a:t>
            </a:r>
            <a:r>
              <a:rPr lang="zh-TW" altLang="en-US" sz="2600" dirty="0">
                <a:solidFill>
                  <a:schemeClr val="tx2"/>
                </a:solidFill>
                <a:latin typeface="新細明體"/>
                <a:ea typeface="新細明體"/>
              </a:rPr>
              <a:t>。</a:t>
            </a:r>
            <a:endParaRPr lang="en-US" altLang="zh-TW" sz="2600" dirty="0">
              <a:solidFill>
                <a:schemeClr val="tx2"/>
              </a:solidFill>
              <a:latin typeface="新細明體"/>
              <a:ea typeface="新細明體"/>
            </a:endParaRPr>
          </a:p>
          <a:p>
            <a:pPr marL="0" indent="0">
              <a:lnSpc>
                <a:spcPts val="2800"/>
              </a:lnSpc>
              <a:spcBef>
                <a:spcPts val="0"/>
              </a:spcBef>
              <a:buNone/>
            </a:pPr>
            <a:endParaRPr lang="en-US" altLang="zh-TW" sz="2600" dirty="0">
              <a:solidFill>
                <a:schemeClr val="tx2"/>
              </a:solidFill>
              <a:latin typeface="新細明體"/>
              <a:ea typeface="新細明體"/>
            </a:endParaRPr>
          </a:p>
          <a:p>
            <a:pPr marL="0" indent="0">
              <a:lnSpc>
                <a:spcPts val="2800"/>
              </a:lnSpc>
              <a:spcBef>
                <a:spcPts val="600"/>
              </a:spcBef>
              <a:buNone/>
            </a:pPr>
            <a:r>
              <a:rPr lang="zh-TW" altLang="zh-TW" sz="2600" dirty="0">
                <a:solidFill>
                  <a:schemeClr val="tx2"/>
                </a:solidFill>
                <a:latin typeface="新細明體"/>
                <a:ea typeface="新細明體"/>
              </a:rPr>
              <a:t>※</a:t>
            </a:r>
            <a:r>
              <a:rPr lang="zh-TW" altLang="en-US" sz="2600" dirty="0">
                <a:solidFill>
                  <a:schemeClr val="tx2"/>
                </a:solidFill>
                <a:latin typeface="標楷體" panose="03000509000000000000" pitchFamily="65" charset="-120"/>
                <a:ea typeface="標楷體" panose="03000509000000000000" pitchFamily="65" charset="-120"/>
              </a:rPr>
              <a:t>撕毀之罷免票</a:t>
            </a: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或公投票</a:t>
            </a: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，經選舉人或投票權人</a:t>
            </a:r>
            <a:r>
              <a:rPr lang="zh-TW" altLang="en-US" sz="26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投入票匭者，以無效</a:t>
            </a:r>
            <a:endParaRPr lang="en-US" altLang="zh-TW" sz="26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0" indent="0">
              <a:lnSpc>
                <a:spcPts val="2800"/>
              </a:lnSpc>
              <a:spcBef>
                <a:spcPts val="600"/>
              </a:spcBef>
              <a:buNone/>
            </a:pPr>
            <a:r>
              <a:rPr lang="zh-TW" altLang="en-US" sz="26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票計</a:t>
            </a:r>
            <a:r>
              <a:rPr lang="zh-TW" altLang="en-US" sz="2600" dirty="0">
                <a:solidFill>
                  <a:schemeClr val="tx2"/>
                </a:solidFill>
                <a:latin typeface="標楷體" panose="03000509000000000000" pitchFamily="65" charset="-120"/>
                <a:ea typeface="標楷體" panose="03000509000000000000" pitchFamily="65" charset="-120"/>
              </a:rPr>
              <a:t>。</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buNone/>
            </a:pPr>
            <a:r>
              <a:rPr lang="en-US" altLang="zh-TW" sz="2600" dirty="0">
                <a:solidFill>
                  <a:schemeClr val="tx2"/>
                </a:solidFill>
                <a:latin typeface="新細明體" panose="02020500000000000000" pitchFamily="18" charset="-120"/>
                <a:ea typeface="新細明體" panose="02020500000000000000" pitchFamily="18" charset="-120"/>
              </a:rPr>
              <a:t>※</a:t>
            </a:r>
            <a:r>
              <a:rPr lang="zh-TW" altLang="en-US" sz="2600" dirty="0">
                <a:solidFill>
                  <a:schemeClr val="tx2"/>
                </a:solidFill>
                <a:latin typeface="標楷體" panose="03000509000000000000" pitchFamily="65" charset="-120"/>
                <a:ea typeface="標楷體" panose="03000509000000000000" pitchFamily="65" charset="-120"/>
              </a:rPr>
              <a:t>主任管理員並將事實附記於投開票所報告表之「其他有關事項」欄內。</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600" dirty="0">
                <a:latin typeface="標楷體" panose="03000509000000000000" pitchFamily="65" charset="-120"/>
                <a:ea typeface="標楷體" panose="03000509000000000000" pitchFamily="65" charset="-120"/>
              </a:rPr>
              <a:t>  </a:t>
            </a:r>
            <a:endParaRPr lang="en-US" altLang="zh-TW" sz="2600" dirty="0">
              <a:latin typeface="標楷體" panose="03000509000000000000" pitchFamily="65" charset="-120"/>
              <a:ea typeface="標楷體" panose="03000509000000000000" pitchFamily="65" charset="-120"/>
            </a:endParaRPr>
          </a:p>
        </p:txBody>
      </p:sp>
      <p:sp>
        <p:nvSpPr>
          <p:cNvPr id="5" name="投影片編號版面配置區 10">
            <a:extLst>
              <a:ext uri="{FF2B5EF4-FFF2-40B4-BE49-F238E27FC236}">
                <a16:creationId xmlns:a16="http://schemas.microsoft.com/office/drawing/2014/main" id="{2861DC51-3354-22BA-3A6C-FF746CD0B06B}"/>
              </a:ext>
            </a:extLst>
          </p:cNvPr>
          <p:cNvSpPr>
            <a:spLocks noGrp="1"/>
          </p:cNvSpPr>
          <p:nvPr>
            <p:ph type="sldNum" sz="quarter" idx="12"/>
          </p:nvPr>
        </p:nvSpPr>
        <p:spPr>
          <a:xfrm>
            <a:off x="273875" y="6061726"/>
            <a:ext cx="855678" cy="267356"/>
          </a:xfrm>
        </p:spPr>
        <p:txBody>
          <a:bodyPr/>
          <a:lstStyle/>
          <a:p>
            <a:fld id="{022B156B-59AE-415F-B24B-8756D48BB977}" type="slidenum">
              <a:rPr lang="en-US" altLang="zh-TW" sz="3200" b="1" smtClean="0">
                <a:effectLst>
                  <a:outerShdw blurRad="38100" dist="38100" dir="2700000" algn="tl">
                    <a:srgbClr val="000000">
                      <a:alpha val="43137"/>
                    </a:srgbClr>
                  </a:outerShdw>
                </a:effectLst>
              </a:rPr>
              <a:t>41</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638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7574" y="192658"/>
            <a:ext cx="10058402" cy="816634"/>
          </a:xfrm>
        </p:spPr>
        <p:txBody>
          <a:bodyPr/>
          <a:lstStyle/>
          <a:p>
            <a:r>
              <a:rPr lang="en-US" altLang="zh-TW" b="1" dirty="0">
                <a:solidFill>
                  <a:schemeClr val="tx2"/>
                </a:solidFill>
                <a:latin typeface="標楷體" panose="03000509000000000000" pitchFamily="65" charset="-120"/>
                <a:ea typeface="標楷體" panose="03000509000000000000" pitchFamily="65" charset="-120"/>
              </a:rPr>
              <a:t>5-15</a:t>
            </a:r>
            <a:r>
              <a:rPr lang="zh-TW" altLang="en-US"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a:xfrm>
            <a:off x="763289" y="1148751"/>
            <a:ext cx="10058400" cy="5519468"/>
          </a:xfrm>
        </p:spPr>
        <p:txBody>
          <a:bodyPr>
            <a:noAutofit/>
          </a:bodyPr>
          <a:lstStyle/>
          <a:p>
            <a:pPr marL="0" indent="0">
              <a:lnSpc>
                <a:spcPts val="2800"/>
              </a:lnSpc>
              <a:spcBef>
                <a:spcPts val="0"/>
              </a:spcBef>
              <a:buNone/>
            </a:pPr>
            <a:r>
              <a:rPr lang="zh-TW" altLang="en-US" sz="2800" dirty="0">
                <a:solidFill>
                  <a:srgbClr val="FF0000"/>
                </a:solidFill>
                <a:latin typeface="標楷體" panose="03000509000000000000" pitchFamily="65" charset="-120"/>
                <a:ea typeface="標楷體" panose="03000509000000000000" pitchFamily="65" charset="-120"/>
              </a:rPr>
              <a:t>將所領之罷免票或公投票攜出投票所</a:t>
            </a:r>
            <a:r>
              <a:rPr lang="en-US" altLang="zh-TW" sz="2800" dirty="0">
                <a:solidFill>
                  <a:srgbClr val="FF0000"/>
                </a:solidFill>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0" indent="0">
              <a:lnSpc>
                <a:spcPts val="2800"/>
              </a:lnSpc>
              <a:spcBef>
                <a:spcPts val="0"/>
              </a:spcBef>
              <a:buNone/>
            </a:pPr>
            <a:endParaRPr lang="en-US" altLang="zh-TW" sz="2600" dirty="0">
              <a:latin typeface="標楷體" panose="03000509000000000000" pitchFamily="65" charset="-120"/>
              <a:ea typeface="標楷體" panose="03000509000000000000" pitchFamily="65" charset="-120"/>
            </a:endParaRPr>
          </a:p>
          <a:p>
            <a:pPr marL="0" indent="0">
              <a:lnSpc>
                <a:spcPts val="2800"/>
              </a:lnSpc>
              <a:spcBef>
                <a:spcPts val="600"/>
              </a:spcBef>
              <a:buNone/>
            </a:pP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b="1" u="sng" dirty="0">
                <a:solidFill>
                  <a:schemeClr val="tx2"/>
                </a:solidFill>
                <a:latin typeface="標楷體" panose="03000509000000000000" pitchFamily="65" charset="-120"/>
                <a:ea typeface="標楷體" panose="03000509000000000000" pitchFamily="65" charset="-120"/>
              </a:rPr>
              <a:t>主任管理員</a:t>
            </a:r>
            <a:r>
              <a:rPr lang="zh-TW" altLang="en-US" sz="2600" dirty="0">
                <a:solidFill>
                  <a:schemeClr val="tx2"/>
                </a:solidFill>
                <a:latin typeface="標楷體" panose="03000509000000000000" pitchFamily="65" charset="-120"/>
                <a:ea typeface="標楷體" panose="03000509000000000000" pitchFamily="65" charset="-120"/>
              </a:rPr>
              <a:t>應會同</a:t>
            </a:r>
            <a:r>
              <a:rPr lang="zh-TW" altLang="en-US" sz="2600" b="1" u="sng" dirty="0">
                <a:solidFill>
                  <a:schemeClr val="tx2"/>
                </a:solidFill>
                <a:latin typeface="標楷體" panose="03000509000000000000" pitchFamily="65" charset="-120"/>
                <a:ea typeface="標楷體" panose="03000509000000000000" pitchFamily="65" charset="-120"/>
              </a:rPr>
              <a:t>主任監察員</a:t>
            </a:r>
            <a:r>
              <a:rPr lang="zh-TW" altLang="en-US" sz="2600" dirty="0">
                <a:solidFill>
                  <a:schemeClr val="tx2"/>
                </a:solidFill>
                <a:latin typeface="標楷體" panose="03000509000000000000" pitchFamily="65" charset="-120"/>
                <a:ea typeface="標楷體" panose="03000509000000000000" pitchFamily="65" charset="-120"/>
              </a:rPr>
              <a:t>，請</a:t>
            </a:r>
            <a:r>
              <a:rPr lang="zh-TW" altLang="en-US" sz="2600" b="1" u="sng" dirty="0">
                <a:solidFill>
                  <a:schemeClr val="tx2"/>
                </a:solidFill>
                <a:latin typeface="標楷體" panose="03000509000000000000" pitchFamily="65" charset="-120"/>
                <a:ea typeface="標楷體" panose="03000509000000000000" pitchFamily="65" charset="-120"/>
              </a:rPr>
              <a:t>警衛人員</a:t>
            </a:r>
            <a:r>
              <a:rPr lang="zh-TW" altLang="en-US" sz="2600" dirty="0">
                <a:solidFill>
                  <a:schemeClr val="tx2"/>
                </a:solidFill>
                <a:latin typeface="標楷體" panose="03000509000000000000" pitchFamily="65" charset="-120"/>
                <a:ea typeface="標楷體" panose="03000509000000000000" pitchFamily="65" charset="-120"/>
              </a:rPr>
              <a:t>將該選舉人</a:t>
            </a: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投票權人</a:t>
            </a:r>
            <a:r>
              <a:rPr lang="en-US" altLang="zh-TW" sz="2600" dirty="0">
                <a:solidFill>
                  <a:schemeClr val="tx2"/>
                </a:solidFill>
                <a:latin typeface="標楷體" panose="03000509000000000000" pitchFamily="65" charset="-120"/>
                <a:ea typeface="標楷體" panose="03000509000000000000" pitchFamily="65" charset="-120"/>
              </a:rPr>
              <a:t>)</a:t>
            </a:r>
          </a:p>
          <a:p>
            <a:pPr marL="0" indent="0">
              <a:lnSpc>
                <a:spcPts val="2800"/>
              </a:lnSpc>
              <a:spcBef>
                <a:spcPts val="600"/>
              </a:spcBef>
              <a:buNone/>
            </a:pPr>
            <a:r>
              <a:rPr lang="zh-TW" altLang="en-US" sz="2600" dirty="0">
                <a:solidFill>
                  <a:schemeClr val="tx2"/>
                </a:solidFill>
                <a:latin typeface="標楷體" panose="03000509000000000000" pitchFamily="65" charset="-120"/>
                <a:ea typeface="標楷體" panose="03000509000000000000" pitchFamily="65" charset="-120"/>
              </a:rPr>
              <a:t>  予以留置，聯絡警察分局派員處理，另通報區選務作業中心及選</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zh-TW" altLang="en-US" sz="2600" dirty="0">
                <a:solidFill>
                  <a:schemeClr val="tx2"/>
                </a:solidFill>
                <a:latin typeface="標楷體" panose="03000509000000000000" pitchFamily="65" charset="-120"/>
                <a:ea typeface="標楷體" panose="03000509000000000000" pitchFamily="65" charset="-120"/>
              </a:rPr>
              <a:t>  委會監察小組。</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攜出</a:t>
            </a:r>
            <a:r>
              <a:rPr lang="zh-TW" altLang="zh-TW" sz="2600" dirty="0">
                <a:solidFill>
                  <a:srgbClr val="FF0000"/>
                </a:solidFill>
                <a:latin typeface="標楷體" panose="03000509000000000000" pitchFamily="65" charset="-120"/>
                <a:ea typeface="標楷體" panose="03000509000000000000" pitchFamily="65" charset="-120"/>
              </a:rPr>
              <a:t>之</a:t>
            </a:r>
            <a:r>
              <a:rPr lang="zh-TW" altLang="en-US" sz="2600" dirty="0">
                <a:solidFill>
                  <a:srgbClr val="FF0000"/>
                </a:solidFill>
                <a:latin typeface="標楷體" panose="03000509000000000000" pitchFamily="65" charset="-120"/>
                <a:ea typeface="標楷體" panose="03000509000000000000" pitchFamily="65" charset="-120"/>
              </a:rPr>
              <a:t>罷免票或公投</a:t>
            </a:r>
            <a:r>
              <a:rPr lang="zh-TW" altLang="zh-TW" sz="2600" dirty="0">
                <a:solidFill>
                  <a:srgbClr val="FF0000"/>
                </a:solidFill>
                <a:latin typeface="標楷體" panose="03000509000000000000" pitchFamily="65" charset="-120"/>
                <a:ea typeface="標楷體" panose="03000509000000000000" pitchFamily="65" charset="-120"/>
              </a:rPr>
              <a:t>票應予收回</a:t>
            </a:r>
            <a:r>
              <a:rPr lang="zh-TW" altLang="zh-TW" sz="2600" dirty="0">
                <a:solidFill>
                  <a:schemeClr val="tx2"/>
                </a:solidFill>
                <a:latin typeface="標楷體" panose="03000509000000000000" pitchFamily="65" charset="-120"/>
                <a:ea typeface="標楷體" panose="03000509000000000000" pitchFamily="65" charset="-120"/>
              </a:rPr>
              <a:t>，並將事實附記於</a:t>
            </a:r>
            <a:r>
              <a:rPr lang="zh-TW" altLang="en-US" sz="2600" dirty="0">
                <a:solidFill>
                  <a:schemeClr val="tx2"/>
                </a:solidFill>
                <a:latin typeface="標楷體" panose="03000509000000000000" pitchFamily="65" charset="-120"/>
                <a:ea typeface="標楷體" panose="03000509000000000000" pitchFamily="65" charset="-120"/>
              </a:rPr>
              <a:t>選舉人</a:t>
            </a: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或投票</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zh-TW" altLang="en-US" sz="2600" dirty="0">
                <a:solidFill>
                  <a:schemeClr val="tx2"/>
                </a:solidFill>
                <a:latin typeface="標楷體" panose="03000509000000000000" pitchFamily="65" charset="-120"/>
                <a:ea typeface="標楷體" panose="03000509000000000000" pitchFamily="65" charset="-120"/>
              </a:rPr>
              <a:t>  權</a:t>
            </a:r>
            <a:r>
              <a:rPr lang="zh-TW" altLang="zh-TW" sz="2600" dirty="0">
                <a:solidFill>
                  <a:schemeClr val="tx2"/>
                </a:solidFill>
                <a:latin typeface="標楷體" panose="03000509000000000000" pitchFamily="65" charset="-120"/>
                <a:ea typeface="標楷體" panose="03000509000000000000" pitchFamily="65" charset="-120"/>
              </a:rPr>
              <a:t>人</a:t>
            </a:r>
            <a:r>
              <a:rPr lang="en-US" altLang="zh-TW" sz="2600" dirty="0">
                <a:solidFill>
                  <a:schemeClr val="tx2"/>
                </a:solidFill>
                <a:latin typeface="標楷體" panose="03000509000000000000" pitchFamily="65" charset="-120"/>
                <a:ea typeface="標楷體" panose="03000509000000000000" pitchFamily="65" charset="-120"/>
              </a:rPr>
              <a:t>)</a:t>
            </a:r>
            <a:r>
              <a:rPr lang="zh-TW" altLang="zh-TW" sz="2600" dirty="0">
                <a:solidFill>
                  <a:schemeClr val="tx2"/>
                </a:solidFill>
                <a:latin typeface="標楷體" panose="03000509000000000000" pitchFamily="65" charset="-120"/>
                <a:ea typeface="標楷體" panose="03000509000000000000" pitchFamily="65" charset="-120"/>
              </a:rPr>
              <a:t>名冊內該</a:t>
            </a:r>
            <a:r>
              <a:rPr lang="zh-TW" altLang="en-US" sz="2600" dirty="0">
                <a:solidFill>
                  <a:schemeClr val="tx2"/>
                </a:solidFill>
                <a:latin typeface="標楷體" panose="03000509000000000000" pitchFamily="65" charset="-120"/>
                <a:ea typeface="標楷體" panose="03000509000000000000" pitchFamily="65" charset="-120"/>
              </a:rPr>
              <a:t>選舉</a:t>
            </a: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投票權</a:t>
            </a:r>
            <a:r>
              <a:rPr lang="zh-TW" altLang="zh-TW" sz="2600" dirty="0">
                <a:solidFill>
                  <a:schemeClr val="tx2"/>
                </a:solidFill>
                <a:latin typeface="標楷體" panose="03000509000000000000" pitchFamily="65" charset="-120"/>
                <a:ea typeface="標楷體" panose="03000509000000000000" pitchFamily="65" charset="-120"/>
              </a:rPr>
              <a:t>人</a:t>
            </a:r>
            <a:r>
              <a:rPr lang="en-US" altLang="zh-TW" sz="2600" dirty="0">
                <a:solidFill>
                  <a:schemeClr val="tx2"/>
                </a:solidFill>
                <a:latin typeface="標楷體" panose="03000509000000000000" pitchFamily="65" charset="-120"/>
                <a:ea typeface="標楷體" panose="03000509000000000000" pitchFamily="65" charset="-120"/>
              </a:rPr>
              <a:t>)</a:t>
            </a:r>
            <a:r>
              <a:rPr lang="zh-TW" altLang="zh-TW" sz="2600" dirty="0">
                <a:solidFill>
                  <a:schemeClr val="tx2"/>
                </a:solidFill>
                <a:latin typeface="標楷體" panose="03000509000000000000" pitchFamily="65" charset="-120"/>
                <a:ea typeface="標楷體" panose="03000509000000000000" pitchFamily="65" charset="-120"/>
              </a:rPr>
              <a:t>備註欄內，收回之</a:t>
            </a:r>
            <a:r>
              <a:rPr lang="zh-TW" altLang="en-US" sz="2600" dirty="0">
                <a:solidFill>
                  <a:schemeClr val="tx2"/>
                </a:solidFill>
                <a:latin typeface="標楷體" panose="03000509000000000000" pitchFamily="65" charset="-120"/>
                <a:ea typeface="標楷體" panose="03000509000000000000" pitchFamily="65" charset="-120"/>
              </a:rPr>
              <a:t>罷免票</a:t>
            </a: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公投票</a:t>
            </a:r>
            <a:r>
              <a:rPr lang="en-US" altLang="zh-TW" sz="2600" dirty="0">
                <a:solidFill>
                  <a:schemeClr val="tx2"/>
                </a:solidFill>
                <a:latin typeface="標楷體" panose="03000509000000000000" pitchFamily="65" charset="-120"/>
                <a:ea typeface="標楷體" panose="03000509000000000000" pitchFamily="65" charset="-120"/>
              </a:rPr>
              <a:t>)</a:t>
            </a:r>
          </a:p>
          <a:p>
            <a:pPr marL="0" indent="0">
              <a:lnSpc>
                <a:spcPts val="2800"/>
              </a:lnSpc>
              <a:spcBef>
                <a:spcPts val="600"/>
              </a:spcBef>
              <a:buNone/>
            </a:pPr>
            <a:r>
              <a:rPr lang="zh-TW" altLang="en-US" sz="2600" dirty="0">
                <a:solidFill>
                  <a:schemeClr val="tx2"/>
                </a:solidFill>
                <a:latin typeface="標楷體" panose="03000509000000000000" pitchFamily="65" charset="-120"/>
                <a:ea typeface="標楷體" panose="03000509000000000000" pitchFamily="65" charset="-120"/>
              </a:rPr>
              <a:t>  </a:t>
            </a:r>
            <a:r>
              <a:rPr lang="zh-TW" altLang="zh-TW" sz="2600" dirty="0">
                <a:solidFill>
                  <a:schemeClr val="tx2"/>
                </a:solidFill>
                <a:latin typeface="標楷體" panose="03000509000000000000" pitchFamily="65" charset="-120"/>
                <a:ea typeface="標楷體" panose="03000509000000000000" pitchFamily="65" charset="-120"/>
              </a:rPr>
              <a:t>另外包封，</a:t>
            </a:r>
            <a:r>
              <a:rPr lang="zh-TW" altLang="zh-TW" sz="26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列入已領未投票計算</a:t>
            </a:r>
            <a:r>
              <a:rPr lang="zh-TW" altLang="en-US" sz="2600" dirty="0">
                <a:solidFill>
                  <a:schemeClr val="tx2"/>
                </a:solidFill>
                <a:latin typeface="新細明體"/>
                <a:ea typeface="新細明體"/>
              </a:rPr>
              <a:t>。</a:t>
            </a:r>
            <a:endParaRPr lang="en-US" altLang="zh-TW" sz="2600" dirty="0">
              <a:solidFill>
                <a:schemeClr val="tx2"/>
              </a:solidFill>
              <a:latin typeface="新細明體" panose="02020500000000000000" pitchFamily="18" charset="-120"/>
              <a:ea typeface="新細明體" panose="02020500000000000000" pitchFamily="18" charset="-120"/>
            </a:endParaRPr>
          </a:p>
          <a:p>
            <a:pPr marL="0" indent="0">
              <a:lnSpc>
                <a:spcPts val="2800"/>
              </a:lnSpc>
              <a:spcBef>
                <a:spcPts val="600"/>
              </a:spcBef>
              <a:buNone/>
            </a:pPr>
            <a:r>
              <a:rPr lang="en-US" altLang="zh-TW" sz="2600" dirty="0">
                <a:solidFill>
                  <a:schemeClr val="tx2"/>
                </a:solidFill>
                <a:latin typeface="新細明體" panose="02020500000000000000" pitchFamily="18" charset="-120"/>
                <a:ea typeface="新細明體" panose="02020500000000000000" pitchFamily="18" charset="-120"/>
              </a:rPr>
              <a:t>※</a:t>
            </a:r>
            <a:r>
              <a:rPr lang="zh-TW" altLang="en-US" sz="2600" dirty="0">
                <a:solidFill>
                  <a:schemeClr val="tx2"/>
                </a:solidFill>
                <a:latin typeface="標楷體" panose="03000509000000000000" pitchFamily="65" charset="-120"/>
                <a:ea typeface="標楷體" panose="03000509000000000000" pitchFamily="65" charset="-120"/>
              </a:rPr>
              <a:t>主任管理員並將事實附記於投開票所報告表之「其他有關事項」</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zh-TW" altLang="en-US" sz="2600" dirty="0">
                <a:solidFill>
                  <a:schemeClr val="tx2"/>
                </a:solidFill>
                <a:latin typeface="標楷體" panose="03000509000000000000" pitchFamily="65" charset="-120"/>
                <a:ea typeface="標楷體" panose="03000509000000000000" pitchFamily="65" charset="-120"/>
              </a:rPr>
              <a:t>  欄內。</a:t>
            </a:r>
            <a:endParaRPr lang="en-US" altLang="zh-TW" sz="2600" dirty="0">
              <a:solidFill>
                <a:schemeClr val="tx2"/>
              </a:solidFill>
              <a:latin typeface="標楷體" panose="03000509000000000000" pitchFamily="65" charset="-120"/>
              <a:ea typeface="標楷體" panose="03000509000000000000" pitchFamily="65" charset="-120"/>
            </a:endParaRPr>
          </a:p>
        </p:txBody>
      </p:sp>
      <p:sp>
        <p:nvSpPr>
          <p:cNvPr id="5" name="投影片編號版面配置區 10">
            <a:extLst>
              <a:ext uri="{FF2B5EF4-FFF2-40B4-BE49-F238E27FC236}">
                <a16:creationId xmlns:a16="http://schemas.microsoft.com/office/drawing/2014/main" id="{DA6A9553-74BB-26D3-DF76-7B9E1B025907}"/>
              </a:ext>
            </a:extLst>
          </p:cNvPr>
          <p:cNvSpPr>
            <a:spLocks noGrp="1"/>
          </p:cNvSpPr>
          <p:nvPr>
            <p:ph type="sldNum" sz="quarter" idx="12"/>
          </p:nvPr>
        </p:nvSpPr>
        <p:spPr>
          <a:xfrm>
            <a:off x="273874" y="6061726"/>
            <a:ext cx="819819" cy="222533"/>
          </a:xfrm>
        </p:spPr>
        <p:txBody>
          <a:bodyPr/>
          <a:lstStyle/>
          <a:p>
            <a:fld id="{022B156B-59AE-415F-B24B-8756D48BB977}" type="slidenum">
              <a:rPr lang="en-US" altLang="zh-TW" sz="3200" b="1" smtClean="0">
                <a:effectLst>
                  <a:outerShdw blurRad="38100" dist="38100" dir="2700000" algn="tl">
                    <a:srgbClr val="000000">
                      <a:alpha val="43137"/>
                    </a:srgbClr>
                  </a:outerShdw>
                </a:effectLst>
              </a:rPr>
              <a:t>42</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25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30707" y="244416"/>
            <a:ext cx="10058402" cy="816634"/>
          </a:xfrm>
        </p:spPr>
        <p:txBody>
          <a:bodyPr/>
          <a:lstStyle/>
          <a:p>
            <a:r>
              <a:rPr lang="en-US" altLang="zh-TW" b="1" dirty="0">
                <a:solidFill>
                  <a:schemeClr val="tx2"/>
                </a:solidFill>
                <a:latin typeface="標楷體" panose="03000509000000000000" pitchFamily="65" charset="-120"/>
                <a:ea typeface="標楷體" panose="03000509000000000000" pitchFamily="65" charset="-120"/>
              </a:rPr>
              <a:t>5-12</a:t>
            </a:r>
            <a:r>
              <a:rPr lang="zh-TW" altLang="en-US"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a:xfrm>
            <a:off x="797794" y="1148750"/>
            <a:ext cx="10058400" cy="5286555"/>
          </a:xfrm>
        </p:spPr>
        <p:txBody>
          <a:bodyPr>
            <a:noAutofit/>
          </a:bodyPr>
          <a:lstStyle/>
          <a:p>
            <a:pPr marL="0" indent="0">
              <a:lnSpc>
                <a:spcPts val="2800"/>
              </a:lnSpc>
              <a:spcBef>
                <a:spcPts val="0"/>
              </a:spcBef>
              <a:buNone/>
            </a:pPr>
            <a:r>
              <a:rPr lang="zh-TW" altLang="en-US" sz="2800" dirty="0">
                <a:solidFill>
                  <a:srgbClr val="FF0000"/>
                </a:solidFill>
                <a:latin typeface="標楷體" panose="03000509000000000000" pitchFamily="65" charset="-120"/>
                <a:ea typeface="標楷體" panose="03000509000000000000" pitchFamily="65" charset="-120"/>
              </a:rPr>
              <a:t>在場喧嚷或干擾勸誘他人投票或不投票，不服制止者、攜帶武器或危險物品入場者、有其他不正當行為，不服制止者</a:t>
            </a:r>
            <a:r>
              <a:rPr lang="en-US" altLang="zh-TW" sz="2800" dirty="0">
                <a:solidFill>
                  <a:srgbClr val="FF0000"/>
                </a:solidFill>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主任管理員應會同主任監察員令其</a:t>
            </a:r>
            <a:r>
              <a:rPr lang="zh-TW" altLang="en-US" sz="2600" u="sng" dirty="0">
                <a:solidFill>
                  <a:schemeClr val="tx2"/>
                </a:solidFill>
                <a:latin typeface="標楷體" panose="03000509000000000000" pitchFamily="65" charset="-120"/>
                <a:ea typeface="標楷體" panose="03000509000000000000" pitchFamily="65" charset="-120"/>
              </a:rPr>
              <a:t>退出</a:t>
            </a:r>
            <a:r>
              <a:rPr lang="zh-TW" altLang="en-US" sz="2600" dirty="0">
                <a:solidFill>
                  <a:schemeClr val="tx2"/>
                </a:solidFill>
                <a:latin typeface="標楷體" panose="03000509000000000000" pitchFamily="65" charset="-120"/>
                <a:ea typeface="標楷體" panose="03000509000000000000" pitchFamily="65" charset="-120"/>
              </a:rPr>
              <a:t>。 </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退出時，</a:t>
            </a:r>
            <a:r>
              <a:rPr lang="zh-TW" altLang="en-US" sz="2600" dirty="0">
                <a:solidFill>
                  <a:srgbClr val="FF0000"/>
                </a:solidFill>
                <a:latin typeface="標楷體" panose="03000509000000000000" pitchFamily="65" charset="-120"/>
                <a:ea typeface="標楷體" panose="03000509000000000000" pitchFamily="65" charset="-120"/>
              </a:rPr>
              <a:t>應將所持罷免票或公投票</a:t>
            </a:r>
            <a:r>
              <a:rPr lang="zh-TW" altLang="en-US" sz="26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收回</a:t>
            </a:r>
            <a:r>
              <a:rPr lang="en-US" altLang="zh-TW" sz="26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6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列入已領未投票計算</a:t>
            </a:r>
            <a:r>
              <a:rPr lang="en-US" altLang="zh-TW" sz="26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zh-TW" altLang="en-US" sz="2600" dirty="0">
                <a:solidFill>
                  <a:schemeClr val="tx2"/>
                </a:solidFill>
                <a:latin typeface="標楷體" panose="03000509000000000000" pitchFamily="65" charset="-120"/>
                <a:ea typeface="標楷體" panose="03000509000000000000" pitchFamily="65" charset="-120"/>
              </a:rPr>
              <a:t>  並將事實附記於選舉人名冊</a:t>
            </a: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或投票權人名冊</a:t>
            </a: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內該選舉人或投票</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zh-TW" altLang="en-US" sz="2600" dirty="0">
                <a:solidFill>
                  <a:schemeClr val="tx2"/>
                </a:solidFill>
                <a:latin typeface="標楷體" panose="03000509000000000000" pitchFamily="65" charset="-120"/>
                <a:ea typeface="標楷體" panose="03000509000000000000" pitchFamily="65" charset="-120"/>
              </a:rPr>
              <a:t>  權人「備註欄」內及投開票報告表之「其他有關事項欄」</a:t>
            </a:r>
            <a:r>
              <a:rPr lang="zh-TW" altLang="en-US" sz="2600" dirty="0">
                <a:solidFill>
                  <a:schemeClr val="tx2"/>
                </a:solidFill>
                <a:latin typeface="新細明體"/>
                <a:ea typeface="新細明體"/>
              </a:rPr>
              <a:t>。</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endParaRPr lang="en-US" altLang="zh-TW" sz="2600" dirty="0">
              <a:solidFill>
                <a:schemeClr val="tx2"/>
              </a:solidFill>
              <a:latin typeface="新細明體" panose="02020500000000000000" pitchFamily="18" charset="-120"/>
              <a:ea typeface="新細明體" panose="02020500000000000000" pitchFamily="18" charset="-120"/>
            </a:endParaRPr>
          </a:p>
          <a:p>
            <a:pPr marL="0" indent="0">
              <a:lnSpc>
                <a:spcPts val="2800"/>
              </a:lnSpc>
              <a:spcBef>
                <a:spcPts val="600"/>
              </a:spcBef>
              <a:buNone/>
            </a:pPr>
            <a:r>
              <a:rPr lang="en-US" altLang="zh-TW" sz="2600" dirty="0">
                <a:solidFill>
                  <a:schemeClr val="tx2"/>
                </a:solidFill>
                <a:latin typeface="新細明體" panose="02020500000000000000" pitchFamily="18" charset="-120"/>
                <a:ea typeface="新細明體" panose="02020500000000000000" pitchFamily="18" charset="-120"/>
              </a:rPr>
              <a:t>※</a:t>
            </a:r>
            <a:r>
              <a:rPr lang="zh-TW" altLang="en-US" sz="2600" dirty="0">
                <a:solidFill>
                  <a:schemeClr val="tx2"/>
                </a:solidFill>
                <a:latin typeface="標楷體" panose="03000509000000000000" pitchFamily="65" charset="-120"/>
                <a:ea typeface="標楷體" panose="03000509000000000000" pitchFamily="65" charset="-120"/>
              </a:rPr>
              <a:t>不退出時，主任管理員應會同主任監察員，請警衛人員入場取締</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zh-TW" altLang="en-US" sz="2600" dirty="0">
                <a:solidFill>
                  <a:schemeClr val="tx2"/>
                </a:solidFill>
                <a:latin typeface="標楷體" panose="03000509000000000000" pitchFamily="65" charset="-120"/>
                <a:ea typeface="標楷體" panose="03000509000000000000" pitchFamily="65" charset="-120"/>
              </a:rPr>
              <a:t>  並聯絡警察單位派員處理，另通報選舉委員會監察小組。</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zh-TW" altLang="en-US" sz="2600" dirty="0">
                <a:latin typeface="標楷體" panose="03000509000000000000" pitchFamily="65" charset="-120"/>
                <a:ea typeface="標楷體" panose="03000509000000000000" pitchFamily="65" charset="-120"/>
              </a:rPr>
              <a:t>  </a:t>
            </a:r>
            <a:endParaRPr lang="en-US" altLang="zh-TW" sz="2600" dirty="0">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選罷法第</a:t>
            </a:r>
            <a:r>
              <a:rPr lang="en-US" altLang="zh-TW" sz="2600" dirty="0">
                <a:solidFill>
                  <a:schemeClr val="tx2"/>
                </a:solidFill>
                <a:latin typeface="標楷體" panose="03000509000000000000" pitchFamily="65" charset="-120"/>
                <a:ea typeface="標楷體" panose="03000509000000000000" pitchFamily="65" charset="-120"/>
              </a:rPr>
              <a:t>65</a:t>
            </a:r>
            <a:r>
              <a:rPr lang="zh-TW" altLang="en-US" sz="2600" dirty="0">
                <a:solidFill>
                  <a:schemeClr val="tx2"/>
                </a:solidFill>
                <a:latin typeface="標楷體" panose="03000509000000000000" pitchFamily="65" charset="-120"/>
                <a:ea typeface="標楷體" panose="03000509000000000000" pitchFamily="65" charset="-120"/>
              </a:rPr>
              <a:t>條、公投法第</a:t>
            </a:r>
            <a:r>
              <a:rPr lang="en-US" altLang="zh-TW" sz="2600" dirty="0">
                <a:solidFill>
                  <a:schemeClr val="tx2"/>
                </a:solidFill>
                <a:latin typeface="標楷體" panose="03000509000000000000" pitchFamily="65" charset="-120"/>
                <a:ea typeface="標楷體" panose="03000509000000000000" pitchFamily="65" charset="-120"/>
              </a:rPr>
              <a:t>22</a:t>
            </a:r>
            <a:r>
              <a:rPr lang="zh-TW" altLang="en-US" sz="2600" dirty="0">
                <a:solidFill>
                  <a:schemeClr val="tx2"/>
                </a:solidFill>
                <a:latin typeface="標楷體" panose="03000509000000000000" pitchFamily="65" charset="-120"/>
                <a:ea typeface="標楷體" panose="03000509000000000000" pitchFamily="65" charset="-120"/>
              </a:rPr>
              <a:t>條）</a:t>
            </a:r>
          </a:p>
        </p:txBody>
      </p:sp>
      <p:sp>
        <p:nvSpPr>
          <p:cNvPr id="4" name="投影片編號版面配置區 3">
            <a:extLst>
              <a:ext uri="{FF2B5EF4-FFF2-40B4-BE49-F238E27FC236}">
                <a16:creationId xmlns:a16="http://schemas.microsoft.com/office/drawing/2014/main" id="{29E5679B-71F5-A651-20E1-8C2C5211EA9A}"/>
              </a:ext>
            </a:extLst>
          </p:cNvPr>
          <p:cNvSpPr>
            <a:spLocks noGrp="1"/>
          </p:cNvSpPr>
          <p:nvPr>
            <p:ph type="sldNum" sz="quarter" idx="12"/>
          </p:nvPr>
        </p:nvSpPr>
        <p:spPr/>
        <p:txBody>
          <a:bodyPr/>
          <a:lstStyle/>
          <a:p>
            <a:endParaRPr lang="en-US" altLang="zh-TW" dirty="0"/>
          </a:p>
        </p:txBody>
      </p:sp>
      <p:sp>
        <p:nvSpPr>
          <p:cNvPr id="5" name="投影片編號版面配置區 10">
            <a:extLst>
              <a:ext uri="{FF2B5EF4-FFF2-40B4-BE49-F238E27FC236}">
                <a16:creationId xmlns:a16="http://schemas.microsoft.com/office/drawing/2014/main" id="{DB9FFF78-D993-E4E5-90A7-CEB4472DB1E2}"/>
              </a:ext>
            </a:extLst>
          </p:cNvPr>
          <p:cNvSpPr txBox="1">
            <a:spLocks/>
          </p:cNvSpPr>
          <p:nvPr/>
        </p:nvSpPr>
        <p:spPr>
          <a:xfrm>
            <a:off x="140166" y="6111690"/>
            <a:ext cx="791338"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43</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513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99692"/>
            <a:ext cx="10058402" cy="816634"/>
          </a:xfrm>
        </p:spPr>
        <p:txBody>
          <a:bodyPr/>
          <a:lstStyle/>
          <a:p>
            <a:r>
              <a:rPr lang="en-US" altLang="zh-TW" b="1" dirty="0">
                <a:solidFill>
                  <a:schemeClr val="tx2"/>
                </a:solidFill>
                <a:latin typeface="標楷體" panose="03000509000000000000" pitchFamily="65" charset="-120"/>
                <a:ea typeface="標楷體" panose="03000509000000000000" pitchFamily="65" charset="-120"/>
              </a:rPr>
              <a:t>5-17</a:t>
            </a:r>
            <a:r>
              <a:rPr lang="zh-TW" altLang="en-US"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a:xfrm>
            <a:off x="771915" y="1407543"/>
            <a:ext cx="10058400" cy="4768970"/>
          </a:xfrm>
        </p:spPr>
        <p:txBody>
          <a:bodyPr>
            <a:noAutofit/>
          </a:bodyPr>
          <a:lstStyle/>
          <a:p>
            <a:pPr marL="0" indent="0">
              <a:lnSpc>
                <a:spcPts val="2800"/>
              </a:lnSpc>
              <a:spcBef>
                <a:spcPts val="0"/>
              </a:spcBef>
              <a:buNone/>
            </a:pPr>
            <a:r>
              <a:rPr lang="zh-TW" altLang="en-US" sz="2800" dirty="0">
                <a:solidFill>
                  <a:srgbClr val="FF0000"/>
                </a:solidFill>
                <a:latin typeface="標楷體" panose="03000509000000000000" pitchFamily="65" charset="-120"/>
                <a:ea typeface="標楷體" panose="03000509000000000000" pitchFamily="65" charset="-120"/>
              </a:rPr>
              <a:t>投票時間截止，仍有民眾排隊要投票</a:t>
            </a:r>
            <a:r>
              <a:rPr lang="en-US" altLang="zh-TW" sz="2800" dirty="0">
                <a:solidFill>
                  <a:srgbClr val="FF0000"/>
                </a:solidFill>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投票時間</a:t>
            </a:r>
            <a:r>
              <a:rPr lang="zh-TW" altLang="en-US" sz="2600" dirty="0">
                <a:solidFill>
                  <a:srgbClr val="FF0000"/>
                </a:solidFill>
                <a:latin typeface="標楷體" panose="03000509000000000000" pitchFamily="65" charset="-120"/>
                <a:ea typeface="標楷體" panose="03000509000000000000" pitchFamily="65" charset="-120"/>
              </a:rPr>
              <a:t>截止前已到達投票所民眾准予投票</a:t>
            </a:r>
            <a:r>
              <a:rPr lang="zh-TW" altLang="en-US" sz="2600" dirty="0">
                <a:solidFill>
                  <a:schemeClr val="tx2"/>
                </a:solidFill>
                <a:latin typeface="標楷體" panose="03000509000000000000" pitchFamily="65" charset="-120"/>
                <a:ea typeface="標楷體" panose="03000509000000000000" pitchFamily="65" charset="-120"/>
              </a:rPr>
              <a:t>。 </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為防止在投票時間截止後到場者插隊，</a:t>
            </a:r>
            <a:r>
              <a:rPr lang="zh-TW" altLang="en-US" sz="2600" dirty="0">
                <a:solidFill>
                  <a:srgbClr val="FF0000"/>
                </a:solidFill>
                <a:latin typeface="標楷體" panose="03000509000000000000" pitchFamily="65" charset="-120"/>
                <a:ea typeface="標楷體" panose="03000509000000000000" pitchFamily="65" charset="-120"/>
              </a:rPr>
              <a:t>主任管理員應指派專人手</a:t>
            </a:r>
            <a:endParaRPr lang="en-US" altLang="zh-TW" sz="2600" dirty="0">
              <a:solidFill>
                <a:srgbClr val="FF0000"/>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zh-TW" altLang="en-US" sz="2600" dirty="0">
                <a:solidFill>
                  <a:srgbClr val="FF0000"/>
                </a:solidFill>
                <a:latin typeface="標楷體" panose="03000509000000000000" pitchFamily="65" charset="-120"/>
                <a:ea typeface="標楷體" panose="03000509000000000000" pitchFamily="65" charset="-120"/>
              </a:rPr>
              <a:t>  持「投票排隊終點」標語站於隊末</a:t>
            </a:r>
            <a:r>
              <a:rPr lang="zh-TW" altLang="en-US" sz="2600" dirty="0">
                <a:solidFill>
                  <a:schemeClr val="tx2"/>
                </a:solidFill>
                <a:latin typeface="標楷體" panose="03000509000000000000" pitchFamily="65" charset="-120"/>
                <a:ea typeface="標楷體" panose="03000509000000000000" pitchFamily="65" charset="-120"/>
              </a:rPr>
              <a:t>，以利選舉人或投票權人識別，</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600"/>
              </a:spcBef>
              <a:buNone/>
            </a:pPr>
            <a:r>
              <a:rPr lang="zh-TW" altLang="en-US" sz="2600" dirty="0">
                <a:solidFill>
                  <a:schemeClr val="tx2"/>
                </a:solidFill>
                <a:latin typeface="標楷體" panose="03000509000000000000" pitchFamily="65" charset="-120"/>
                <a:ea typeface="標楷體" panose="03000509000000000000" pitchFamily="65" charset="-120"/>
              </a:rPr>
              <a:t>  並請警衛人員協助維持隊末秩序</a:t>
            </a:r>
            <a:r>
              <a:rPr lang="zh-TW" altLang="en-US" sz="2600" dirty="0">
                <a:solidFill>
                  <a:schemeClr val="tx2"/>
                </a:solidFill>
                <a:latin typeface="新細明體"/>
                <a:ea typeface="新細明體"/>
              </a:rPr>
              <a:t>。</a:t>
            </a:r>
            <a:endParaRPr lang="en-US" altLang="zh-TW" sz="2600" dirty="0">
              <a:solidFill>
                <a:schemeClr val="tx2"/>
              </a:solidFill>
              <a:latin typeface="新細明體"/>
              <a:ea typeface="新細明體"/>
            </a:endParaRPr>
          </a:p>
          <a:p>
            <a:pPr marL="0" indent="0">
              <a:buNone/>
            </a:pPr>
            <a:r>
              <a:rPr lang="zh-TW"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選罷法第</a:t>
            </a:r>
            <a:r>
              <a:rPr lang="en-US" altLang="zh-TW" sz="2600" dirty="0">
                <a:solidFill>
                  <a:schemeClr val="tx2"/>
                </a:solidFill>
                <a:latin typeface="標楷體" panose="03000509000000000000" pitchFamily="65" charset="-120"/>
                <a:ea typeface="標楷體" panose="03000509000000000000" pitchFamily="65" charset="-120"/>
              </a:rPr>
              <a:t>19</a:t>
            </a:r>
            <a:r>
              <a:rPr lang="zh-TW" altLang="en-US" sz="2600" dirty="0">
                <a:solidFill>
                  <a:schemeClr val="tx2"/>
                </a:solidFill>
                <a:latin typeface="標楷體" panose="03000509000000000000" pitchFamily="65" charset="-120"/>
                <a:ea typeface="標楷體" panose="03000509000000000000" pitchFamily="65" charset="-120"/>
              </a:rPr>
              <a:t>條第</a:t>
            </a:r>
            <a:r>
              <a:rPr lang="en-US" altLang="zh-TW" sz="2600" dirty="0">
                <a:solidFill>
                  <a:schemeClr val="tx2"/>
                </a:solidFill>
                <a:latin typeface="標楷體" panose="03000509000000000000" pitchFamily="65" charset="-120"/>
                <a:ea typeface="標楷體" panose="03000509000000000000" pitchFamily="65" charset="-120"/>
              </a:rPr>
              <a:t>1</a:t>
            </a:r>
            <a:r>
              <a:rPr lang="zh-TW" altLang="en-US" sz="2600" dirty="0">
                <a:solidFill>
                  <a:schemeClr val="tx2"/>
                </a:solidFill>
                <a:latin typeface="標楷體" panose="03000509000000000000" pitchFamily="65" charset="-120"/>
                <a:ea typeface="標楷體" panose="03000509000000000000" pitchFamily="65" charset="-120"/>
              </a:rPr>
              <a:t>項）</a:t>
            </a:r>
          </a:p>
        </p:txBody>
      </p:sp>
      <p:sp>
        <p:nvSpPr>
          <p:cNvPr id="5" name="投影片編號版面配置區 10">
            <a:extLst>
              <a:ext uri="{FF2B5EF4-FFF2-40B4-BE49-F238E27FC236}">
                <a16:creationId xmlns:a16="http://schemas.microsoft.com/office/drawing/2014/main" id="{D8A8AB66-E388-F27B-72D1-3B16A42F5AD5}"/>
              </a:ext>
            </a:extLst>
          </p:cNvPr>
          <p:cNvSpPr txBox="1">
            <a:spLocks/>
          </p:cNvSpPr>
          <p:nvPr/>
        </p:nvSpPr>
        <p:spPr>
          <a:xfrm>
            <a:off x="273874" y="6061726"/>
            <a:ext cx="791337" cy="30600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44</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39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4827" y="218537"/>
            <a:ext cx="10058402" cy="816634"/>
          </a:xfrm>
        </p:spPr>
        <p:txBody>
          <a:bodyPr/>
          <a:lstStyle/>
          <a:p>
            <a:r>
              <a:rPr lang="en-US" altLang="zh-TW" b="1" dirty="0">
                <a:solidFill>
                  <a:schemeClr val="tx2"/>
                </a:solidFill>
                <a:latin typeface="標楷體" panose="03000509000000000000" pitchFamily="65" charset="-120"/>
                <a:ea typeface="標楷體" panose="03000509000000000000" pitchFamily="65" charset="-120"/>
              </a:rPr>
              <a:t>5-18</a:t>
            </a:r>
            <a:r>
              <a:rPr lang="zh-TW" altLang="en-US"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a:xfrm>
            <a:off x="780542" y="1096992"/>
            <a:ext cx="10058400" cy="4768970"/>
          </a:xfrm>
        </p:spPr>
        <p:txBody>
          <a:bodyPr>
            <a:noAutofit/>
          </a:bodyPr>
          <a:lstStyle/>
          <a:p>
            <a:pPr marL="0" indent="0">
              <a:lnSpc>
                <a:spcPts val="2800"/>
              </a:lnSpc>
              <a:spcBef>
                <a:spcPts val="0"/>
              </a:spcBef>
              <a:buNone/>
            </a:pPr>
            <a:r>
              <a:rPr lang="zh-TW" altLang="en-US" sz="2800" dirty="0">
                <a:solidFill>
                  <a:srgbClr val="FF0000"/>
                </a:solidFill>
                <a:latin typeface="標楷體" panose="03000509000000000000" pitchFamily="65" charset="-120"/>
                <a:ea typeface="標楷體" panose="03000509000000000000" pitchFamily="65" charset="-120"/>
              </a:rPr>
              <a:t>開票期間民眾攝影如有下列行為致影響開票程序進行</a:t>
            </a:r>
            <a:r>
              <a:rPr lang="en-US" altLang="zh-TW" sz="2800" dirty="0">
                <a:solidFill>
                  <a:srgbClr val="FF0000"/>
                </a:solidFill>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0" indent="0">
              <a:lnSpc>
                <a:spcPts val="2000"/>
              </a:lnSpc>
              <a:buNone/>
            </a:pPr>
            <a:r>
              <a:rPr lang="en-US" altLang="zh-TW" sz="2600" dirty="0">
                <a:solidFill>
                  <a:schemeClr val="tx2"/>
                </a:solidFill>
                <a:latin typeface="標楷體" panose="03000509000000000000" pitchFamily="65" charset="-120"/>
                <a:ea typeface="標楷體" panose="03000509000000000000" pitchFamily="65" charset="-120"/>
              </a:rPr>
              <a:t>1.</a:t>
            </a:r>
            <a:r>
              <a:rPr lang="zh-TW" altLang="en-US" sz="2600" dirty="0">
                <a:solidFill>
                  <a:schemeClr val="tx2"/>
                </a:solidFill>
                <a:latin typeface="標楷體" panose="03000509000000000000" pitchFamily="65" charset="-120"/>
                <a:ea typeface="標楷體" panose="03000509000000000000" pitchFamily="65" charset="-120"/>
              </a:rPr>
              <a:t>使用閃光燈、補光燈或其他光源</a:t>
            </a:r>
          </a:p>
          <a:p>
            <a:pPr marL="0" indent="0">
              <a:lnSpc>
                <a:spcPts val="2000"/>
              </a:lnSpc>
              <a:buNone/>
            </a:pPr>
            <a:r>
              <a:rPr lang="en-US" altLang="zh-TW" sz="2600" dirty="0">
                <a:solidFill>
                  <a:schemeClr val="tx2"/>
                </a:solidFill>
                <a:latin typeface="標楷體" panose="03000509000000000000" pitchFamily="65" charset="-120"/>
                <a:ea typeface="標楷體" panose="03000509000000000000" pitchFamily="65" charset="-120"/>
              </a:rPr>
              <a:t>2.</a:t>
            </a:r>
            <a:r>
              <a:rPr lang="zh-TW" altLang="en-US" sz="2600" dirty="0">
                <a:solidFill>
                  <a:schemeClr val="tx2"/>
                </a:solidFill>
                <a:latin typeface="標楷體" panose="03000509000000000000" pitchFamily="65" charset="-120"/>
                <a:ea typeface="標楷體" panose="03000509000000000000" pitchFamily="65" charset="-120"/>
              </a:rPr>
              <a:t>攝影民眾或其所持有之器材</a:t>
            </a:r>
            <a:r>
              <a:rPr lang="zh-TW" altLang="en-US" sz="2600" u="sng"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越過參觀席</a:t>
            </a:r>
          </a:p>
          <a:p>
            <a:pPr marL="0" indent="0">
              <a:lnSpc>
                <a:spcPts val="2000"/>
              </a:lnSpc>
              <a:buNone/>
            </a:pPr>
            <a:r>
              <a:rPr lang="en-US" altLang="zh-TW" sz="2600" dirty="0">
                <a:solidFill>
                  <a:schemeClr val="tx2"/>
                </a:solidFill>
                <a:latin typeface="標楷體" panose="03000509000000000000" pitchFamily="65" charset="-120"/>
                <a:ea typeface="標楷體" panose="03000509000000000000" pitchFamily="65" charset="-120"/>
              </a:rPr>
              <a:t>3.</a:t>
            </a:r>
            <a:r>
              <a:rPr lang="zh-TW" altLang="en-US" sz="2600" dirty="0">
                <a:solidFill>
                  <a:schemeClr val="tx2"/>
                </a:solidFill>
                <a:latin typeface="標楷體" panose="03000509000000000000" pitchFamily="65" charset="-120"/>
                <a:ea typeface="標楷體" panose="03000509000000000000" pitchFamily="65" charset="-120"/>
              </a:rPr>
              <a:t>攝影器材阻擋其他觀看開票民眾視線</a:t>
            </a:r>
          </a:p>
          <a:p>
            <a:pPr marL="0" indent="0">
              <a:lnSpc>
                <a:spcPts val="2000"/>
              </a:lnSpc>
              <a:buNone/>
            </a:pPr>
            <a:r>
              <a:rPr lang="en-US" altLang="zh-TW" sz="2600" dirty="0">
                <a:solidFill>
                  <a:schemeClr val="tx2"/>
                </a:solidFill>
                <a:latin typeface="標楷體" panose="03000509000000000000" pitchFamily="65" charset="-120"/>
                <a:ea typeface="標楷體" panose="03000509000000000000" pitchFamily="65" charset="-120"/>
              </a:rPr>
              <a:t>4.</a:t>
            </a:r>
            <a:r>
              <a:rPr lang="zh-TW" altLang="en-US" sz="2600" dirty="0">
                <a:solidFill>
                  <a:schemeClr val="tx2"/>
                </a:solidFill>
                <a:latin typeface="標楷體" panose="03000509000000000000" pitchFamily="65" charset="-120"/>
                <a:ea typeface="標楷體" panose="03000509000000000000" pitchFamily="65" charset="-120"/>
              </a:rPr>
              <a:t>以言語、手勢等方式，指揮、干擾或中斷開票作業</a:t>
            </a:r>
          </a:p>
          <a:p>
            <a:pPr marL="0" indent="0">
              <a:lnSpc>
                <a:spcPts val="2000"/>
              </a:lnSpc>
              <a:buNone/>
            </a:pPr>
            <a:r>
              <a:rPr lang="en-US" altLang="zh-TW" sz="2600" dirty="0">
                <a:solidFill>
                  <a:schemeClr val="tx2"/>
                </a:solidFill>
                <a:latin typeface="標楷體" panose="03000509000000000000" pitchFamily="65" charset="-120"/>
                <a:ea typeface="標楷體" panose="03000509000000000000" pitchFamily="65" charset="-120"/>
              </a:rPr>
              <a:t>5.</a:t>
            </a:r>
            <a:r>
              <a:rPr lang="zh-TW" altLang="en-US" sz="2600" dirty="0">
                <a:solidFill>
                  <a:schemeClr val="tx2"/>
                </a:solidFill>
                <a:latin typeface="標楷體" panose="03000509000000000000" pitchFamily="65" charset="-120"/>
                <a:ea typeface="標楷體" panose="03000509000000000000" pitchFamily="65" charset="-120"/>
              </a:rPr>
              <a:t>針對特定開票所工作人員進行拍攝 </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buNone/>
            </a:pP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由主任管理員</a:t>
            </a:r>
            <a:r>
              <a:rPr lang="zh-TW" altLang="en-US" sz="2600" dirty="0">
                <a:solidFill>
                  <a:srgbClr val="FF0000"/>
                </a:solidFill>
                <a:latin typeface="標楷體" panose="03000509000000000000" pitchFamily="65" charset="-120"/>
                <a:ea typeface="標楷體" panose="03000509000000000000" pitchFamily="65" charset="-120"/>
              </a:rPr>
              <a:t>視現場情形及情節輕重，依法予以制止</a:t>
            </a:r>
            <a:r>
              <a:rPr lang="zh-TW" altLang="en-US" sz="2600" dirty="0">
                <a:solidFill>
                  <a:schemeClr val="tx2"/>
                </a:solidFill>
                <a:latin typeface="標楷體" panose="03000509000000000000" pitchFamily="65" charset="-120"/>
                <a:ea typeface="標楷體" panose="03000509000000000000" pitchFamily="65" charset="-120"/>
              </a:rPr>
              <a:t>，不服制止者，主任管理員應會同主任監察員令其退出，經令其退出而不退出者，應請警衛人員予以留置，聯絡警察單位派員處理，另通報選舉委員會監察小組。</a:t>
            </a:r>
            <a:endParaRPr lang="en-US" altLang="zh-TW" sz="2600" dirty="0">
              <a:solidFill>
                <a:schemeClr val="tx2"/>
              </a:solidFill>
              <a:latin typeface="標楷體" panose="03000509000000000000" pitchFamily="65" charset="-120"/>
              <a:ea typeface="標楷體" panose="03000509000000000000" pitchFamily="65" charset="-120"/>
            </a:endParaRPr>
          </a:p>
        </p:txBody>
      </p:sp>
      <p:sp>
        <p:nvSpPr>
          <p:cNvPr id="5" name="投影片編號版面配置區 10">
            <a:extLst>
              <a:ext uri="{FF2B5EF4-FFF2-40B4-BE49-F238E27FC236}">
                <a16:creationId xmlns:a16="http://schemas.microsoft.com/office/drawing/2014/main" id="{50D0979B-85FE-3FF3-35C1-5E818EEB7554}"/>
              </a:ext>
            </a:extLst>
          </p:cNvPr>
          <p:cNvSpPr>
            <a:spLocks noGrp="1"/>
          </p:cNvSpPr>
          <p:nvPr>
            <p:ph type="sldNum" sz="quarter" idx="12"/>
          </p:nvPr>
        </p:nvSpPr>
        <p:spPr>
          <a:xfrm>
            <a:off x="273875" y="6061726"/>
            <a:ext cx="828784" cy="222533"/>
          </a:xfrm>
        </p:spPr>
        <p:txBody>
          <a:bodyPr/>
          <a:lstStyle/>
          <a:p>
            <a:fld id="{022B156B-59AE-415F-B24B-8756D48BB977}" type="slidenum">
              <a:rPr lang="en-US" altLang="zh-TW" sz="3200" b="1" smtClean="0">
                <a:effectLst>
                  <a:outerShdw blurRad="38100" dist="38100" dir="2700000" algn="tl">
                    <a:srgbClr val="000000">
                      <a:alpha val="43137"/>
                    </a:srgbClr>
                  </a:outerShdw>
                </a:effectLst>
              </a:rPr>
              <a:t>45</a:t>
            </a:fld>
            <a:endParaRPr lang="en-US" altLang="zh-TW" sz="3200" b="1" dirty="0">
              <a:effectLst>
                <a:outerShdw blurRad="38100" dist="38100" dir="2700000" algn="tl">
                  <a:srgbClr val="000000">
                    <a:alpha val="43137"/>
                  </a:srgbClr>
                </a:outerShdw>
              </a:effectLst>
            </a:endParaRPr>
          </a:p>
        </p:txBody>
      </p:sp>
      <p:sp>
        <p:nvSpPr>
          <p:cNvPr id="6" name="語音泡泡: 圓角矩形 5">
            <a:extLst>
              <a:ext uri="{FF2B5EF4-FFF2-40B4-BE49-F238E27FC236}">
                <a16:creationId xmlns:a16="http://schemas.microsoft.com/office/drawing/2014/main" id="{B80E8499-EE9C-0A10-70DF-E8E60E190D64}"/>
              </a:ext>
            </a:extLst>
          </p:cNvPr>
          <p:cNvSpPr/>
          <p:nvPr/>
        </p:nvSpPr>
        <p:spPr>
          <a:xfrm>
            <a:off x="7521388" y="1761396"/>
            <a:ext cx="4204448" cy="731046"/>
          </a:xfrm>
          <a:prstGeom prst="wedgeRoundRectCallout">
            <a:avLst>
              <a:gd name="adj1" fmla="val -56892"/>
              <a:gd name="adj2" fmla="val 91931"/>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開票作業</a:t>
            </a:r>
            <a:r>
              <a:rPr lang="en-US" altLang="zh-TW" sz="28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民眾會紀錄 </a:t>
            </a:r>
            <a:endParaRPr lang="zh-TW" altLang="en-US" sz="2800" b="1"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3886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99692"/>
            <a:ext cx="10058402" cy="816634"/>
          </a:xfrm>
        </p:spPr>
        <p:txBody>
          <a:bodyPr/>
          <a:lstStyle/>
          <a:p>
            <a:r>
              <a:rPr lang="en-US" altLang="zh-TW" b="1" dirty="0">
                <a:solidFill>
                  <a:schemeClr val="tx2"/>
                </a:solidFill>
                <a:latin typeface="標楷體" panose="03000509000000000000" pitchFamily="65" charset="-120"/>
                <a:ea typeface="標楷體" panose="03000509000000000000" pitchFamily="65" charset="-120"/>
              </a:rPr>
              <a:t>5-19</a:t>
            </a:r>
            <a:r>
              <a:rPr lang="zh-TW" altLang="en-US" b="1" dirty="0">
                <a:solidFill>
                  <a:schemeClr val="tx2"/>
                </a:solidFill>
                <a:latin typeface="標楷體" panose="03000509000000000000" pitchFamily="65" charset="-120"/>
                <a:ea typeface="標楷體" panose="03000509000000000000" pitchFamily="65" charset="-120"/>
              </a:rPr>
              <a:t>狀況</a:t>
            </a:r>
          </a:p>
        </p:txBody>
      </p:sp>
      <p:sp>
        <p:nvSpPr>
          <p:cNvPr id="3" name="內容版面配置區 2"/>
          <p:cNvSpPr>
            <a:spLocks noGrp="1"/>
          </p:cNvSpPr>
          <p:nvPr>
            <p:ph idx="1"/>
          </p:nvPr>
        </p:nvSpPr>
        <p:spPr>
          <a:xfrm>
            <a:off x="771915" y="1407543"/>
            <a:ext cx="10058400" cy="4768970"/>
          </a:xfrm>
        </p:spPr>
        <p:txBody>
          <a:bodyPr>
            <a:noAutofit/>
          </a:bodyPr>
          <a:lstStyle/>
          <a:p>
            <a:pPr marL="0" indent="0">
              <a:lnSpc>
                <a:spcPts val="2800"/>
              </a:lnSpc>
              <a:spcBef>
                <a:spcPts val="0"/>
              </a:spcBef>
              <a:buNone/>
            </a:pPr>
            <a:r>
              <a:rPr lang="zh-TW" altLang="en-US" sz="2800" dirty="0">
                <a:solidFill>
                  <a:srgbClr val="FF0000"/>
                </a:solidFill>
                <a:latin typeface="標楷體" panose="03000509000000000000" pitchFamily="65" charset="-120"/>
                <a:ea typeface="標楷體" panose="03000509000000000000" pitchFamily="65" charset="-120"/>
              </a:rPr>
              <a:t>民眾質疑罷免票或公投票</a:t>
            </a:r>
            <a:r>
              <a:rPr lang="zh-TW" altLang="en-US" sz="28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認定有疑義</a:t>
            </a:r>
            <a:r>
              <a:rPr lang="zh-TW" altLang="en-US" sz="2800" dirty="0">
                <a:solidFill>
                  <a:srgbClr val="FF0000"/>
                </a:solidFill>
                <a:latin typeface="標楷體" panose="03000509000000000000" pitchFamily="65" charset="-120"/>
                <a:ea typeface="標楷體" panose="03000509000000000000" pitchFamily="65" charset="-120"/>
              </a:rPr>
              <a:t>，要求重新驗票</a:t>
            </a:r>
            <a:r>
              <a:rPr lang="en-US" altLang="zh-TW" sz="2800" dirty="0">
                <a:solidFill>
                  <a:srgbClr val="FF0000"/>
                </a:solidFill>
                <a:latin typeface="標楷體" panose="03000509000000000000" pitchFamily="65" charset="-120"/>
                <a:ea typeface="標楷體" panose="03000509000000000000" pitchFamily="65" charset="-120"/>
              </a:rPr>
              <a:t>~</a:t>
            </a:r>
          </a:p>
          <a:p>
            <a:pPr marL="0" indent="0">
              <a:lnSpc>
                <a:spcPts val="2800"/>
              </a:lnSpc>
              <a:spcBef>
                <a:spcPts val="0"/>
              </a:spcBef>
              <a:buNone/>
            </a:pPr>
            <a:endParaRPr lang="en-US" altLang="zh-TW" sz="2800" dirty="0">
              <a:solidFill>
                <a:srgbClr val="FF0000"/>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開票完畢後，如有民眾要求重新驗票，應予說明業經按公職</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800" dirty="0">
                <a:solidFill>
                  <a:schemeClr val="tx2"/>
                </a:solidFill>
                <a:latin typeface="標楷體" panose="03000509000000000000" pitchFamily="65" charset="-120"/>
                <a:ea typeface="標楷體" panose="03000509000000000000" pitchFamily="65" charset="-120"/>
              </a:rPr>
              <a:t>  人員選罷法第</a:t>
            </a:r>
            <a:r>
              <a:rPr lang="en-US" altLang="zh-TW" sz="2800" dirty="0">
                <a:solidFill>
                  <a:schemeClr val="tx2"/>
                </a:solidFill>
                <a:latin typeface="標楷體" panose="03000509000000000000" pitchFamily="65" charset="-120"/>
                <a:ea typeface="標楷體" panose="03000509000000000000" pitchFamily="65" charset="-120"/>
              </a:rPr>
              <a:t>64</a:t>
            </a:r>
            <a:r>
              <a:rPr lang="zh-TW" altLang="en-US" sz="2800" dirty="0">
                <a:solidFill>
                  <a:schemeClr val="tx2"/>
                </a:solidFill>
                <a:latin typeface="標楷體" panose="03000509000000000000" pitchFamily="65" charset="-120"/>
                <a:ea typeface="標楷體" panose="03000509000000000000" pitchFamily="65" charset="-120"/>
              </a:rPr>
              <a:t>條規定</a:t>
            </a:r>
            <a:r>
              <a:rPr lang="en-US"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主任管理員會同主任監察員認定，認</a:t>
            </a:r>
            <a:endParaRPr lang="en-US" altLang="zh-TW" sz="2800" dirty="0">
              <a:solidFill>
                <a:srgbClr val="FF0000"/>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800" dirty="0">
                <a:solidFill>
                  <a:srgbClr val="FF0000"/>
                </a:solidFill>
                <a:latin typeface="標楷體" panose="03000509000000000000" pitchFamily="65" charset="-120"/>
                <a:ea typeface="標楷體" panose="03000509000000000000" pitchFamily="65" charset="-120"/>
              </a:rPr>
              <a:t>  定有爭議時，由全體監察員表決之，正反意見同數者為有效</a:t>
            </a:r>
            <a:r>
              <a:rPr lang="en-US" altLang="zh-TW" sz="2800" dirty="0">
                <a:solidFill>
                  <a:schemeClr val="tx2"/>
                </a:solidFill>
                <a:latin typeface="標楷體" panose="03000509000000000000" pitchFamily="65" charset="-120"/>
                <a:ea typeface="標楷體" panose="03000509000000000000" pitchFamily="65" charset="-120"/>
              </a:rPr>
              <a:t>)</a:t>
            </a:r>
          </a:p>
          <a:p>
            <a:pPr marL="0" indent="0">
              <a:lnSpc>
                <a:spcPts val="2800"/>
              </a:lnSpc>
              <a:spcBef>
                <a:spcPts val="0"/>
              </a:spcBef>
              <a:buNone/>
            </a:pPr>
            <a:r>
              <a:rPr lang="zh-TW" altLang="en-US" sz="2800" dirty="0">
                <a:solidFill>
                  <a:schemeClr val="tx2"/>
                </a:solidFill>
                <a:latin typeface="標楷體" panose="03000509000000000000" pitchFamily="65" charset="-120"/>
                <a:ea typeface="標楷體" panose="03000509000000000000" pitchFamily="65" charset="-120"/>
              </a:rPr>
              <a:t>  及有效票與無效票之認定圖例，當眾逐張認定，不會有誤；</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800" dirty="0">
                <a:solidFill>
                  <a:schemeClr val="tx2"/>
                </a:solidFill>
                <a:latin typeface="標楷體" panose="03000509000000000000" pitchFamily="65" charset="-120"/>
                <a:ea typeface="標楷體" panose="03000509000000000000" pitchFamily="65" charset="-120"/>
              </a:rPr>
              <a:t>  如有疑義，可循司法途徑解決</a:t>
            </a:r>
            <a:r>
              <a:rPr lang="zh-TW" altLang="en-US" sz="2800" dirty="0">
                <a:solidFill>
                  <a:schemeClr val="tx2"/>
                </a:solidFill>
                <a:latin typeface="新細明體"/>
                <a:ea typeface="新細明體"/>
              </a:rPr>
              <a:t>。</a:t>
            </a:r>
            <a:endParaRPr lang="en-US" altLang="zh-TW" sz="2800" dirty="0">
              <a:solidFill>
                <a:schemeClr val="tx2"/>
              </a:solidFill>
              <a:latin typeface="新細明體"/>
              <a:ea typeface="新細明體"/>
            </a:endParaRPr>
          </a:p>
          <a:p>
            <a:pPr marL="0" indent="0">
              <a:lnSpc>
                <a:spcPts val="2800"/>
              </a:lnSpc>
              <a:spcBef>
                <a:spcPts val="0"/>
              </a:spcBef>
              <a:buNone/>
            </a:pPr>
            <a:endParaRPr lang="en-US" altLang="zh-TW" sz="2800" dirty="0">
              <a:solidFill>
                <a:schemeClr val="tx2"/>
              </a:solidFill>
              <a:latin typeface="新細明體"/>
              <a:ea typeface="新細明體"/>
            </a:endParaRPr>
          </a:p>
          <a:p>
            <a:pPr marL="0" indent="0">
              <a:lnSpc>
                <a:spcPts val="2800"/>
              </a:lnSpc>
              <a:spcBef>
                <a:spcPts val="0"/>
              </a:spcBef>
              <a:buNone/>
            </a:pPr>
            <a:r>
              <a:rPr lang="zh-TW"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如有鼓譟包圍情事，應請警衛人員迅速聯絡警察分局加派警</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r>
              <a:rPr lang="zh-TW" altLang="en-US" sz="2800" dirty="0">
                <a:solidFill>
                  <a:schemeClr val="tx2"/>
                </a:solidFill>
                <a:latin typeface="標楷體" panose="03000509000000000000" pitchFamily="65" charset="-120"/>
                <a:ea typeface="標楷體" panose="03000509000000000000" pitchFamily="65" charset="-120"/>
              </a:rPr>
              <a:t>  力維持秩序，並通報區選務作業中心及選委會監察小組。</a:t>
            </a:r>
            <a:endParaRPr lang="en-US" altLang="zh-TW" sz="2800" dirty="0">
              <a:solidFill>
                <a:schemeClr val="tx2"/>
              </a:solidFill>
              <a:latin typeface="標楷體" panose="03000509000000000000" pitchFamily="65" charset="-120"/>
              <a:ea typeface="標楷體" panose="03000509000000000000" pitchFamily="65" charset="-120"/>
            </a:endParaRPr>
          </a:p>
          <a:p>
            <a:pPr marL="0" indent="0">
              <a:lnSpc>
                <a:spcPts val="2800"/>
              </a:lnSpc>
              <a:spcBef>
                <a:spcPts val="0"/>
              </a:spcBef>
              <a:buNone/>
            </a:pPr>
            <a:endParaRPr lang="en-US" altLang="zh-TW" sz="2800" dirty="0">
              <a:solidFill>
                <a:schemeClr val="tx2"/>
              </a:solidFill>
              <a:latin typeface="標楷體" panose="03000509000000000000" pitchFamily="65" charset="-120"/>
              <a:ea typeface="標楷體" panose="03000509000000000000" pitchFamily="65" charset="-120"/>
            </a:endParaRPr>
          </a:p>
          <a:p>
            <a:pPr marL="0" indent="0">
              <a:buNone/>
            </a:pPr>
            <a:r>
              <a:rPr lang="zh-TW" altLang="en-US" sz="2800" dirty="0">
                <a:solidFill>
                  <a:schemeClr val="tx2"/>
                </a:solidFill>
                <a:latin typeface="標楷體" panose="03000509000000000000" pitchFamily="65" charset="-120"/>
                <a:ea typeface="標楷體" panose="03000509000000000000" pitchFamily="65" charset="-120"/>
              </a:rPr>
              <a:t>  </a:t>
            </a:r>
            <a:r>
              <a:rPr lang="zh-TW" altLang="zh-TW" sz="2800" dirty="0">
                <a:solidFill>
                  <a:schemeClr val="tx2"/>
                </a:solidFill>
                <a:latin typeface="標楷體" panose="03000509000000000000" pitchFamily="65" charset="-120"/>
                <a:ea typeface="標楷體" panose="03000509000000000000" pitchFamily="65" charset="-120"/>
              </a:rPr>
              <a:t>（</a:t>
            </a:r>
            <a:r>
              <a:rPr lang="zh-TW" altLang="en-US" sz="2800" dirty="0">
                <a:solidFill>
                  <a:schemeClr val="tx2"/>
                </a:solidFill>
                <a:latin typeface="標楷體" panose="03000509000000000000" pitchFamily="65" charset="-120"/>
                <a:ea typeface="標楷體" panose="03000509000000000000" pitchFamily="65" charset="-120"/>
              </a:rPr>
              <a:t>選罷法第</a:t>
            </a:r>
            <a:r>
              <a:rPr lang="en-US" altLang="zh-TW" sz="2800" dirty="0">
                <a:solidFill>
                  <a:schemeClr val="tx2"/>
                </a:solidFill>
                <a:latin typeface="標楷體" panose="03000509000000000000" pitchFamily="65" charset="-120"/>
                <a:ea typeface="標楷體" panose="03000509000000000000" pitchFamily="65" charset="-120"/>
              </a:rPr>
              <a:t>109</a:t>
            </a:r>
            <a:r>
              <a:rPr lang="zh-TW" altLang="en-US" sz="2800" dirty="0">
                <a:solidFill>
                  <a:schemeClr val="tx2"/>
                </a:solidFill>
                <a:latin typeface="標楷體" panose="03000509000000000000" pitchFamily="65" charset="-120"/>
                <a:ea typeface="標楷體" panose="03000509000000000000" pitchFamily="65" charset="-120"/>
              </a:rPr>
              <a:t>條、公民投票法第</a:t>
            </a:r>
            <a:r>
              <a:rPr lang="en-US" altLang="zh-TW" sz="2800" dirty="0">
                <a:solidFill>
                  <a:schemeClr val="tx2"/>
                </a:solidFill>
                <a:latin typeface="標楷體" panose="03000509000000000000" pitchFamily="65" charset="-120"/>
                <a:ea typeface="標楷體" panose="03000509000000000000" pitchFamily="65" charset="-120"/>
              </a:rPr>
              <a:t>40</a:t>
            </a:r>
            <a:r>
              <a:rPr lang="zh-TW" altLang="en-US" sz="2800" dirty="0">
                <a:solidFill>
                  <a:schemeClr val="tx2"/>
                </a:solidFill>
                <a:latin typeface="標楷體" panose="03000509000000000000" pitchFamily="65" charset="-120"/>
                <a:ea typeface="標楷體" panose="03000509000000000000" pitchFamily="65" charset="-120"/>
              </a:rPr>
              <a:t>條）</a:t>
            </a:r>
          </a:p>
        </p:txBody>
      </p:sp>
      <p:sp>
        <p:nvSpPr>
          <p:cNvPr id="5" name="投影片編號版面配置區 10">
            <a:extLst>
              <a:ext uri="{FF2B5EF4-FFF2-40B4-BE49-F238E27FC236}">
                <a16:creationId xmlns:a16="http://schemas.microsoft.com/office/drawing/2014/main" id="{44D0B436-9C88-51C5-432D-56D50E6C1220}"/>
              </a:ext>
            </a:extLst>
          </p:cNvPr>
          <p:cNvSpPr>
            <a:spLocks noGrp="1"/>
          </p:cNvSpPr>
          <p:nvPr>
            <p:ph type="sldNum" sz="quarter" idx="12"/>
          </p:nvPr>
        </p:nvSpPr>
        <p:spPr>
          <a:xfrm>
            <a:off x="273874" y="6061726"/>
            <a:ext cx="791337" cy="240462"/>
          </a:xfrm>
        </p:spPr>
        <p:txBody>
          <a:bodyPr/>
          <a:lstStyle/>
          <a:p>
            <a:fld id="{022B156B-59AE-415F-B24B-8756D48BB977}" type="slidenum">
              <a:rPr lang="en-US" altLang="zh-TW" sz="3200" b="1" smtClean="0">
                <a:effectLst>
                  <a:outerShdw blurRad="38100" dist="38100" dir="2700000" algn="tl">
                    <a:srgbClr val="000000">
                      <a:alpha val="43137"/>
                    </a:srgbClr>
                  </a:outerShdw>
                </a:effectLst>
              </a:rPr>
              <a:t>46</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437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218537"/>
            <a:ext cx="10058402" cy="695864"/>
          </a:xfrm>
        </p:spPr>
        <p:txBody>
          <a:bodyPr>
            <a:noAutofit/>
          </a:bodyPr>
          <a:lstStyle/>
          <a:p>
            <a:r>
              <a:rPr lang="zh-TW" altLang="en-US" sz="4800" b="1" dirty="0">
                <a:solidFill>
                  <a:schemeClr val="tx2"/>
                </a:solidFill>
                <a:latin typeface="標楷體" panose="03000509000000000000" pitchFamily="65" charset="-120"/>
                <a:ea typeface="標楷體" panose="03000509000000000000" pitchFamily="65" charset="-120"/>
              </a:rPr>
              <a:t>確實掌握狀況並留意選務作業細節</a:t>
            </a:r>
          </a:p>
        </p:txBody>
      </p:sp>
      <p:sp>
        <p:nvSpPr>
          <p:cNvPr id="3" name="內容版面配置區 2"/>
          <p:cNvSpPr>
            <a:spLocks noGrp="1"/>
          </p:cNvSpPr>
          <p:nvPr>
            <p:ph idx="1"/>
          </p:nvPr>
        </p:nvSpPr>
        <p:spPr>
          <a:xfrm>
            <a:off x="842247" y="1118469"/>
            <a:ext cx="11274724" cy="5321061"/>
          </a:xfrm>
        </p:spPr>
        <p:txBody>
          <a:bodyPr>
            <a:noAutofit/>
          </a:bodyPr>
          <a:lstStyle/>
          <a:p>
            <a:pPr marL="0" indent="0">
              <a:buNone/>
            </a:pPr>
            <a:r>
              <a:rPr lang="zh-TW" altLang="en-US" dirty="0">
                <a:solidFill>
                  <a:srgbClr val="FF0000"/>
                </a:solidFill>
                <a:latin typeface="標楷體" panose="03000509000000000000" pitchFamily="65" charset="-120"/>
                <a:ea typeface="標楷體" panose="03000509000000000000" pitchFamily="65" charset="-120"/>
              </a:rPr>
              <a:t>掌握狀況</a:t>
            </a:r>
            <a:r>
              <a:rPr lang="en-US" altLang="zh-TW" dirty="0">
                <a:solidFill>
                  <a:schemeClr val="tx2"/>
                </a:solidFill>
                <a:latin typeface="標楷體" panose="03000509000000000000" pitchFamily="65" charset="-120"/>
                <a:ea typeface="標楷體" panose="03000509000000000000" pitchFamily="65" charset="-120"/>
              </a:rPr>
              <a:t>:</a:t>
            </a:r>
            <a:r>
              <a:rPr lang="zh-TW" altLang="en-US" dirty="0">
                <a:solidFill>
                  <a:schemeClr val="tx2"/>
                </a:solidFill>
                <a:latin typeface="標楷體" panose="03000509000000000000" pitchFamily="65" charset="-120"/>
                <a:ea typeface="標楷體" panose="03000509000000000000" pitchFamily="65" charset="-120"/>
              </a:rPr>
              <a:t>違規者請警衛留置</a:t>
            </a:r>
            <a:r>
              <a:rPr lang="en-US" altLang="zh-TW" dirty="0">
                <a:solidFill>
                  <a:schemeClr val="tx2"/>
                </a:solidFill>
                <a:latin typeface="標楷體" panose="03000509000000000000" pitchFamily="65" charset="-120"/>
                <a:ea typeface="標楷體" panose="03000509000000000000" pitchFamily="65" charset="-120"/>
              </a:rPr>
              <a:t>(</a:t>
            </a:r>
            <a:r>
              <a:rPr lang="zh-TW" altLang="en-US" u="sng" dirty="0">
                <a:solidFill>
                  <a:srgbClr val="FF0000"/>
                </a:solidFill>
                <a:latin typeface="標楷體" panose="03000509000000000000" pitchFamily="65" charset="-120"/>
                <a:ea typeface="標楷體" panose="03000509000000000000" pitchFamily="65" charset="-120"/>
              </a:rPr>
              <a:t>避免衝突</a:t>
            </a:r>
            <a:r>
              <a:rPr lang="en-US" altLang="zh-TW" dirty="0">
                <a:solidFill>
                  <a:schemeClr val="tx2"/>
                </a:solidFill>
                <a:latin typeface="標楷體" panose="03000509000000000000" pitchFamily="65" charset="-120"/>
                <a:ea typeface="標楷體" panose="03000509000000000000" pitchFamily="65" charset="-120"/>
              </a:rPr>
              <a:t>)</a:t>
            </a:r>
            <a:r>
              <a:rPr lang="zh-TW" altLang="en-US" dirty="0">
                <a:solidFill>
                  <a:schemeClr val="tx2"/>
                </a:solidFill>
                <a:latin typeface="標楷體" panose="03000509000000000000" pitchFamily="65" charset="-120"/>
                <a:ea typeface="標楷體" panose="03000509000000000000" pitchFamily="65" charset="-120"/>
              </a:rPr>
              <a:t>並通報區選務作業中心與監察小組委員</a:t>
            </a:r>
            <a:endParaRPr lang="en-US" altLang="zh-TW" dirty="0">
              <a:solidFill>
                <a:schemeClr val="tx2"/>
              </a:solidFill>
              <a:latin typeface="標楷體" panose="03000509000000000000" pitchFamily="65" charset="-120"/>
              <a:ea typeface="標楷體" panose="03000509000000000000" pitchFamily="65" charset="-120"/>
            </a:endParaRPr>
          </a:p>
          <a:p>
            <a:pPr marL="0" indent="0">
              <a:buNone/>
            </a:pPr>
            <a:r>
              <a:rPr lang="zh-TW" altLang="en-US" dirty="0">
                <a:solidFill>
                  <a:schemeClr val="tx2"/>
                </a:solidFill>
                <a:latin typeface="標楷體" panose="03000509000000000000" pitchFamily="65" charset="-120"/>
                <a:ea typeface="標楷體" panose="03000509000000000000" pitchFamily="65" charset="-120"/>
              </a:rPr>
              <a:t>預防投票與開票作業疏失</a:t>
            </a:r>
            <a:r>
              <a:rPr lang="en-US" altLang="zh-TW" dirty="0">
                <a:solidFill>
                  <a:schemeClr val="tx2"/>
                </a:solidFill>
                <a:latin typeface="標楷體" panose="03000509000000000000" pitchFamily="65" charset="-120"/>
                <a:ea typeface="標楷體" panose="03000509000000000000" pitchFamily="65" charset="-120"/>
              </a:rPr>
              <a:t>:</a:t>
            </a:r>
          </a:p>
          <a:p>
            <a:r>
              <a:rPr lang="en-US" altLang="zh-TW" dirty="0">
                <a:solidFill>
                  <a:schemeClr val="tx2"/>
                </a:solidFill>
                <a:latin typeface="標楷體" panose="03000509000000000000" pitchFamily="65" charset="-120"/>
                <a:ea typeface="標楷體" panose="03000509000000000000" pitchFamily="65" charset="-120"/>
              </a:rPr>
              <a:t>1</a:t>
            </a:r>
            <a:r>
              <a:rPr lang="zh-TW" altLang="en-US" dirty="0">
                <a:solidFill>
                  <a:schemeClr val="tx2"/>
                </a:solidFill>
                <a:latin typeface="標楷體" panose="03000509000000000000" pitchFamily="65" charset="-120"/>
                <a:ea typeface="標楷體" panose="03000509000000000000" pitchFamily="65" charset="-120"/>
              </a:rPr>
              <a:t>查驗國民身分證管理員</a:t>
            </a:r>
            <a:r>
              <a:rPr lang="en-US" altLang="zh-TW" dirty="0">
                <a:solidFill>
                  <a:schemeClr val="tx2"/>
                </a:solidFill>
                <a:latin typeface="標楷體" panose="03000509000000000000" pitchFamily="65" charset="-120"/>
                <a:ea typeface="標楷體" panose="03000509000000000000" pitchFamily="65" charset="-120"/>
              </a:rPr>
              <a:t>:</a:t>
            </a:r>
            <a:r>
              <a:rPr lang="zh-TW" altLang="en-US" dirty="0">
                <a:solidFill>
                  <a:schemeClr val="tx2"/>
                </a:solidFill>
                <a:latin typeface="標楷體" panose="03000509000000000000" pitchFamily="65" charset="-120"/>
                <a:ea typeface="標楷體" panose="03000509000000000000" pitchFamily="65" charset="-120"/>
              </a:rPr>
              <a:t>提醒手機關機並確實核對身分證及容貌</a:t>
            </a:r>
            <a:endParaRPr lang="en-US" altLang="zh-TW" dirty="0">
              <a:solidFill>
                <a:schemeClr val="tx2"/>
              </a:solidFill>
              <a:latin typeface="標楷體" panose="03000509000000000000" pitchFamily="65" charset="-120"/>
              <a:ea typeface="標楷體" panose="03000509000000000000" pitchFamily="65" charset="-120"/>
            </a:endParaRPr>
          </a:p>
          <a:p>
            <a:r>
              <a:rPr lang="en-US" altLang="zh-TW" dirty="0">
                <a:solidFill>
                  <a:schemeClr val="tx2"/>
                </a:solidFill>
                <a:latin typeface="標楷體" panose="03000509000000000000" pitchFamily="65" charset="-120"/>
                <a:ea typeface="標楷體" panose="03000509000000000000" pitchFamily="65" charset="-120"/>
              </a:rPr>
              <a:t>2</a:t>
            </a:r>
            <a:r>
              <a:rPr lang="zh-TW" altLang="en-US" dirty="0">
                <a:solidFill>
                  <a:schemeClr val="tx2"/>
                </a:solidFill>
                <a:latin typeface="標楷體" panose="03000509000000000000" pitchFamily="65" charset="-120"/>
                <a:ea typeface="標楷體" panose="03000509000000000000" pitchFamily="65" charset="-120"/>
              </a:rPr>
              <a:t>名冊管理員</a:t>
            </a:r>
            <a:r>
              <a:rPr lang="en-US" altLang="zh-TW" dirty="0">
                <a:solidFill>
                  <a:schemeClr val="tx2"/>
                </a:solidFill>
                <a:latin typeface="標楷體" panose="03000509000000000000" pitchFamily="65" charset="-120"/>
                <a:ea typeface="標楷體" panose="03000509000000000000" pitchFamily="65" charset="-120"/>
              </a:rPr>
              <a:t>:</a:t>
            </a:r>
            <a:r>
              <a:rPr lang="zh-TW" altLang="en-US" dirty="0">
                <a:solidFill>
                  <a:schemeClr val="tx2"/>
                </a:solidFill>
                <a:latin typeface="標楷體" panose="03000509000000000000" pitchFamily="65" charset="-120"/>
                <a:ea typeface="標楷體" panose="03000509000000000000" pitchFamily="65" charset="-120"/>
              </a:rPr>
              <a:t>確實核對身分證且蓋對位置，</a:t>
            </a:r>
            <a:r>
              <a:rPr lang="zh-TW" altLang="en-US" dirty="0">
                <a:solidFill>
                  <a:srgbClr val="FF0000"/>
                </a:solidFill>
                <a:latin typeface="標楷體" panose="03000509000000000000" pitchFamily="65" charset="-120"/>
                <a:ea typeface="標楷體" panose="03000509000000000000" pitchFamily="65" charset="-120"/>
              </a:rPr>
              <a:t>蓋指印者須加蓋</a:t>
            </a:r>
            <a:r>
              <a:rPr lang="zh-TW" altLang="en-US"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管理員</a:t>
            </a:r>
            <a:r>
              <a:rPr lang="zh-TW" altLang="en-US" dirty="0">
                <a:solidFill>
                  <a:srgbClr val="FF0000"/>
                </a:solidFill>
                <a:latin typeface="標楷體" panose="03000509000000000000" pitchFamily="65" charset="-120"/>
                <a:ea typeface="標楷體" panose="03000509000000000000" pitchFamily="65" charset="-120"/>
              </a:rPr>
              <a:t>及</a:t>
            </a:r>
            <a:r>
              <a:rPr lang="zh-TW" altLang="en-US"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監察員</a:t>
            </a:r>
            <a:r>
              <a:rPr lang="zh-TW" altLang="en-US" dirty="0">
                <a:solidFill>
                  <a:srgbClr val="FF0000"/>
                </a:solidFill>
                <a:latin typeface="標楷體" panose="03000509000000000000" pitchFamily="65" charset="-120"/>
                <a:ea typeface="標楷體" panose="03000509000000000000" pitchFamily="65" charset="-120"/>
              </a:rPr>
              <a:t>印章</a:t>
            </a:r>
            <a:endParaRPr lang="en-US" altLang="zh-TW" dirty="0">
              <a:solidFill>
                <a:srgbClr val="FF0000"/>
              </a:solidFill>
              <a:latin typeface="標楷體" panose="03000509000000000000" pitchFamily="65" charset="-120"/>
              <a:ea typeface="標楷體" panose="03000509000000000000" pitchFamily="65" charset="-120"/>
            </a:endParaRPr>
          </a:p>
          <a:p>
            <a:r>
              <a:rPr lang="en-US" altLang="zh-TW" dirty="0">
                <a:solidFill>
                  <a:schemeClr val="tx2"/>
                </a:solidFill>
                <a:latin typeface="標楷體" panose="03000509000000000000" pitchFamily="65" charset="-120"/>
                <a:ea typeface="標楷體" panose="03000509000000000000" pitchFamily="65" charset="-120"/>
              </a:rPr>
              <a:t>3</a:t>
            </a:r>
            <a:r>
              <a:rPr lang="zh-TW" altLang="en-US" dirty="0">
                <a:solidFill>
                  <a:schemeClr val="tx2"/>
                </a:solidFill>
                <a:latin typeface="標楷體" panose="03000509000000000000" pitchFamily="65" charset="-120"/>
                <a:ea typeface="標楷體" panose="03000509000000000000" pitchFamily="65" charset="-120"/>
              </a:rPr>
              <a:t>發票管理員</a:t>
            </a:r>
            <a:r>
              <a:rPr lang="en-US" altLang="zh-TW" dirty="0">
                <a:solidFill>
                  <a:schemeClr val="tx2"/>
                </a:solidFill>
                <a:latin typeface="標楷體" panose="03000509000000000000" pitchFamily="65" charset="-120"/>
                <a:ea typeface="標楷體" panose="03000509000000000000" pitchFamily="65" charset="-120"/>
              </a:rPr>
              <a:t>:</a:t>
            </a:r>
            <a:r>
              <a:rPr lang="zh-TW" altLang="en-US" dirty="0">
                <a:solidFill>
                  <a:schemeClr val="tx2"/>
                </a:solidFill>
                <a:latin typeface="標楷體" panose="03000509000000000000" pitchFamily="65" charset="-120"/>
                <a:ea typeface="標楷體" panose="03000509000000000000" pitchFamily="65" charset="-120"/>
              </a:rPr>
              <a:t>與名冊管理員確認應</a:t>
            </a:r>
            <a:r>
              <a:rPr lang="zh-TW" altLang="en-US" b="1" u="sng"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發票數</a:t>
            </a:r>
            <a:r>
              <a:rPr lang="zh-TW" altLang="en-US" dirty="0">
                <a:solidFill>
                  <a:schemeClr val="tx2"/>
                </a:solidFill>
                <a:latin typeface="標楷體" panose="03000509000000000000" pitchFamily="65" charset="-120"/>
                <a:ea typeface="標楷體" panose="03000509000000000000" pitchFamily="65" charset="-120"/>
              </a:rPr>
              <a:t>及所發選舉票種類</a:t>
            </a:r>
            <a:endParaRPr lang="en-US" altLang="zh-TW" dirty="0">
              <a:solidFill>
                <a:schemeClr val="tx2"/>
              </a:solidFill>
              <a:latin typeface="標楷體" panose="03000509000000000000" pitchFamily="65" charset="-120"/>
              <a:ea typeface="標楷體" panose="03000509000000000000" pitchFamily="65" charset="-120"/>
            </a:endParaRPr>
          </a:p>
          <a:p>
            <a:r>
              <a:rPr lang="en-US" altLang="zh-TW" dirty="0">
                <a:solidFill>
                  <a:schemeClr val="tx2"/>
                </a:solidFill>
                <a:latin typeface="標楷體" panose="03000509000000000000" pitchFamily="65" charset="-120"/>
                <a:ea typeface="標楷體" panose="03000509000000000000" pitchFamily="65" charset="-120"/>
              </a:rPr>
              <a:t>4</a:t>
            </a:r>
            <a:r>
              <a:rPr lang="zh-TW" altLang="en-US" dirty="0">
                <a:solidFill>
                  <a:schemeClr val="tx2"/>
                </a:solidFill>
                <a:latin typeface="標楷體" panose="03000509000000000000" pitchFamily="65" charset="-120"/>
                <a:ea typeface="標楷體" panose="03000509000000000000" pitchFamily="65" charset="-120"/>
              </a:rPr>
              <a:t>圈票處管理員</a:t>
            </a:r>
            <a:r>
              <a:rPr lang="en-US" altLang="zh-TW" dirty="0">
                <a:solidFill>
                  <a:schemeClr val="tx2"/>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經常檢視</a:t>
            </a:r>
            <a:r>
              <a:rPr lang="zh-TW" altLang="en-US"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圈選工具</a:t>
            </a:r>
            <a:r>
              <a:rPr lang="zh-TW" altLang="en-US" dirty="0">
                <a:solidFill>
                  <a:schemeClr val="tx2"/>
                </a:solidFill>
                <a:latin typeface="標楷體" panose="03000509000000000000" pitchFamily="65" charset="-120"/>
                <a:ea typeface="標楷體" panose="03000509000000000000" pitchFamily="65" charset="-120"/>
              </a:rPr>
              <a:t>及維持圈投秩序並協助身障人員圈投</a:t>
            </a:r>
            <a:endParaRPr lang="en-US" altLang="zh-TW" dirty="0">
              <a:solidFill>
                <a:schemeClr val="tx2"/>
              </a:solidFill>
              <a:latin typeface="標楷體" panose="03000509000000000000" pitchFamily="65" charset="-120"/>
              <a:ea typeface="標楷體" panose="03000509000000000000" pitchFamily="65" charset="-120"/>
            </a:endParaRPr>
          </a:p>
          <a:p>
            <a:r>
              <a:rPr lang="en-US" altLang="zh-TW" dirty="0">
                <a:solidFill>
                  <a:schemeClr val="tx2"/>
                </a:solidFill>
                <a:latin typeface="標楷體" panose="03000509000000000000" pitchFamily="65" charset="-120"/>
                <a:ea typeface="標楷體" panose="03000509000000000000" pitchFamily="65" charset="-120"/>
              </a:rPr>
              <a:t>5</a:t>
            </a:r>
            <a:r>
              <a:rPr lang="zh-TW" altLang="en-US" dirty="0">
                <a:solidFill>
                  <a:schemeClr val="tx2"/>
                </a:solidFill>
                <a:latin typeface="標楷體" panose="03000509000000000000" pitchFamily="65" charset="-120"/>
                <a:ea typeface="標楷體" panose="03000509000000000000" pitchFamily="65" charset="-120"/>
              </a:rPr>
              <a:t>投票處管理員</a:t>
            </a:r>
            <a:r>
              <a:rPr lang="en-US" altLang="zh-TW" dirty="0">
                <a:solidFill>
                  <a:schemeClr val="tx2"/>
                </a:solidFill>
                <a:latin typeface="標楷體" panose="03000509000000000000" pitchFamily="65" charset="-120"/>
                <a:ea typeface="標楷體" panose="03000509000000000000" pitchFamily="65" charset="-120"/>
              </a:rPr>
              <a:t>:</a:t>
            </a:r>
            <a:r>
              <a:rPr lang="zh-TW" altLang="en-US" dirty="0">
                <a:solidFill>
                  <a:schemeClr val="tx2"/>
                </a:solidFill>
                <a:latin typeface="標楷體" panose="03000509000000000000" pitchFamily="65" charset="-120"/>
                <a:ea typeface="標楷體" panose="03000509000000000000" pitchFamily="65" charset="-120"/>
              </a:rPr>
              <a:t>確認罷免票或公投票已投入票匭並防範被攜出或撕毀</a:t>
            </a:r>
            <a:endParaRPr lang="en-US" altLang="zh-TW" dirty="0">
              <a:solidFill>
                <a:schemeClr val="tx2"/>
              </a:solidFill>
              <a:latin typeface="標楷體" panose="03000509000000000000" pitchFamily="65" charset="-120"/>
              <a:ea typeface="標楷體" panose="03000509000000000000" pitchFamily="65" charset="-120"/>
            </a:endParaRPr>
          </a:p>
          <a:p>
            <a:r>
              <a:rPr lang="en-US" altLang="zh-TW" dirty="0">
                <a:solidFill>
                  <a:schemeClr val="tx2"/>
                </a:solidFill>
                <a:latin typeface="標楷體" panose="03000509000000000000" pitchFamily="65" charset="-120"/>
                <a:ea typeface="標楷體" panose="03000509000000000000" pitchFamily="65" charset="-120"/>
              </a:rPr>
              <a:t>6</a:t>
            </a:r>
            <a:r>
              <a:rPr lang="zh-TW" altLang="en-US" dirty="0">
                <a:solidFill>
                  <a:schemeClr val="tx2"/>
                </a:solidFill>
                <a:latin typeface="標楷體" panose="03000509000000000000" pitchFamily="65" charset="-120"/>
                <a:ea typeface="標楷體" panose="03000509000000000000" pitchFamily="65" charset="-120"/>
              </a:rPr>
              <a:t>開票</a:t>
            </a:r>
            <a:r>
              <a:rPr lang="en-US" altLang="zh-TW" dirty="0">
                <a:solidFill>
                  <a:schemeClr val="tx2"/>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迅速認定有效票無效票</a:t>
            </a:r>
            <a:r>
              <a:rPr lang="zh-TW" altLang="en-US" dirty="0">
                <a:solidFill>
                  <a:schemeClr val="tx2"/>
                </a:solidFill>
                <a:latin typeface="標楷體" panose="03000509000000000000" pitchFamily="65" charset="-120"/>
                <a:ea typeface="標楷體" panose="03000509000000000000" pitchFamily="65" charset="-120"/>
              </a:rPr>
              <a:t>，並依</a:t>
            </a:r>
            <a:r>
              <a:rPr lang="zh-TW" altLang="en-US"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檢</a:t>
            </a:r>
            <a:r>
              <a:rPr lang="en-US" altLang="zh-TW"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唱</a:t>
            </a:r>
            <a:r>
              <a:rPr lang="en-US" altLang="zh-TW"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記</a:t>
            </a:r>
            <a:r>
              <a:rPr lang="en-US" altLang="zh-TW"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整</a:t>
            </a:r>
            <a:r>
              <a:rPr lang="zh-TW" altLang="en-US" dirty="0">
                <a:solidFill>
                  <a:schemeClr val="tx2"/>
                </a:solidFill>
                <a:latin typeface="標楷體" panose="03000509000000000000" pitchFamily="65" charset="-120"/>
                <a:ea typeface="標楷體" panose="03000509000000000000" pitchFamily="65" charset="-120"/>
              </a:rPr>
              <a:t>規定流程進行</a:t>
            </a:r>
            <a:endParaRPr lang="en-US" altLang="zh-TW" dirty="0">
              <a:solidFill>
                <a:schemeClr val="tx2"/>
              </a:solidFill>
              <a:latin typeface="標楷體" panose="03000509000000000000" pitchFamily="65" charset="-120"/>
              <a:ea typeface="標楷體" panose="03000509000000000000" pitchFamily="65" charset="-120"/>
            </a:endParaRPr>
          </a:p>
          <a:p>
            <a:r>
              <a:rPr lang="en-US" altLang="zh-TW" dirty="0">
                <a:solidFill>
                  <a:schemeClr val="tx2"/>
                </a:solidFill>
                <a:latin typeface="標楷體" panose="03000509000000000000" pitchFamily="65" charset="-120"/>
                <a:ea typeface="標楷體" panose="03000509000000000000" pitchFamily="65" charset="-120"/>
              </a:rPr>
              <a:t>7</a:t>
            </a:r>
            <a:r>
              <a:rPr lang="zh-TW" altLang="en-US" dirty="0">
                <a:solidFill>
                  <a:schemeClr val="tx2"/>
                </a:solidFill>
                <a:latin typeface="標楷體" panose="03000509000000000000" pitchFamily="65" charset="-120"/>
                <a:ea typeface="標楷體" panose="03000509000000000000" pitchFamily="65" charset="-120"/>
              </a:rPr>
              <a:t>投開票報告表</a:t>
            </a:r>
            <a:r>
              <a:rPr lang="en-US" altLang="zh-TW" dirty="0">
                <a:solidFill>
                  <a:schemeClr val="tx2"/>
                </a:solidFill>
                <a:latin typeface="標楷體" panose="03000509000000000000" pitchFamily="65" charset="-120"/>
                <a:ea typeface="標楷體" panose="03000509000000000000" pitchFamily="65" charset="-120"/>
              </a:rPr>
              <a:t>:</a:t>
            </a:r>
            <a:r>
              <a:rPr lang="zh-TW" altLang="en-US" dirty="0">
                <a:solidFill>
                  <a:schemeClr val="tx2"/>
                </a:solidFill>
                <a:latin typeface="標楷體" panose="03000509000000000000" pitchFamily="65" charset="-120"/>
                <a:ea typeface="標楷體" panose="03000509000000000000" pitchFamily="65" charset="-120"/>
              </a:rPr>
              <a:t>各候選人之</a:t>
            </a:r>
            <a:r>
              <a:rPr lang="zh-TW" altLang="en-US" u="sng"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有效票數</a:t>
            </a:r>
            <a:r>
              <a:rPr lang="zh-TW" altLang="en-US" dirty="0">
                <a:solidFill>
                  <a:schemeClr val="tx2"/>
                </a:solidFill>
                <a:latin typeface="標楷體" panose="03000509000000000000" pitchFamily="65" charset="-120"/>
                <a:ea typeface="標楷體" panose="03000509000000000000" pitchFamily="65" charset="-120"/>
              </a:rPr>
              <a:t>與</a:t>
            </a:r>
            <a:r>
              <a:rPr lang="zh-TW" altLang="en-US" u="sng"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無效票數</a:t>
            </a:r>
            <a:r>
              <a:rPr lang="zh-TW" altLang="en-US" dirty="0">
                <a:solidFill>
                  <a:schemeClr val="tx2"/>
                </a:solidFill>
                <a:latin typeface="標楷體" panose="03000509000000000000" pitchFamily="65" charset="-120"/>
                <a:ea typeface="標楷體" panose="03000509000000000000" pitchFamily="65" charset="-120"/>
              </a:rPr>
              <a:t>應與</a:t>
            </a:r>
            <a:r>
              <a:rPr lang="zh-TW" altLang="en-US" u="sng"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開票之記票紙票</a:t>
            </a:r>
            <a:r>
              <a:rPr lang="zh-TW" altLang="en-US" dirty="0">
                <a:solidFill>
                  <a:schemeClr val="tx2"/>
                </a:solidFill>
                <a:latin typeface="標楷體" panose="03000509000000000000" pitchFamily="65" charset="-120"/>
                <a:ea typeface="標楷體" panose="03000509000000000000" pitchFamily="65" charset="-120"/>
              </a:rPr>
              <a:t>數相符</a:t>
            </a:r>
          </a:p>
        </p:txBody>
      </p:sp>
      <p:sp>
        <p:nvSpPr>
          <p:cNvPr id="5" name="投影片編號版面配置區 10">
            <a:extLst>
              <a:ext uri="{FF2B5EF4-FFF2-40B4-BE49-F238E27FC236}">
                <a16:creationId xmlns:a16="http://schemas.microsoft.com/office/drawing/2014/main" id="{195E2C39-B3BD-3A72-40BC-D3D259FB170E}"/>
              </a:ext>
            </a:extLst>
          </p:cNvPr>
          <p:cNvSpPr txBox="1">
            <a:spLocks/>
          </p:cNvSpPr>
          <p:nvPr/>
        </p:nvSpPr>
        <p:spPr>
          <a:xfrm>
            <a:off x="75029" y="6331901"/>
            <a:ext cx="873607" cy="295941"/>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47</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989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21824" y="145915"/>
            <a:ext cx="9630757" cy="817124"/>
          </a:xfrm>
          <a:noFill/>
        </p:spPr>
        <p:txBody>
          <a:bodyPr>
            <a:noAutofit/>
          </a:bodyPr>
          <a:lstStyle/>
          <a:p>
            <a:r>
              <a:rPr lang="zh-TW" altLang="en-US" sz="4800" b="1" dirty="0">
                <a:solidFill>
                  <a:schemeClr val="tx2"/>
                </a:solidFill>
                <a:latin typeface="標楷體" panose="03000509000000000000" pitchFamily="65" charset="-120"/>
                <a:ea typeface="標楷體" panose="03000509000000000000" pitchFamily="65" charset="-120"/>
              </a:rPr>
              <a:t>提醒</a:t>
            </a:r>
          </a:p>
        </p:txBody>
      </p:sp>
      <p:sp>
        <p:nvSpPr>
          <p:cNvPr id="3" name="內容版面配置區 2"/>
          <p:cNvSpPr>
            <a:spLocks noGrp="1"/>
          </p:cNvSpPr>
          <p:nvPr>
            <p:ph idx="1"/>
          </p:nvPr>
        </p:nvSpPr>
        <p:spPr>
          <a:xfrm>
            <a:off x="1065213" y="1040859"/>
            <a:ext cx="10137564" cy="5496127"/>
          </a:xfrm>
          <a:noFill/>
          <a:ln>
            <a:noFill/>
          </a:ln>
        </p:spPr>
        <p:txBody>
          <a:bodyPr>
            <a:noAutofit/>
          </a:bodyPr>
          <a:lstStyle/>
          <a:p>
            <a:r>
              <a:rPr lang="zh-TW" altLang="en-US" sz="3200" dirty="0">
                <a:solidFill>
                  <a:srgbClr val="FF0000"/>
                </a:solidFill>
                <a:latin typeface="標楷體" panose="03000509000000000000" pitchFamily="65" charset="-120"/>
                <a:ea typeface="標楷體" panose="03000509000000000000" pitchFamily="65" charset="-120"/>
              </a:rPr>
              <a:t>非名冊管理員不可任意翻閱選舉人名冊</a:t>
            </a:r>
            <a:endParaRPr lang="zh-TW" altLang="en-US" sz="3200" dirty="0">
              <a:solidFill>
                <a:schemeClr val="tx2"/>
              </a:solidFill>
              <a:latin typeface="標楷體" panose="03000509000000000000" pitchFamily="65" charset="-120"/>
              <a:ea typeface="標楷體" panose="03000509000000000000" pitchFamily="65" charset="-120"/>
            </a:endParaRPr>
          </a:p>
          <a:p>
            <a:r>
              <a:rPr lang="zh-TW" altLang="en-US" sz="3200" dirty="0">
                <a:solidFill>
                  <a:schemeClr val="tx2"/>
                </a:solidFill>
                <a:latin typeface="標楷體" panose="03000509000000000000" pitchFamily="65" charset="-120"/>
                <a:ea typeface="標楷體" panose="03000509000000000000" pitchFamily="65" charset="-120"/>
              </a:rPr>
              <a:t>不可透露選舉人或投票權人投票與否</a:t>
            </a:r>
          </a:p>
          <a:p>
            <a:r>
              <a:rPr lang="zh-TW" altLang="en-US" sz="3200" dirty="0">
                <a:solidFill>
                  <a:schemeClr val="tx2"/>
                </a:solidFill>
                <a:latin typeface="標楷體" panose="03000509000000000000" pitchFamily="65" charset="-120"/>
                <a:ea typeface="標楷體" panose="03000509000000000000" pitchFamily="65" charset="-120"/>
              </a:rPr>
              <a:t>選務工作人員不可因疏忽造成選舉缺失與紛爭</a:t>
            </a:r>
          </a:p>
          <a:p>
            <a:r>
              <a:rPr lang="zh-TW" altLang="en-US" sz="3200" dirty="0">
                <a:solidFill>
                  <a:schemeClr val="tx2"/>
                </a:solidFill>
                <a:latin typeface="標楷體" panose="03000509000000000000" pitchFamily="65" charset="-120"/>
                <a:ea typeface="標楷體" panose="03000509000000000000" pitchFamily="65" charset="-120"/>
              </a:rPr>
              <a:t>投開票所內</a:t>
            </a:r>
            <a:r>
              <a:rPr lang="zh-TW" altLang="en-US" sz="32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勿聊天喧笑而失警覺心</a:t>
            </a:r>
          </a:p>
          <a:p>
            <a:r>
              <a:rPr lang="zh-TW" altLang="en-US" sz="3200" dirty="0">
                <a:solidFill>
                  <a:schemeClr val="tx2"/>
                </a:solidFill>
                <a:latin typeface="標楷體" panose="03000509000000000000" pitchFamily="65" charset="-120"/>
                <a:ea typeface="標楷體" panose="03000509000000000000" pitchFamily="65" charset="-120"/>
              </a:rPr>
              <a:t>為保證罷免</a:t>
            </a:r>
            <a:r>
              <a:rPr lang="en-US" altLang="zh-TW" sz="3200" dirty="0">
                <a:solidFill>
                  <a:schemeClr val="tx2"/>
                </a:solidFill>
                <a:latin typeface="標楷體" panose="03000509000000000000" pitchFamily="65" charset="-120"/>
                <a:ea typeface="標楷體" panose="03000509000000000000" pitchFamily="65" charset="-120"/>
              </a:rPr>
              <a:t>(</a:t>
            </a:r>
            <a:r>
              <a:rPr lang="zh-TW" altLang="en-US" sz="3200" dirty="0">
                <a:solidFill>
                  <a:schemeClr val="tx2"/>
                </a:solidFill>
                <a:latin typeface="標楷體" panose="03000509000000000000" pitchFamily="65" charset="-120"/>
                <a:ea typeface="標楷體" panose="03000509000000000000" pitchFamily="65" charset="-120"/>
              </a:rPr>
              <a:t>公投</a:t>
            </a:r>
            <a:r>
              <a:rPr lang="en-US" altLang="zh-TW" sz="3200" dirty="0">
                <a:solidFill>
                  <a:schemeClr val="tx2"/>
                </a:solidFill>
                <a:latin typeface="標楷體" panose="03000509000000000000" pitchFamily="65" charset="-120"/>
                <a:ea typeface="標楷體" panose="03000509000000000000" pitchFamily="65" charset="-120"/>
              </a:rPr>
              <a:t>)</a:t>
            </a:r>
            <a:r>
              <a:rPr lang="zh-TW" altLang="en-US" sz="3200" dirty="0">
                <a:solidFill>
                  <a:schemeClr val="tx2"/>
                </a:solidFill>
                <a:latin typeface="標楷體" panose="03000509000000000000" pitchFamily="65" charset="-120"/>
                <a:ea typeface="標楷體" panose="03000509000000000000" pitchFamily="65" charset="-120"/>
              </a:rPr>
              <a:t>結果之正確性，防範選舉人冒領罷免票之行為發生</a:t>
            </a:r>
          </a:p>
          <a:p>
            <a:r>
              <a:rPr lang="zh-TW" altLang="en-US" sz="3200" dirty="0">
                <a:solidFill>
                  <a:schemeClr val="tx2"/>
                </a:solidFill>
                <a:latin typeface="標楷體" panose="03000509000000000000" pitchFamily="65" charset="-120"/>
                <a:ea typeface="標楷體" panose="03000509000000000000" pitchFamily="65" charset="-120"/>
              </a:rPr>
              <a:t>縱然經驗豐富之工作人員，亦須熟讀</a:t>
            </a:r>
            <a:r>
              <a:rPr lang="zh-TW" altLang="en-US" sz="32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工作手冊</a:t>
            </a:r>
            <a:r>
              <a:rPr lang="zh-TW" altLang="en-US" sz="3200" dirty="0">
                <a:solidFill>
                  <a:schemeClr val="tx2"/>
                </a:solidFill>
                <a:latin typeface="標楷體" panose="03000509000000000000" pitchFamily="65" charset="-120"/>
                <a:ea typeface="標楷體" panose="03000509000000000000" pitchFamily="65" charset="-120"/>
              </a:rPr>
              <a:t>，強化選務職能</a:t>
            </a:r>
          </a:p>
          <a:p>
            <a:pPr marL="0" indent="0">
              <a:lnSpc>
                <a:spcPts val="3300"/>
              </a:lnSpc>
              <a:buNone/>
            </a:pPr>
            <a:endParaRPr lang="zh-TW" altLang="en-US" sz="2800" dirty="0">
              <a:solidFill>
                <a:schemeClr val="tx1"/>
              </a:solidFill>
              <a:latin typeface="標楷體" panose="03000509000000000000" pitchFamily="65" charset="-120"/>
              <a:ea typeface="標楷體" panose="03000509000000000000" pitchFamily="65" charset="-120"/>
            </a:endParaRPr>
          </a:p>
          <a:p>
            <a:endParaRPr lang="en-US" altLang="zh-TW" sz="2800" dirty="0">
              <a:solidFill>
                <a:schemeClr val="tx1"/>
              </a:solidFill>
              <a:latin typeface="標楷體" panose="03000509000000000000" pitchFamily="65" charset="-120"/>
              <a:ea typeface="標楷體" panose="03000509000000000000" pitchFamily="65" charset="-120"/>
            </a:endParaRPr>
          </a:p>
        </p:txBody>
      </p:sp>
      <p:sp>
        <p:nvSpPr>
          <p:cNvPr id="5" name="投影片編號版面配置區 10">
            <a:extLst>
              <a:ext uri="{FF2B5EF4-FFF2-40B4-BE49-F238E27FC236}">
                <a16:creationId xmlns:a16="http://schemas.microsoft.com/office/drawing/2014/main" id="{71046F25-8E07-6FCE-6B3E-1F47E4754B58}"/>
              </a:ext>
            </a:extLst>
          </p:cNvPr>
          <p:cNvSpPr txBox="1">
            <a:spLocks/>
          </p:cNvSpPr>
          <p:nvPr/>
        </p:nvSpPr>
        <p:spPr>
          <a:xfrm>
            <a:off x="273874" y="6061725"/>
            <a:ext cx="873607" cy="26449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48</a:t>
            </a:fld>
            <a:endParaRPr lang="en-US" altLang="zh-TW" sz="3200" b="1" dirty="0">
              <a:effectLst>
                <a:outerShdw blurRad="38100" dist="38100" dir="2700000" algn="tl">
                  <a:srgbClr val="000000">
                    <a:alpha val="43137"/>
                  </a:srgbClr>
                </a:outerShdw>
              </a:effectLst>
            </a:endParaRPr>
          </a:p>
        </p:txBody>
      </p:sp>
      <p:sp>
        <p:nvSpPr>
          <p:cNvPr id="4" name="語音泡泡: 圓角矩形 3">
            <a:extLst>
              <a:ext uri="{FF2B5EF4-FFF2-40B4-BE49-F238E27FC236}">
                <a16:creationId xmlns:a16="http://schemas.microsoft.com/office/drawing/2014/main" id="{056E7AAF-096C-C4D6-0900-78C0C258C075}"/>
              </a:ext>
            </a:extLst>
          </p:cNvPr>
          <p:cNvSpPr/>
          <p:nvPr/>
        </p:nvSpPr>
        <p:spPr>
          <a:xfrm>
            <a:off x="4527176" y="6036415"/>
            <a:ext cx="4715434" cy="731046"/>
          </a:xfrm>
          <a:prstGeom prst="wedgeRoundRectCallout">
            <a:avLst>
              <a:gd name="adj1" fmla="val 52950"/>
              <a:gd name="adj2" fmla="val -93238"/>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事先工作分配</a:t>
            </a:r>
            <a:r>
              <a:rPr lang="en-US" altLang="zh-TW" sz="28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再次詳讀</a:t>
            </a:r>
            <a:endParaRPr lang="zh-TW" altLang="en-US" sz="2800" b="1"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5000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6269A-D0B9-19D8-010F-5FAE07D2BFF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95B9662-86EC-256F-B2D5-FFD9C8653DB2}"/>
              </a:ext>
            </a:extLst>
          </p:cNvPr>
          <p:cNvSpPr>
            <a:spLocks noGrp="1"/>
          </p:cNvSpPr>
          <p:nvPr>
            <p:ph type="title"/>
          </p:nvPr>
        </p:nvSpPr>
        <p:spPr>
          <a:xfrm>
            <a:off x="1221824" y="145915"/>
            <a:ext cx="9630757" cy="817124"/>
          </a:xfrm>
          <a:noFill/>
        </p:spPr>
        <p:txBody>
          <a:bodyPr>
            <a:noAutofit/>
          </a:bodyPr>
          <a:lstStyle/>
          <a:p>
            <a:r>
              <a:rPr lang="zh-TW" altLang="en-US" sz="4800" b="1" dirty="0">
                <a:solidFill>
                  <a:schemeClr val="tx2"/>
                </a:solidFill>
                <a:latin typeface="標楷體" panose="03000509000000000000" pitchFamily="65" charset="-120"/>
                <a:ea typeface="標楷體" panose="03000509000000000000" pitchFamily="65" charset="-120"/>
              </a:rPr>
              <a:t>再一次</a:t>
            </a:r>
            <a:r>
              <a:rPr lang="en-US" altLang="zh-TW" sz="4800" b="1" dirty="0">
                <a:solidFill>
                  <a:schemeClr val="tx2"/>
                </a:solidFill>
                <a:latin typeface="標楷體" panose="03000509000000000000" pitchFamily="65" charset="-120"/>
                <a:ea typeface="標楷體" panose="03000509000000000000" pitchFamily="65" charset="-120"/>
              </a:rPr>
              <a:t>~</a:t>
            </a:r>
            <a:r>
              <a:rPr lang="zh-TW" altLang="en-US" sz="4800" b="1" dirty="0">
                <a:solidFill>
                  <a:schemeClr val="tx2"/>
                </a:solidFill>
                <a:latin typeface="標楷體" panose="03000509000000000000" pitchFamily="65" charset="-120"/>
                <a:ea typeface="標楷體" panose="03000509000000000000" pitchFamily="65" charset="-120"/>
              </a:rPr>
              <a:t>提醒</a:t>
            </a:r>
          </a:p>
        </p:txBody>
      </p:sp>
      <p:sp>
        <p:nvSpPr>
          <p:cNvPr id="3" name="內容版面配置區 2">
            <a:extLst>
              <a:ext uri="{FF2B5EF4-FFF2-40B4-BE49-F238E27FC236}">
                <a16:creationId xmlns:a16="http://schemas.microsoft.com/office/drawing/2014/main" id="{F3074509-BBB0-0FE1-8376-7E5E1BEF3001}"/>
              </a:ext>
            </a:extLst>
          </p:cNvPr>
          <p:cNvSpPr>
            <a:spLocks noGrp="1"/>
          </p:cNvSpPr>
          <p:nvPr>
            <p:ph idx="1"/>
          </p:nvPr>
        </p:nvSpPr>
        <p:spPr>
          <a:xfrm>
            <a:off x="1029354" y="963039"/>
            <a:ext cx="11126787" cy="5496127"/>
          </a:xfrm>
          <a:noFill/>
          <a:ln>
            <a:noFill/>
          </a:ln>
        </p:spPr>
        <p:txBody>
          <a:bodyPr>
            <a:noAutofit/>
          </a:bodyPr>
          <a:lstStyle/>
          <a:p>
            <a:r>
              <a:rPr lang="zh-TW" altLang="en-US" sz="2600" u="sng" dirty="0">
                <a:solidFill>
                  <a:srgbClr val="FF0000"/>
                </a:solidFill>
                <a:latin typeface="標楷體" panose="03000509000000000000" pitchFamily="65" charset="-120"/>
                <a:ea typeface="標楷體" panose="03000509000000000000" pitchFamily="65" charset="-120"/>
              </a:rPr>
              <a:t>民眾質疑</a:t>
            </a:r>
            <a:r>
              <a:rPr lang="zh-TW" altLang="en-US" sz="2600" dirty="0">
                <a:solidFill>
                  <a:srgbClr val="FF0000"/>
                </a:solidFill>
                <a:latin typeface="標楷體" panose="03000509000000000000" pitchFamily="65" charset="-120"/>
                <a:ea typeface="標楷體" panose="03000509000000000000" pitchFamily="65" charset="-120"/>
              </a:rPr>
              <a:t> </a:t>
            </a:r>
            <a:r>
              <a:rPr lang="en-US" altLang="zh-TW" sz="2600" dirty="0">
                <a:solidFill>
                  <a:srgbClr val="FF0000"/>
                </a:solidFill>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避免衝突為原則</a:t>
            </a:r>
            <a:r>
              <a:rPr lang="en-US" altLang="zh-TW" sz="2600" dirty="0">
                <a:solidFill>
                  <a:srgbClr val="FF0000"/>
                </a:solidFill>
                <a:latin typeface="標楷體" panose="03000509000000000000" pitchFamily="65" charset="-120"/>
                <a:ea typeface="標楷體" panose="03000509000000000000" pitchFamily="65" charset="-120"/>
              </a:rPr>
              <a:t>)</a:t>
            </a:r>
            <a:r>
              <a:rPr lang="zh-TW" altLang="en-US" sz="2600" dirty="0">
                <a:solidFill>
                  <a:srgbClr val="FF0000"/>
                </a:solidFill>
                <a:latin typeface="標楷體" panose="03000509000000000000" pitchFamily="65" charset="-120"/>
                <a:ea typeface="標楷體" panose="03000509000000000000" pitchFamily="65" charset="-120"/>
              </a:rPr>
              <a:t>                                         </a:t>
            </a:r>
            <a:endParaRPr lang="en-US" altLang="zh-TW" sz="2600" dirty="0">
              <a:solidFill>
                <a:srgbClr val="FF0000"/>
              </a:solidFill>
              <a:latin typeface="標楷體" panose="03000509000000000000" pitchFamily="65" charset="-120"/>
              <a:ea typeface="標楷體" panose="03000509000000000000" pitchFamily="65" charset="-120"/>
            </a:endParaRPr>
          </a:p>
          <a:p>
            <a:pPr marL="0" indent="0">
              <a:buNone/>
            </a:pPr>
            <a:r>
              <a:rPr lang="en-US" altLang="zh-TW" sz="2600" dirty="0">
                <a:solidFill>
                  <a:schemeClr val="tx2"/>
                </a:solidFill>
                <a:latin typeface="標楷體" panose="03000509000000000000" pitchFamily="65" charset="-120"/>
                <a:ea typeface="標楷體" panose="03000509000000000000" pitchFamily="65" charset="-120"/>
              </a:rPr>
              <a:t>1-</a:t>
            </a:r>
            <a:r>
              <a:rPr lang="zh-TW" altLang="en-US" sz="2600" dirty="0">
                <a:solidFill>
                  <a:schemeClr val="tx2"/>
                </a:solidFill>
                <a:latin typeface="標楷體" panose="03000509000000000000" pitchFamily="65" charset="-120"/>
                <a:ea typeface="標楷體" panose="03000509000000000000" pitchFamily="65" charset="-120"/>
              </a:rPr>
              <a:t>選票遺失  </a:t>
            </a:r>
            <a:r>
              <a:rPr lang="en-US" altLang="zh-TW" sz="2600" dirty="0">
                <a:solidFill>
                  <a:schemeClr val="tx2"/>
                </a:solidFill>
                <a:latin typeface="標楷體" panose="03000509000000000000" pitchFamily="65" charset="-120"/>
                <a:ea typeface="標楷體" panose="03000509000000000000" pitchFamily="65" charset="-120"/>
              </a:rPr>
              <a:t>2-</a:t>
            </a:r>
            <a:r>
              <a:rPr lang="zh-TW" altLang="en-US" sz="2600" dirty="0">
                <a:solidFill>
                  <a:schemeClr val="tx2"/>
                </a:solidFill>
                <a:latin typeface="標楷體" panose="03000509000000000000" pitchFamily="65" charset="-120"/>
                <a:ea typeface="標楷體" panose="03000509000000000000" pitchFamily="65" charset="-120"/>
              </a:rPr>
              <a:t>網路造謠查證  </a:t>
            </a:r>
            <a:r>
              <a:rPr lang="en-US" altLang="zh-TW" sz="2600" dirty="0">
                <a:solidFill>
                  <a:schemeClr val="tx2"/>
                </a:solidFill>
                <a:latin typeface="標楷體" panose="03000509000000000000" pitchFamily="65" charset="-120"/>
                <a:ea typeface="標楷體" panose="03000509000000000000" pitchFamily="65" charset="-120"/>
              </a:rPr>
              <a:t>3-</a:t>
            </a:r>
            <a:r>
              <a:rPr lang="zh-TW" altLang="en-US" sz="2600" dirty="0">
                <a:solidFill>
                  <a:schemeClr val="tx2"/>
                </a:solidFill>
                <a:latin typeface="標楷體" panose="03000509000000000000" pitchFamily="65" charset="-120"/>
                <a:ea typeface="標楷體" panose="03000509000000000000" pitchFamily="65" charset="-120"/>
              </a:rPr>
              <a:t>選票蓋章  </a:t>
            </a:r>
            <a:r>
              <a:rPr lang="en-US" altLang="zh-TW" sz="2600" dirty="0">
                <a:solidFill>
                  <a:schemeClr val="tx2"/>
                </a:solidFill>
                <a:latin typeface="標楷體" panose="03000509000000000000" pitchFamily="65" charset="-120"/>
                <a:ea typeface="標楷體" panose="03000509000000000000" pitchFamily="65" charset="-120"/>
              </a:rPr>
              <a:t>4-</a:t>
            </a:r>
            <a:r>
              <a:rPr lang="zh-TW" altLang="en-US" sz="2600" dirty="0">
                <a:solidFill>
                  <a:schemeClr val="tx2"/>
                </a:solidFill>
                <a:latin typeface="標楷體" panose="03000509000000000000" pitchFamily="65" charset="-120"/>
                <a:ea typeface="標楷體" panose="03000509000000000000" pitchFamily="65" charset="-120"/>
              </a:rPr>
              <a:t>票匭封條  </a:t>
            </a:r>
            <a:r>
              <a:rPr lang="en-US" altLang="zh-TW" sz="2600" dirty="0">
                <a:solidFill>
                  <a:schemeClr val="tx2"/>
                </a:solidFill>
                <a:latin typeface="標楷體" panose="03000509000000000000" pitchFamily="65" charset="-120"/>
                <a:ea typeface="標楷體" panose="03000509000000000000" pitchFamily="65" charset="-120"/>
              </a:rPr>
              <a:t>5-</a:t>
            </a:r>
            <a:r>
              <a:rPr lang="zh-TW" altLang="en-US" sz="2600" dirty="0">
                <a:solidFill>
                  <a:schemeClr val="tx2"/>
                </a:solidFill>
                <a:latin typeface="標楷體" panose="03000509000000000000" pitchFamily="65" charset="-120"/>
                <a:ea typeface="標楷體" panose="03000509000000000000" pitchFamily="65" charset="-120"/>
              </a:rPr>
              <a:t>印泥太濕</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buNone/>
            </a:pPr>
            <a:r>
              <a:rPr lang="en-US" altLang="zh-TW" sz="2600" dirty="0">
                <a:solidFill>
                  <a:schemeClr val="tx2"/>
                </a:solidFill>
                <a:latin typeface="標楷體" panose="03000509000000000000" pitchFamily="65" charset="-120"/>
                <a:ea typeface="標楷體" panose="03000509000000000000" pitchFamily="65" charset="-120"/>
              </a:rPr>
              <a:t>6-</a:t>
            </a:r>
            <a:r>
              <a:rPr lang="zh-TW" altLang="en-US" sz="2600" dirty="0">
                <a:solidFill>
                  <a:schemeClr val="tx2"/>
                </a:solidFill>
                <a:latin typeface="標楷體" panose="03000509000000000000" pitchFamily="65" charset="-120"/>
                <a:ea typeface="標楷體" panose="03000509000000000000" pitchFamily="65" charset="-120"/>
              </a:rPr>
              <a:t>圈選工具  </a:t>
            </a:r>
            <a:r>
              <a:rPr lang="en-US" altLang="zh-TW" sz="2600" dirty="0">
                <a:solidFill>
                  <a:schemeClr val="tx2"/>
                </a:solidFill>
                <a:latin typeface="標楷體" panose="03000509000000000000" pitchFamily="65" charset="-120"/>
                <a:ea typeface="標楷體" panose="03000509000000000000" pitchFamily="65" charset="-120"/>
              </a:rPr>
              <a:t>7-</a:t>
            </a:r>
            <a:r>
              <a:rPr lang="zh-TW" altLang="en-US" sz="2600" dirty="0">
                <a:solidFill>
                  <a:schemeClr val="tx2"/>
                </a:solidFill>
                <a:latin typeface="標楷體" panose="03000509000000000000" pitchFamily="65" charset="-120"/>
                <a:ea typeface="標楷體" panose="03000509000000000000" pitchFamily="65" charset="-120"/>
              </a:rPr>
              <a:t>為相挺的提案比讚 </a:t>
            </a:r>
            <a:endParaRPr lang="en-US" altLang="zh-TW" sz="2600" dirty="0">
              <a:solidFill>
                <a:schemeClr val="tx2"/>
              </a:solidFill>
              <a:latin typeface="標楷體" panose="03000509000000000000" pitchFamily="65" charset="-120"/>
              <a:ea typeface="標楷體" panose="03000509000000000000" pitchFamily="65" charset="-120"/>
            </a:endParaRPr>
          </a:p>
          <a:p>
            <a:r>
              <a:rPr lang="zh-TW" altLang="en-US" sz="2600" u="sng" dirty="0">
                <a:solidFill>
                  <a:srgbClr val="FF0000"/>
                </a:solidFill>
                <a:latin typeface="標楷體" panose="03000509000000000000" pitchFamily="65" charset="-120"/>
                <a:ea typeface="標楷體" panose="03000509000000000000" pitchFamily="65" charset="-120"/>
              </a:rPr>
              <a:t>開票作業                                         </a:t>
            </a:r>
            <a:endParaRPr lang="en-US" altLang="zh-TW" sz="2600" u="sng" dirty="0">
              <a:solidFill>
                <a:srgbClr val="FF0000"/>
              </a:solidFill>
              <a:latin typeface="標楷體" panose="03000509000000000000" pitchFamily="65" charset="-120"/>
              <a:ea typeface="標楷體" panose="03000509000000000000" pitchFamily="65" charset="-120"/>
            </a:endParaRPr>
          </a:p>
          <a:p>
            <a:pPr marL="0" indent="0">
              <a:buNone/>
            </a:pPr>
            <a:r>
              <a:rPr lang="en-US" altLang="zh-TW" sz="2600" dirty="0">
                <a:solidFill>
                  <a:schemeClr val="tx2"/>
                </a:solidFill>
                <a:latin typeface="標楷體" panose="03000509000000000000" pitchFamily="65" charset="-120"/>
                <a:ea typeface="標楷體" panose="03000509000000000000" pitchFamily="65" charset="-120"/>
              </a:rPr>
              <a:t>1-</a:t>
            </a:r>
            <a:r>
              <a:rPr lang="zh-TW" altLang="en-US" sz="2600" dirty="0">
                <a:solidFill>
                  <a:schemeClr val="tx2"/>
                </a:solidFill>
                <a:latin typeface="標楷體" panose="03000509000000000000" pitchFamily="65" charset="-120"/>
                <a:ea typeface="標楷體" panose="03000509000000000000" pitchFamily="65" charset="-120"/>
              </a:rPr>
              <a:t>落實開票前置作業</a:t>
            </a: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宣讀「開票作業程序表」  </a:t>
            </a:r>
            <a:r>
              <a:rPr lang="en-US" altLang="zh-TW" sz="2600" dirty="0">
                <a:solidFill>
                  <a:schemeClr val="tx2"/>
                </a:solidFill>
                <a:latin typeface="標楷體" panose="03000509000000000000" pitchFamily="65" charset="-120"/>
                <a:ea typeface="標楷體" panose="03000509000000000000" pitchFamily="65" charset="-120"/>
              </a:rPr>
              <a:t>2-</a:t>
            </a:r>
            <a:r>
              <a:rPr lang="zh-TW" altLang="en-US" sz="2600" dirty="0">
                <a:solidFill>
                  <a:schemeClr val="tx2"/>
                </a:solidFill>
                <a:latin typeface="標楷體" panose="03000509000000000000" pitchFamily="65" charset="-120"/>
                <a:ea typeface="標楷體" panose="03000509000000000000" pitchFamily="65" charset="-120"/>
              </a:rPr>
              <a:t>宣布</a:t>
            </a:r>
            <a:r>
              <a:rPr lang="zh-TW" altLang="en-US" sz="2600" b="1" u="sng" dirty="0">
                <a:solidFill>
                  <a:schemeClr val="tx2"/>
                </a:solidFill>
                <a:latin typeface="標楷體" panose="03000509000000000000" pitchFamily="65" charset="-120"/>
                <a:ea typeface="標楷體" panose="03000509000000000000" pitchFamily="65" charset="-120"/>
              </a:rPr>
              <a:t>領票</a:t>
            </a:r>
            <a:r>
              <a:rPr lang="zh-TW" altLang="en-US" sz="2600" dirty="0">
                <a:solidFill>
                  <a:schemeClr val="tx2"/>
                </a:solidFill>
                <a:latin typeface="標楷體" panose="03000509000000000000" pitchFamily="65" charset="-120"/>
                <a:ea typeface="標楷體" panose="03000509000000000000" pitchFamily="65" charset="-120"/>
              </a:rPr>
              <a:t>人數  </a:t>
            </a:r>
            <a:endParaRPr lang="en-US" altLang="zh-TW" sz="2600" dirty="0">
              <a:solidFill>
                <a:schemeClr val="tx2"/>
              </a:solidFill>
              <a:latin typeface="標楷體" panose="03000509000000000000" pitchFamily="65" charset="-120"/>
              <a:ea typeface="標楷體" panose="03000509000000000000" pitchFamily="65" charset="-120"/>
            </a:endParaRPr>
          </a:p>
          <a:p>
            <a:pPr marL="0" indent="0">
              <a:buNone/>
            </a:pPr>
            <a:r>
              <a:rPr lang="en-US" altLang="zh-TW" sz="2600" dirty="0">
                <a:solidFill>
                  <a:schemeClr val="tx2"/>
                </a:solidFill>
                <a:latin typeface="標楷體" panose="03000509000000000000" pitchFamily="65" charset="-120"/>
                <a:ea typeface="標楷體" panose="03000509000000000000" pitchFamily="65" charset="-120"/>
              </a:rPr>
              <a:t>3-</a:t>
            </a:r>
            <a:r>
              <a:rPr lang="zh-TW" altLang="en-US" sz="2600" dirty="0">
                <a:solidFill>
                  <a:schemeClr val="tx2"/>
                </a:solidFill>
                <a:latin typeface="標楷體" panose="03000509000000000000" pitchFamily="65" charset="-120"/>
                <a:ea typeface="標楷體" panose="03000509000000000000" pitchFamily="65" charset="-120"/>
              </a:rPr>
              <a:t>檢唱記整各</a:t>
            </a:r>
            <a:r>
              <a:rPr lang="en-US" altLang="zh-TW" sz="2600" dirty="0">
                <a:solidFill>
                  <a:schemeClr val="tx2"/>
                </a:solidFill>
                <a:latin typeface="標楷體" panose="03000509000000000000" pitchFamily="65" charset="-120"/>
                <a:ea typeface="標楷體" panose="03000509000000000000" pitchFamily="65" charset="-120"/>
              </a:rPr>
              <a:t>1</a:t>
            </a:r>
            <a:r>
              <a:rPr lang="zh-TW" altLang="en-US" sz="2600" dirty="0">
                <a:solidFill>
                  <a:schemeClr val="tx2"/>
                </a:solidFill>
                <a:latin typeface="標楷體" panose="03000509000000000000" pitchFamily="65" charset="-120"/>
                <a:ea typeface="標楷體" panose="03000509000000000000" pitchFamily="65" charset="-120"/>
              </a:rPr>
              <a:t>人，需要時主任管理員視人力分配</a:t>
            </a: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b="1" u="sng" dirty="0">
                <a:solidFill>
                  <a:schemeClr val="tx2"/>
                </a:solidFill>
                <a:latin typeface="標楷體" panose="03000509000000000000" pitchFamily="65" charset="-120"/>
                <a:ea typeface="標楷體" panose="03000509000000000000" pitchFamily="65" charset="-120"/>
              </a:rPr>
              <a:t>逐張開票</a:t>
            </a:r>
            <a:r>
              <a:rPr lang="zh-TW" altLang="en-US" sz="2600" dirty="0">
                <a:solidFill>
                  <a:schemeClr val="tx2"/>
                </a:solidFill>
                <a:latin typeface="標楷體" panose="03000509000000000000" pitchFamily="65" charset="-120"/>
                <a:ea typeface="標楷體" panose="03000509000000000000" pitchFamily="65" charset="-120"/>
              </a:rPr>
              <a:t>，票箱可墊高</a:t>
            </a:r>
            <a:r>
              <a:rPr lang="en-US" altLang="zh-TW" sz="2600" dirty="0">
                <a:solidFill>
                  <a:schemeClr val="tx2"/>
                </a:solidFill>
                <a:latin typeface="標楷體" panose="03000509000000000000" pitchFamily="65" charset="-120"/>
                <a:ea typeface="標楷體" panose="03000509000000000000" pitchFamily="65" charset="-120"/>
              </a:rPr>
              <a:t>)</a:t>
            </a:r>
          </a:p>
          <a:p>
            <a:pPr marL="0" indent="0">
              <a:buNone/>
            </a:pPr>
            <a:r>
              <a:rPr lang="en-US" altLang="zh-TW" sz="2600" dirty="0">
                <a:solidFill>
                  <a:schemeClr val="tx2"/>
                </a:solidFill>
                <a:latin typeface="標楷體" panose="03000509000000000000" pitchFamily="65" charset="-120"/>
                <a:ea typeface="標楷體" panose="03000509000000000000" pitchFamily="65" charset="-120"/>
              </a:rPr>
              <a:t>4-</a:t>
            </a:r>
            <a:r>
              <a:rPr lang="zh-TW" altLang="en-US" sz="2600" dirty="0">
                <a:solidFill>
                  <a:schemeClr val="tx2"/>
                </a:solidFill>
                <a:latin typeface="標楷體" panose="03000509000000000000" pitchFamily="65" charset="-120"/>
                <a:ea typeface="標楷體" panose="03000509000000000000" pitchFamily="65" charset="-120"/>
              </a:rPr>
              <a:t>開票完成展示票匭箱底</a:t>
            </a:r>
            <a:r>
              <a:rPr lang="en-US" altLang="zh-TW" sz="2600" dirty="0">
                <a:solidFill>
                  <a:schemeClr val="tx2"/>
                </a:solidFill>
                <a:latin typeface="標楷體" panose="03000509000000000000" pitchFamily="65" charset="-120"/>
                <a:ea typeface="標楷體" panose="03000509000000000000" pitchFamily="65" charset="-120"/>
              </a:rPr>
              <a:t>(</a:t>
            </a:r>
            <a:r>
              <a:rPr lang="zh-TW" altLang="en-US" sz="2600" dirty="0">
                <a:solidFill>
                  <a:schemeClr val="tx2"/>
                </a:solidFill>
                <a:latin typeface="標楷體" panose="03000509000000000000" pitchFamily="65" charset="-120"/>
                <a:ea typeface="標楷體" panose="03000509000000000000" pitchFamily="65" charset="-120"/>
              </a:rPr>
              <a:t>夾板</a:t>
            </a:r>
            <a:r>
              <a:rPr lang="en-US" altLang="zh-TW" sz="2600" dirty="0">
                <a:solidFill>
                  <a:schemeClr val="tx2"/>
                </a:solidFill>
                <a:latin typeface="標楷體" panose="03000509000000000000" pitchFamily="65" charset="-120"/>
                <a:ea typeface="標楷體" panose="03000509000000000000" pitchFamily="65" charset="-120"/>
              </a:rPr>
              <a:t>)</a:t>
            </a:r>
            <a:endParaRPr lang="zh-TW" altLang="en-US" sz="2600" dirty="0">
              <a:solidFill>
                <a:schemeClr val="tx2"/>
              </a:solidFill>
              <a:latin typeface="標楷體" panose="03000509000000000000" pitchFamily="65" charset="-120"/>
              <a:ea typeface="標楷體" panose="03000509000000000000" pitchFamily="65" charset="-120"/>
            </a:endParaRPr>
          </a:p>
          <a:p>
            <a:r>
              <a:rPr lang="zh-TW" altLang="en-US" sz="2600" u="sng" dirty="0">
                <a:solidFill>
                  <a:srgbClr val="FF0000"/>
                </a:solidFill>
                <a:latin typeface="標楷體" panose="03000509000000000000" pitchFamily="65" charset="-120"/>
                <a:ea typeface="標楷體" panose="03000509000000000000" pitchFamily="65" charset="-120"/>
              </a:rPr>
              <a:t>投開票所報告表                        </a:t>
            </a:r>
            <a:endParaRPr lang="en-US" altLang="zh-TW" sz="2600" u="sng" dirty="0">
              <a:solidFill>
                <a:srgbClr val="FF0000"/>
              </a:solidFill>
              <a:latin typeface="標楷體" panose="03000509000000000000" pitchFamily="65" charset="-120"/>
              <a:ea typeface="標楷體" panose="03000509000000000000" pitchFamily="65" charset="-120"/>
            </a:endParaRPr>
          </a:p>
          <a:p>
            <a:pPr marL="0" indent="0">
              <a:buNone/>
            </a:pPr>
            <a:r>
              <a:rPr lang="en-US" altLang="zh-TW" sz="2600" dirty="0">
                <a:solidFill>
                  <a:schemeClr val="tx2"/>
                </a:solidFill>
                <a:latin typeface="標楷體" panose="03000509000000000000" pitchFamily="65" charset="-120"/>
                <a:ea typeface="標楷體" panose="03000509000000000000" pitchFamily="65" charset="-120"/>
              </a:rPr>
              <a:t>1-</a:t>
            </a:r>
            <a:r>
              <a:rPr lang="zh-TW" altLang="en-US" sz="2600" dirty="0">
                <a:solidFill>
                  <a:schemeClr val="tx2"/>
                </a:solidFill>
                <a:latin typeface="標楷體" panose="03000509000000000000" pitchFamily="65" charset="-120"/>
                <a:ea typeface="標楷體" panose="03000509000000000000" pitchFamily="65" charset="-120"/>
              </a:rPr>
              <a:t>同意</a:t>
            </a:r>
            <a:r>
              <a:rPr lang="en-US" altLang="zh-TW" sz="2600" dirty="0">
                <a:solidFill>
                  <a:schemeClr val="tx2"/>
                </a:solidFill>
                <a:latin typeface="標楷體" panose="03000509000000000000" pitchFamily="65" charset="-120"/>
                <a:ea typeface="標楷體" panose="03000509000000000000" pitchFamily="65" charset="-120"/>
              </a:rPr>
              <a:t>(A)/</a:t>
            </a:r>
            <a:r>
              <a:rPr lang="zh-TW" altLang="en-US" sz="2600" dirty="0">
                <a:solidFill>
                  <a:schemeClr val="tx2"/>
                </a:solidFill>
                <a:latin typeface="標楷體" panose="03000509000000000000" pitchFamily="65" charset="-120"/>
                <a:ea typeface="標楷體" panose="03000509000000000000" pitchFamily="65" charset="-120"/>
              </a:rPr>
              <a:t>不同意</a:t>
            </a:r>
            <a:r>
              <a:rPr lang="en-US" altLang="zh-TW" sz="2600" dirty="0">
                <a:solidFill>
                  <a:schemeClr val="tx2"/>
                </a:solidFill>
                <a:latin typeface="標楷體" panose="03000509000000000000" pitchFamily="65" charset="-120"/>
                <a:ea typeface="標楷體" panose="03000509000000000000" pitchFamily="65" charset="-120"/>
              </a:rPr>
              <a:t>(B)</a:t>
            </a:r>
            <a:r>
              <a:rPr lang="zh-TW" altLang="en-US" sz="2600" dirty="0">
                <a:solidFill>
                  <a:schemeClr val="tx2"/>
                </a:solidFill>
                <a:latin typeface="標楷體" panose="03000509000000000000" pitchFamily="65" charset="-120"/>
                <a:ea typeface="標楷體" panose="03000509000000000000" pitchFamily="65" charset="-120"/>
              </a:rPr>
              <a:t> ，欄位勿錯置   </a:t>
            </a:r>
            <a:r>
              <a:rPr lang="en-US" altLang="zh-TW" sz="2600" dirty="0">
                <a:solidFill>
                  <a:schemeClr val="tx2"/>
                </a:solidFill>
                <a:latin typeface="標楷體" panose="03000509000000000000" pitchFamily="65" charset="-120"/>
                <a:ea typeface="標楷體" panose="03000509000000000000" pitchFamily="65" charset="-120"/>
              </a:rPr>
              <a:t>2-</a:t>
            </a:r>
            <a:r>
              <a:rPr lang="zh-TW" altLang="en-US" sz="2600" dirty="0">
                <a:solidFill>
                  <a:schemeClr val="tx2"/>
                </a:solidFill>
                <a:latin typeface="標楷體" panose="03000509000000000000" pitchFamily="65" charset="-120"/>
                <a:ea typeface="標楷體" panose="03000509000000000000" pitchFamily="65" charset="-120"/>
              </a:rPr>
              <a:t>開票時間起迄記得寫</a:t>
            </a:r>
            <a:endParaRPr lang="zh-TW" altLang="en-US" sz="2600" dirty="0">
              <a:solidFill>
                <a:schemeClr val="tx1"/>
              </a:solidFill>
              <a:latin typeface="標楷體" panose="03000509000000000000" pitchFamily="65" charset="-120"/>
              <a:ea typeface="標楷體" panose="03000509000000000000" pitchFamily="65" charset="-120"/>
            </a:endParaRPr>
          </a:p>
          <a:p>
            <a:endParaRPr lang="en-US" altLang="zh-TW" sz="2800" dirty="0">
              <a:solidFill>
                <a:schemeClr val="tx1"/>
              </a:solidFill>
              <a:latin typeface="標楷體" panose="03000509000000000000" pitchFamily="65" charset="-120"/>
              <a:ea typeface="標楷體" panose="03000509000000000000" pitchFamily="65" charset="-120"/>
            </a:endParaRPr>
          </a:p>
        </p:txBody>
      </p:sp>
      <p:sp>
        <p:nvSpPr>
          <p:cNvPr id="5" name="投影片編號版面配置區 10">
            <a:extLst>
              <a:ext uri="{FF2B5EF4-FFF2-40B4-BE49-F238E27FC236}">
                <a16:creationId xmlns:a16="http://schemas.microsoft.com/office/drawing/2014/main" id="{D3403150-9B8C-2AAD-A98D-594FA3074820}"/>
              </a:ext>
            </a:extLst>
          </p:cNvPr>
          <p:cNvSpPr txBox="1">
            <a:spLocks/>
          </p:cNvSpPr>
          <p:nvPr/>
        </p:nvSpPr>
        <p:spPr>
          <a:xfrm>
            <a:off x="273874" y="6061725"/>
            <a:ext cx="873607" cy="26449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49</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9094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2" y="304800"/>
            <a:ext cx="10058402" cy="937404"/>
          </a:xfrm>
        </p:spPr>
        <p:txBody>
          <a:bodyPr/>
          <a:lstStyle/>
          <a:p>
            <a:r>
              <a:rPr lang="en-US" altLang="zh-TW" b="1" dirty="0">
                <a:solidFill>
                  <a:schemeClr val="tx2"/>
                </a:solidFill>
                <a:latin typeface="標楷體" panose="03000509000000000000" pitchFamily="65" charset="-120"/>
                <a:ea typeface="標楷體" panose="03000509000000000000" pitchFamily="65" charset="-120"/>
              </a:rPr>
              <a:t>2-1</a:t>
            </a:r>
            <a:r>
              <a:rPr lang="zh-TW" altLang="en-US" b="1" dirty="0">
                <a:solidFill>
                  <a:schemeClr val="tx2"/>
                </a:solidFill>
                <a:latin typeface="標楷體" panose="03000509000000000000" pitchFamily="65" charset="-120"/>
                <a:ea typeface="標楷體" panose="03000509000000000000" pitchFamily="65" charset="-120"/>
              </a:rPr>
              <a:t>公投法與選罷法規定</a:t>
            </a:r>
            <a:r>
              <a:rPr lang="zh-TW" altLang="en-US" b="1" u="sng" dirty="0">
                <a:solidFill>
                  <a:schemeClr val="tx2"/>
                </a:solidFill>
                <a:latin typeface="標楷體" panose="03000509000000000000" pitchFamily="65" charset="-120"/>
                <a:ea typeface="標楷體" panose="03000509000000000000" pitchFamily="65" charset="-120"/>
              </a:rPr>
              <a:t>相同</a:t>
            </a:r>
            <a:r>
              <a:rPr lang="zh-TW" altLang="en-US" b="1" dirty="0">
                <a:solidFill>
                  <a:schemeClr val="tx2"/>
                </a:solidFill>
                <a:latin typeface="標楷體" panose="03000509000000000000" pitchFamily="65" charset="-120"/>
                <a:ea typeface="標楷體" panose="03000509000000000000" pitchFamily="65" charset="-120"/>
              </a:rPr>
              <a:t>之處</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571778936"/>
              </p:ext>
            </p:extLst>
          </p:nvPr>
        </p:nvGraphicFramePr>
        <p:xfrm>
          <a:off x="1065213" y="1467928"/>
          <a:ext cx="10058400" cy="4356627"/>
        </p:xfrm>
        <a:graphic>
          <a:graphicData uri="http://schemas.openxmlformats.org/drawingml/2006/table">
            <a:tbl>
              <a:tblPr firstRow="1" bandRow="1">
                <a:tableStyleId>{F5AB1C69-6EDB-4FF4-983F-18BD219EF322}</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973347">
                <a:tc>
                  <a:txBody>
                    <a:bodyPr/>
                    <a:lstStyle/>
                    <a:p>
                      <a:r>
                        <a:rPr lang="zh-TW" altLang="en-US" sz="2400" dirty="0">
                          <a:latin typeface="標楷體" panose="03000509000000000000" pitchFamily="65" charset="-120"/>
                          <a:ea typeface="標楷體" panose="03000509000000000000" pitchFamily="65" charset="-120"/>
                        </a:rPr>
                        <a:t>公投法第</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條</a:t>
                      </a:r>
                    </a:p>
                    <a:p>
                      <a:endParaRPr lang="zh-TW" altLang="en-US" sz="2400" dirty="0">
                        <a:latin typeface="標楷體" panose="03000509000000000000" pitchFamily="65" charset="-120"/>
                        <a:ea typeface="標楷體" panose="03000509000000000000" pitchFamily="65" charset="-120"/>
                      </a:endParaRPr>
                    </a:p>
                  </a:txBody>
                  <a:tcPr/>
                </a:tc>
                <a:tc>
                  <a:txBody>
                    <a:bodyPr/>
                    <a:lstStyle/>
                    <a:p>
                      <a:r>
                        <a:rPr lang="zh-TW" altLang="en-US" sz="2400" dirty="0">
                          <a:latin typeface="標楷體" panose="03000509000000000000" pitchFamily="65" charset="-120"/>
                          <a:ea typeface="標楷體" panose="03000509000000000000" pitchFamily="65" charset="-120"/>
                        </a:rPr>
                        <a:t>公投法第</a:t>
                      </a:r>
                      <a:r>
                        <a:rPr lang="en-US" altLang="zh-TW" sz="2400" dirty="0">
                          <a:latin typeface="標楷體" panose="03000509000000000000" pitchFamily="65" charset="-120"/>
                          <a:ea typeface="標楷體" panose="03000509000000000000" pitchFamily="65" charset="-120"/>
                        </a:rPr>
                        <a:t>24</a:t>
                      </a:r>
                      <a:r>
                        <a:rPr lang="zh-TW" altLang="en-US" sz="2400" dirty="0">
                          <a:latin typeface="標楷體" panose="03000509000000000000" pitchFamily="65" charset="-120"/>
                          <a:ea typeface="標楷體" panose="03000509000000000000" pitchFamily="65" charset="-120"/>
                        </a:rPr>
                        <a:t>條</a:t>
                      </a:r>
                    </a:p>
                    <a:p>
                      <a:endParaRPr lang="zh-TW" altLang="en-US" sz="24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2099813">
                <a:tc>
                  <a:txBody>
                    <a:bodyPr/>
                    <a:lstStyle/>
                    <a:p>
                      <a:r>
                        <a:rPr lang="zh-TW" altLang="en-US" sz="2400" dirty="0">
                          <a:solidFill>
                            <a:schemeClr val="tx2"/>
                          </a:solidFill>
                          <a:latin typeface="標楷體" panose="03000509000000000000" pitchFamily="65" charset="-120"/>
                          <a:ea typeface="標楷體" panose="03000509000000000000" pitchFamily="65" charset="-120"/>
                        </a:rPr>
                        <a:t>本法所定各種期間之計算，</a:t>
                      </a:r>
                      <a:r>
                        <a:rPr lang="zh-TW" altLang="en-US" sz="2400" b="1" u="sng" dirty="0">
                          <a:solidFill>
                            <a:srgbClr val="FF0000"/>
                          </a:solidFill>
                          <a:latin typeface="標楷體" panose="03000509000000000000" pitchFamily="65" charset="-120"/>
                          <a:ea typeface="標楷體" panose="03000509000000000000" pitchFamily="65" charset="-120"/>
                        </a:rPr>
                        <a:t>準用</a:t>
                      </a:r>
                      <a:r>
                        <a:rPr lang="zh-TW" altLang="en-US" sz="2400" dirty="0">
                          <a:solidFill>
                            <a:srgbClr val="FF0000"/>
                          </a:solidFill>
                          <a:latin typeface="標楷體" panose="03000509000000000000" pitchFamily="65" charset="-120"/>
                          <a:ea typeface="標楷體" panose="03000509000000000000" pitchFamily="65" charset="-120"/>
                        </a:rPr>
                        <a:t>公職人員選舉罷免法第</a:t>
                      </a:r>
                      <a:r>
                        <a:rPr lang="en-US" altLang="zh-TW" sz="2400" dirty="0">
                          <a:solidFill>
                            <a:srgbClr val="FF0000"/>
                          </a:solidFill>
                          <a:latin typeface="標楷體" panose="03000509000000000000" pitchFamily="65" charset="-120"/>
                          <a:ea typeface="標楷體" panose="03000509000000000000" pitchFamily="65" charset="-120"/>
                        </a:rPr>
                        <a:t>4</a:t>
                      </a:r>
                      <a:r>
                        <a:rPr lang="zh-TW" altLang="en-US" sz="2400" dirty="0">
                          <a:solidFill>
                            <a:srgbClr val="FF0000"/>
                          </a:solidFill>
                          <a:latin typeface="標楷體" panose="03000509000000000000" pitchFamily="65" charset="-120"/>
                          <a:ea typeface="標楷體" panose="03000509000000000000" pitchFamily="65" charset="-120"/>
                        </a:rPr>
                        <a:t>條第</a:t>
                      </a:r>
                      <a:r>
                        <a:rPr lang="en-US" altLang="zh-TW" sz="2400" dirty="0">
                          <a:solidFill>
                            <a:srgbClr val="FF0000"/>
                          </a:solidFill>
                          <a:latin typeface="標楷體" panose="03000509000000000000" pitchFamily="65" charset="-120"/>
                          <a:ea typeface="標楷體" panose="03000509000000000000" pitchFamily="65" charset="-120"/>
                        </a:rPr>
                        <a:t>2</a:t>
                      </a:r>
                      <a:r>
                        <a:rPr lang="zh-TW" altLang="en-US" sz="2400" dirty="0">
                          <a:solidFill>
                            <a:srgbClr val="FF0000"/>
                          </a:solidFill>
                          <a:latin typeface="標楷體" panose="03000509000000000000" pitchFamily="65" charset="-120"/>
                          <a:ea typeface="標楷體" panose="03000509000000000000" pitchFamily="65" charset="-120"/>
                        </a:rPr>
                        <a:t>項及第</a:t>
                      </a:r>
                      <a:r>
                        <a:rPr lang="en-US" altLang="zh-TW" sz="2400" dirty="0">
                          <a:solidFill>
                            <a:srgbClr val="FF0000"/>
                          </a:solidFill>
                          <a:latin typeface="標楷體" panose="03000509000000000000" pitchFamily="65" charset="-120"/>
                          <a:ea typeface="標楷體" panose="03000509000000000000" pitchFamily="65" charset="-120"/>
                        </a:rPr>
                        <a:t>5</a:t>
                      </a:r>
                      <a:r>
                        <a:rPr lang="zh-TW" altLang="en-US" sz="2400" dirty="0">
                          <a:solidFill>
                            <a:srgbClr val="FF0000"/>
                          </a:solidFill>
                          <a:latin typeface="標楷體" panose="03000509000000000000" pitchFamily="65" charset="-120"/>
                          <a:ea typeface="標楷體" panose="03000509000000000000" pitchFamily="65" charset="-120"/>
                        </a:rPr>
                        <a:t>條規定</a:t>
                      </a:r>
                      <a:r>
                        <a:rPr lang="zh-TW" altLang="en-US" sz="2400" dirty="0">
                          <a:solidFill>
                            <a:schemeClr val="tx2"/>
                          </a:solidFill>
                          <a:latin typeface="標楷體" panose="03000509000000000000" pitchFamily="65" charset="-120"/>
                          <a:ea typeface="標楷體" panose="03000509000000000000" pitchFamily="65" charset="-120"/>
                        </a:rPr>
                        <a:t>。</a:t>
                      </a:r>
                      <a:r>
                        <a:rPr lang="en-US" altLang="zh-TW" sz="2400" dirty="0">
                          <a:solidFill>
                            <a:schemeClr val="tx2"/>
                          </a:solidFill>
                          <a:latin typeface="標楷體" panose="03000509000000000000" pitchFamily="65" charset="-120"/>
                          <a:ea typeface="標楷體" panose="03000509000000000000" pitchFamily="65" charset="-120"/>
                        </a:rPr>
                        <a:t>(</a:t>
                      </a:r>
                      <a:r>
                        <a:rPr lang="zh-TW" altLang="en-US" sz="2400" dirty="0">
                          <a:solidFill>
                            <a:schemeClr val="tx2"/>
                          </a:solidFill>
                          <a:latin typeface="標楷體" panose="03000509000000000000" pitchFamily="65" charset="-120"/>
                          <a:ea typeface="標楷體" panose="03000509000000000000" pitchFamily="65" charset="-120"/>
                        </a:rPr>
                        <a:t>前項居住期間之計算，自戶籍遷入登記之日起算</a:t>
                      </a:r>
                      <a:r>
                        <a:rPr lang="en-US" altLang="zh-TW" sz="2400" dirty="0">
                          <a:solidFill>
                            <a:schemeClr val="tx2"/>
                          </a:solidFill>
                          <a:latin typeface="標楷體" panose="03000509000000000000" pitchFamily="65" charset="-120"/>
                          <a:ea typeface="標楷體" panose="03000509000000000000" pitchFamily="65" charset="-120"/>
                        </a:rPr>
                        <a:t>;</a:t>
                      </a:r>
                      <a:r>
                        <a:rPr lang="zh-TW" altLang="en-US" sz="2400" dirty="0">
                          <a:solidFill>
                            <a:schemeClr val="tx2"/>
                          </a:solidFill>
                          <a:latin typeface="標楷體" panose="03000509000000000000" pitchFamily="65" charset="-120"/>
                          <a:ea typeface="標楷體" panose="03000509000000000000" pitchFamily="65" charset="-120"/>
                        </a:rPr>
                        <a:t>選舉期間計算</a:t>
                      </a:r>
                      <a:r>
                        <a:rPr lang="en-US" altLang="zh-TW" sz="2400" dirty="0">
                          <a:solidFill>
                            <a:schemeClr val="tx2"/>
                          </a:solidFill>
                          <a:latin typeface="標楷體" panose="03000509000000000000" pitchFamily="65" charset="-120"/>
                          <a:ea typeface="標楷體" panose="03000509000000000000" pitchFamily="65" charset="-120"/>
                        </a:rPr>
                        <a:t>……</a:t>
                      </a:r>
                      <a:r>
                        <a:rPr lang="zh-TW" altLang="en-US" sz="2400" dirty="0">
                          <a:solidFill>
                            <a:schemeClr val="tx2"/>
                          </a:solidFill>
                          <a:latin typeface="標楷體" panose="03000509000000000000" pitchFamily="65" charset="-120"/>
                          <a:ea typeface="標楷體" panose="03000509000000000000" pitchFamily="65" charset="-120"/>
                        </a:rPr>
                        <a:t>期間之末日，</a:t>
                      </a:r>
                      <a:r>
                        <a:rPr lang="zh-TW" altLang="en-US" sz="2400" dirty="0">
                          <a:solidFill>
                            <a:srgbClr val="FF0000"/>
                          </a:solidFill>
                          <a:latin typeface="標楷體" panose="03000509000000000000" pitchFamily="65" charset="-120"/>
                          <a:ea typeface="標楷體" panose="03000509000000000000" pitchFamily="65" charset="-120"/>
                        </a:rPr>
                        <a:t>除因天然災害政府機關停止上班外</a:t>
                      </a:r>
                      <a:r>
                        <a:rPr lang="zh-TW" altLang="en-US" sz="2400" dirty="0">
                          <a:solidFill>
                            <a:schemeClr val="tx2"/>
                          </a:solidFill>
                          <a:latin typeface="標楷體" panose="03000509000000000000" pitchFamily="65" charset="-120"/>
                          <a:ea typeface="標楷體" panose="03000509000000000000" pitchFamily="65" charset="-120"/>
                        </a:rPr>
                        <a:t>，其為星期六、星期日、國定假日或其他休息日時，不予延長</a:t>
                      </a:r>
                      <a:r>
                        <a:rPr lang="en-US" altLang="zh-TW" sz="2400" dirty="0">
                          <a:solidFill>
                            <a:schemeClr val="tx2"/>
                          </a:solidFill>
                          <a:latin typeface="標楷體" panose="03000509000000000000" pitchFamily="65" charset="-120"/>
                          <a:ea typeface="標楷體" panose="03000509000000000000" pitchFamily="65" charset="-120"/>
                        </a:rPr>
                        <a:t>)</a:t>
                      </a:r>
                      <a:endParaRPr lang="zh-TW" altLang="en-US" sz="2400" dirty="0">
                        <a:solidFill>
                          <a:schemeClr val="tx2"/>
                        </a:solidFill>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txBody>
                  <a:tcPr/>
                </a:tc>
                <a:tc>
                  <a:txBody>
                    <a:bodyPr/>
                    <a:lstStyle/>
                    <a:p>
                      <a:r>
                        <a:rPr lang="zh-TW" altLang="en-US" sz="2400" dirty="0">
                          <a:solidFill>
                            <a:schemeClr val="tx2"/>
                          </a:solidFill>
                          <a:latin typeface="標楷體" panose="03000509000000000000" pitchFamily="65" charset="-120"/>
                          <a:ea typeface="標楷體" panose="03000509000000000000" pitchFamily="65" charset="-120"/>
                        </a:rPr>
                        <a:t>公民投票投票權人</a:t>
                      </a:r>
                      <a:r>
                        <a:rPr lang="zh-TW" altLang="en-US" sz="2400" b="1" u="sng" dirty="0">
                          <a:solidFill>
                            <a:schemeClr val="tx2"/>
                          </a:solidFill>
                          <a:latin typeface="標楷體" panose="03000509000000000000" pitchFamily="65" charset="-120"/>
                          <a:ea typeface="標楷體" panose="03000509000000000000" pitchFamily="65" charset="-120"/>
                        </a:rPr>
                        <a:t>名冊</a:t>
                      </a:r>
                      <a:r>
                        <a:rPr lang="zh-TW" altLang="en-US" sz="2400" dirty="0">
                          <a:solidFill>
                            <a:schemeClr val="tx2"/>
                          </a:solidFill>
                          <a:latin typeface="標楷體" panose="03000509000000000000" pitchFamily="65" charset="-120"/>
                          <a:ea typeface="標楷體" panose="03000509000000000000" pitchFamily="65" charset="-120"/>
                        </a:rPr>
                        <a:t>之編造、公告閱覽、更正、</a:t>
                      </a:r>
                      <a:r>
                        <a:rPr lang="zh-TW" altLang="en-US" sz="2400" dirty="0">
                          <a:solidFill>
                            <a:srgbClr val="FF0000"/>
                          </a:solidFill>
                          <a:latin typeface="標楷體" panose="03000509000000000000" pitchFamily="65" charset="-120"/>
                          <a:ea typeface="標楷體" panose="03000509000000000000" pitchFamily="65" charset="-120"/>
                        </a:rPr>
                        <a:t>投票、開票及有效票、無效票之認定</a:t>
                      </a:r>
                      <a:r>
                        <a:rPr lang="zh-TW" altLang="en-US" sz="2400" dirty="0">
                          <a:solidFill>
                            <a:schemeClr val="tx2"/>
                          </a:solidFill>
                          <a:latin typeface="標楷體" panose="03000509000000000000" pitchFamily="65" charset="-120"/>
                          <a:ea typeface="標楷體" panose="03000509000000000000" pitchFamily="65" charset="-120"/>
                        </a:rPr>
                        <a:t>，準用公職人員選舉罷免法第</a:t>
                      </a:r>
                      <a:r>
                        <a:rPr lang="en-US" altLang="zh-TW" sz="2400" dirty="0">
                          <a:solidFill>
                            <a:schemeClr val="tx2"/>
                          </a:solidFill>
                          <a:latin typeface="標楷體" panose="03000509000000000000" pitchFamily="65" charset="-120"/>
                          <a:ea typeface="標楷體" panose="03000509000000000000" pitchFamily="65" charset="-120"/>
                        </a:rPr>
                        <a:t>17</a:t>
                      </a:r>
                      <a:r>
                        <a:rPr lang="zh-TW" altLang="en-US" sz="2400" dirty="0">
                          <a:solidFill>
                            <a:schemeClr val="tx2"/>
                          </a:solidFill>
                          <a:latin typeface="標楷體" panose="03000509000000000000" pitchFamily="65" charset="-120"/>
                          <a:ea typeface="標楷體" panose="03000509000000000000" pitchFamily="65" charset="-120"/>
                        </a:rPr>
                        <a:t>條至</a:t>
                      </a:r>
                      <a:r>
                        <a:rPr lang="en-US" altLang="zh-TW" sz="2400" dirty="0">
                          <a:solidFill>
                            <a:schemeClr val="tx2"/>
                          </a:solidFill>
                          <a:latin typeface="標楷體" panose="03000509000000000000" pitchFamily="65" charset="-120"/>
                          <a:ea typeface="標楷體" panose="03000509000000000000" pitchFamily="65" charset="-120"/>
                        </a:rPr>
                        <a:t>23</a:t>
                      </a:r>
                      <a:r>
                        <a:rPr lang="zh-TW" altLang="en-US" sz="2400" dirty="0">
                          <a:solidFill>
                            <a:schemeClr val="tx2"/>
                          </a:solidFill>
                          <a:latin typeface="標楷體" panose="03000509000000000000" pitchFamily="65" charset="-120"/>
                          <a:ea typeface="標楷體" panose="03000509000000000000" pitchFamily="65" charset="-120"/>
                        </a:rPr>
                        <a:t>條、第</a:t>
                      </a:r>
                      <a:r>
                        <a:rPr lang="en-US" altLang="zh-TW" sz="2400" dirty="0">
                          <a:solidFill>
                            <a:schemeClr val="tx2"/>
                          </a:solidFill>
                          <a:latin typeface="標楷體" panose="03000509000000000000" pitchFamily="65" charset="-120"/>
                          <a:ea typeface="標楷體" panose="03000509000000000000" pitchFamily="65" charset="-120"/>
                        </a:rPr>
                        <a:t>57</a:t>
                      </a:r>
                      <a:r>
                        <a:rPr lang="zh-TW" altLang="en-US" sz="2400" dirty="0">
                          <a:solidFill>
                            <a:schemeClr val="tx2"/>
                          </a:solidFill>
                          <a:latin typeface="標楷體" panose="03000509000000000000" pitchFamily="65" charset="-120"/>
                          <a:ea typeface="標楷體" panose="03000509000000000000" pitchFamily="65" charset="-120"/>
                        </a:rPr>
                        <a:t>條至</a:t>
                      </a:r>
                      <a:r>
                        <a:rPr lang="en-US" altLang="zh-TW" sz="2400" dirty="0">
                          <a:solidFill>
                            <a:schemeClr val="tx2"/>
                          </a:solidFill>
                          <a:latin typeface="標楷體" panose="03000509000000000000" pitchFamily="65" charset="-120"/>
                          <a:ea typeface="標楷體" panose="03000509000000000000" pitchFamily="65" charset="-120"/>
                        </a:rPr>
                        <a:t>62</a:t>
                      </a:r>
                      <a:r>
                        <a:rPr lang="zh-TW" altLang="en-US" sz="2400" dirty="0">
                          <a:solidFill>
                            <a:schemeClr val="tx2"/>
                          </a:solidFill>
                          <a:latin typeface="標楷體" panose="03000509000000000000" pitchFamily="65" charset="-120"/>
                          <a:ea typeface="標楷體" panose="03000509000000000000" pitchFamily="65" charset="-120"/>
                        </a:rPr>
                        <a:t>條、第</a:t>
                      </a:r>
                      <a:r>
                        <a:rPr lang="en-US" altLang="zh-TW" sz="2400" dirty="0">
                          <a:solidFill>
                            <a:schemeClr val="tx2"/>
                          </a:solidFill>
                          <a:latin typeface="標楷體" panose="03000509000000000000" pitchFamily="65" charset="-120"/>
                          <a:ea typeface="標楷體" panose="03000509000000000000" pitchFamily="65" charset="-120"/>
                        </a:rPr>
                        <a:t>64</a:t>
                      </a:r>
                      <a:r>
                        <a:rPr lang="zh-TW" altLang="en-US" sz="2400" dirty="0">
                          <a:solidFill>
                            <a:schemeClr val="tx2"/>
                          </a:solidFill>
                          <a:latin typeface="標楷體" panose="03000509000000000000" pitchFamily="65" charset="-120"/>
                          <a:ea typeface="標楷體" panose="03000509000000000000" pitchFamily="65" charset="-120"/>
                        </a:rPr>
                        <a:t>條、第</a:t>
                      </a:r>
                      <a:r>
                        <a:rPr lang="en-US" altLang="zh-TW" sz="2400" dirty="0">
                          <a:solidFill>
                            <a:schemeClr val="tx2"/>
                          </a:solidFill>
                          <a:latin typeface="標楷體" panose="03000509000000000000" pitchFamily="65" charset="-120"/>
                          <a:ea typeface="標楷體" panose="03000509000000000000" pitchFamily="65" charset="-120"/>
                        </a:rPr>
                        <a:t>66</a:t>
                      </a:r>
                      <a:r>
                        <a:rPr lang="zh-TW" altLang="en-US" sz="2400" dirty="0">
                          <a:solidFill>
                            <a:schemeClr val="tx2"/>
                          </a:solidFill>
                          <a:latin typeface="標楷體" panose="03000509000000000000" pitchFamily="65" charset="-120"/>
                          <a:ea typeface="標楷體" panose="03000509000000000000" pitchFamily="65" charset="-120"/>
                        </a:rPr>
                        <a:t>條規定。</a:t>
                      </a:r>
                    </a:p>
                    <a:p>
                      <a:endParaRPr lang="zh-TW" altLang="en-US" sz="24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1"/>
                  </a:ext>
                </a:extLst>
              </a:tr>
            </a:tbl>
          </a:graphicData>
        </a:graphic>
      </p:graphicFrame>
      <p:sp>
        <p:nvSpPr>
          <p:cNvPr id="3" name="投影片編號版面配置區 2">
            <a:extLst>
              <a:ext uri="{FF2B5EF4-FFF2-40B4-BE49-F238E27FC236}">
                <a16:creationId xmlns:a16="http://schemas.microsoft.com/office/drawing/2014/main" id="{304637D3-2D93-A143-DBF4-23F86ACB2364}"/>
              </a:ext>
            </a:extLst>
          </p:cNvPr>
          <p:cNvSpPr>
            <a:spLocks noGrp="1"/>
          </p:cNvSpPr>
          <p:nvPr>
            <p:ph type="sldNum" sz="quarter" idx="12"/>
          </p:nvPr>
        </p:nvSpPr>
        <p:spPr/>
        <p:txBody>
          <a:bodyPr/>
          <a:lstStyle/>
          <a:p>
            <a:endParaRPr lang="en-US" altLang="zh-TW" dirty="0"/>
          </a:p>
        </p:txBody>
      </p:sp>
      <p:sp>
        <p:nvSpPr>
          <p:cNvPr id="5" name="投影片編號版面配置區 10">
            <a:extLst>
              <a:ext uri="{FF2B5EF4-FFF2-40B4-BE49-F238E27FC236}">
                <a16:creationId xmlns:a16="http://schemas.microsoft.com/office/drawing/2014/main" id="{9AE15305-DF02-DE3E-CBBE-98BE1DFE2BDF}"/>
              </a:ext>
            </a:extLst>
          </p:cNvPr>
          <p:cNvSpPr txBox="1">
            <a:spLocks/>
          </p:cNvSpPr>
          <p:nvPr/>
        </p:nvSpPr>
        <p:spPr>
          <a:xfrm>
            <a:off x="273875" y="6061726"/>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5</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32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4311" y="2043954"/>
            <a:ext cx="6858002" cy="1828800"/>
          </a:xfrm>
        </p:spPr>
        <p:txBody>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報告完畢敬請指教</a:t>
            </a:r>
            <a:r>
              <a:rPr lang="en-US" altLang="zh-TW" dirty="0">
                <a:latin typeface="微軟正黑體" panose="020B0604030504040204" pitchFamily="34" charset="-120"/>
                <a:ea typeface="微軟正黑體" panose="020B0604030504040204" pitchFamily="34" charset="-120"/>
              </a:rPr>
              <a:t>~~~</a:t>
            </a:r>
            <a:endParaRPr 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1049" y="327803"/>
            <a:ext cx="10062565" cy="664235"/>
          </a:xfrm>
        </p:spPr>
        <p:txBody>
          <a:bodyPr/>
          <a:lstStyle/>
          <a:p>
            <a:r>
              <a:rPr lang="en-US" altLang="zh-TW" b="1" dirty="0">
                <a:solidFill>
                  <a:schemeClr val="tx2"/>
                </a:solidFill>
                <a:latin typeface="標楷體" panose="03000509000000000000" pitchFamily="65" charset="-120"/>
                <a:ea typeface="標楷體" panose="03000509000000000000" pitchFamily="65" charset="-120"/>
              </a:rPr>
              <a:t>2-2</a:t>
            </a:r>
            <a:r>
              <a:rPr lang="zh-TW" altLang="en-US" b="1" dirty="0">
                <a:solidFill>
                  <a:schemeClr val="tx2"/>
                </a:solidFill>
                <a:latin typeface="標楷體" panose="03000509000000000000" pitchFamily="65" charset="-120"/>
                <a:ea typeface="標楷體" panose="03000509000000000000" pitchFamily="65" charset="-120"/>
              </a:rPr>
              <a:t>公投法與選罷法規定</a:t>
            </a:r>
            <a:r>
              <a:rPr lang="zh-TW" altLang="en-US" b="1" u="sng" dirty="0">
                <a:solidFill>
                  <a:schemeClr val="tx2"/>
                </a:solidFill>
                <a:latin typeface="標楷體" panose="03000509000000000000" pitchFamily="65" charset="-120"/>
                <a:ea typeface="標楷體" panose="03000509000000000000" pitchFamily="65" charset="-120"/>
              </a:rPr>
              <a:t>相同</a:t>
            </a:r>
            <a:r>
              <a:rPr lang="zh-TW" altLang="en-US" b="1" dirty="0">
                <a:solidFill>
                  <a:schemeClr val="tx2"/>
                </a:solidFill>
                <a:latin typeface="標楷體" panose="03000509000000000000" pitchFamily="65" charset="-120"/>
                <a:ea typeface="標楷體" panose="03000509000000000000" pitchFamily="65" charset="-120"/>
              </a:rPr>
              <a:t>之處</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859443702"/>
              </p:ext>
            </p:extLst>
          </p:nvPr>
        </p:nvGraphicFramePr>
        <p:xfrm>
          <a:off x="862642" y="1150479"/>
          <a:ext cx="10260972" cy="5120640"/>
        </p:xfrm>
        <a:graphic>
          <a:graphicData uri="http://schemas.openxmlformats.org/drawingml/2006/table">
            <a:tbl>
              <a:tblPr firstRow="1" bandRow="1">
                <a:tableStyleId>{F5AB1C69-6EDB-4FF4-983F-18BD219EF322}</a:tableStyleId>
              </a:tblPr>
              <a:tblGrid>
                <a:gridCol w="5080958">
                  <a:extLst>
                    <a:ext uri="{9D8B030D-6E8A-4147-A177-3AD203B41FA5}">
                      <a16:colId xmlns:a16="http://schemas.microsoft.com/office/drawing/2014/main" val="20000"/>
                    </a:ext>
                  </a:extLst>
                </a:gridCol>
                <a:gridCol w="5180014">
                  <a:extLst>
                    <a:ext uri="{9D8B030D-6E8A-4147-A177-3AD203B41FA5}">
                      <a16:colId xmlns:a16="http://schemas.microsoft.com/office/drawing/2014/main" val="20001"/>
                    </a:ext>
                  </a:extLst>
                </a:gridCol>
              </a:tblGrid>
              <a:tr h="423079">
                <a:tc>
                  <a:txBody>
                    <a:bodyPr/>
                    <a:lstStyle/>
                    <a:p>
                      <a:r>
                        <a:rPr lang="zh-TW" altLang="en-US" sz="2400" dirty="0">
                          <a:latin typeface="標楷體" panose="03000509000000000000" pitchFamily="65" charset="-120"/>
                          <a:ea typeface="標楷體" panose="03000509000000000000" pitchFamily="65" charset="-120"/>
                        </a:rPr>
                        <a:t>公職人員選舉罷免法第</a:t>
                      </a:r>
                      <a:r>
                        <a:rPr lang="en-US" altLang="zh-TW" sz="2400" dirty="0">
                          <a:latin typeface="標楷體" panose="03000509000000000000" pitchFamily="65" charset="-120"/>
                          <a:ea typeface="標楷體" panose="03000509000000000000" pitchFamily="65" charset="-120"/>
                        </a:rPr>
                        <a:t>65</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項</a:t>
                      </a:r>
                    </a:p>
                  </a:txBody>
                  <a:tcPr/>
                </a:tc>
                <a:tc>
                  <a:txBody>
                    <a:bodyPr/>
                    <a:lstStyle/>
                    <a:p>
                      <a:r>
                        <a:rPr lang="zh-TW" altLang="en-US" sz="2400" dirty="0">
                          <a:latin typeface="標楷體" panose="03000509000000000000" pitchFamily="65" charset="-120"/>
                          <a:ea typeface="標楷體" panose="03000509000000000000" pitchFamily="65" charset="-120"/>
                        </a:rPr>
                        <a:t>公投法第</a:t>
                      </a:r>
                      <a:r>
                        <a:rPr lang="en-US" altLang="zh-TW" sz="2400" dirty="0">
                          <a:latin typeface="標楷體" panose="03000509000000000000" pitchFamily="65" charset="-120"/>
                          <a:ea typeface="標楷體" panose="03000509000000000000" pitchFamily="65" charset="-120"/>
                        </a:rPr>
                        <a:t>22</a:t>
                      </a:r>
                      <a:r>
                        <a:rPr lang="zh-TW" altLang="en-US" sz="2400" dirty="0">
                          <a:latin typeface="標楷體" panose="03000509000000000000" pitchFamily="65" charset="-120"/>
                          <a:ea typeface="標楷體" panose="03000509000000000000" pitchFamily="65" charset="-120"/>
                        </a:rPr>
                        <a:t>條</a:t>
                      </a:r>
                    </a:p>
                  </a:txBody>
                  <a:tcPr/>
                </a:tc>
                <a:extLst>
                  <a:ext uri="{0D108BD9-81ED-4DB2-BD59-A6C34878D82A}">
                    <a16:rowId xmlns:a16="http://schemas.microsoft.com/office/drawing/2014/main" val="10000"/>
                  </a:ext>
                </a:extLst>
              </a:tr>
              <a:tr h="4315407">
                <a:tc>
                  <a:txBody>
                    <a:bodyPr/>
                    <a:lstStyle/>
                    <a:p>
                      <a:r>
                        <a:rPr lang="zh-TW" altLang="en-US" sz="2000" b="1" dirty="0">
                          <a:solidFill>
                            <a:schemeClr val="tx2"/>
                          </a:solidFill>
                          <a:latin typeface="標楷體" panose="03000509000000000000" pitchFamily="65" charset="-120"/>
                          <a:ea typeface="標楷體" panose="03000509000000000000" pitchFamily="65" charset="-120"/>
                        </a:rPr>
                        <a:t>在投票所或開票所有下列情事之一者，主任管理員應會同主任監察員令其退出：</a:t>
                      </a:r>
                    </a:p>
                    <a:p>
                      <a:r>
                        <a:rPr lang="zh-TW" altLang="en-US" sz="2000" b="1" dirty="0">
                          <a:solidFill>
                            <a:schemeClr val="tx2"/>
                          </a:solidFill>
                          <a:latin typeface="標楷體" panose="03000509000000000000" pitchFamily="65" charset="-120"/>
                          <a:ea typeface="標楷體" panose="03000509000000000000" pitchFamily="65" charset="-120"/>
                        </a:rPr>
                        <a:t>一、在場喧嚷或干擾勸誘他人投票或不投票，</a:t>
                      </a:r>
                      <a:endParaRPr lang="en-US" altLang="zh-TW" sz="2000" b="1" dirty="0">
                        <a:solidFill>
                          <a:schemeClr val="tx2"/>
                        </a:solidFill>
                        <a:latin typeface="標楷體" panose="03000509000000000000" pitchFamily="65" charset="-120"/>
                        <a:ea typeface="標楷體" panose="03000509000000000000" pitchFamily="65" charset="-120"/>
                      </a:endParaRPr>
                    </a:p>
                    <a:p>
                      <a:r>
                        <a:rPr lang="zh-TW" altLang="en-US" sz="2000" b="1" dirty="0">
                          <a:solidFill>
                            <a:schemeClr val="tx2"/>
                          </a:solidFill>
                          <a:latin typeface="標楷體" panose="03000509000000000000" pitchFamily="65" charset="-120"/>
                          <a:ea typeface="標楷體" panose="03000509000000000000" pitchFamily="65" charset="-120"/>
                        </a:rPr>
                        <a:t>    不服制止。</a:t>
                      </a:r>
                    </a:p>
                    <a:p>
                      <a:r>
                        <a:rPr lang="zh-TW" altLang="en-US" sz="2000" b="1" dirty="0">
                          <a:solidFill>
                            <a:schemeClr val="tx2"/>
                          </a:solidFill>
                          <a:latin typeface="標楷體" panose="03000509000000000000" pitchFamily="65" charset="-120"/>
                          <a:ea typeface="標楷體" panose="03000509000000000000" pitchFamily="65" charset="-120"/>
                        </a:rPr>
                        <a:t>二、攜帶武器或危險物品入場。</a:t>
                      </a:r>
                    </a:p>
                    <a:p>
                      <a:r>
                        <a:rPr lang="zh-TW" altLang="en-US" sz="2000" b="1" dirty="0">
                          <a:solidFill>
                            <a:schemeClr val="tx2"/>
                          </a:solidFill>
                          <a:latin typeface="標楷體" panose="03000509000000000000" pitchFamily="65" charset="-120"/>
                          <a:ea typeface="標楷體" panose="03000509000000000000" pitchFamily="65" charset="-120"/>
                        </a:rPr>
                        <a:t>三、</a:t>
                      </a:r>
                      <a:r>
                        <a:rPr lang="zh-TW" altLang="en-US" sz="2000" b="1" dirty="0">
                          <a:solidFill>
                            <a:srgbClr val="FF0000"/>
                          </a:solidFill>
                          <a:latin typeface="標楷體" panose="03000509000000000000" pitchFamily="65" charset="-120"/>
                          <a:ea typeface="標楷體" panose="03000509000000000000" pitchFamily="65" charset="-120"/>
                        </a:rPr>
                        <a:t>投票進行期間，穿戴或標示政黨、政治</a:t>
                      </a:r>
                      <a:endParaRPr lang="en-US" altLang="zh-TW" sz="2000" b="1" dirty="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團體、候選人之旗幟、徽章、物品或服</a:t>
                      </a:r>
                      <a:endParaRPr lang="en-US" altLang="zh-TW" sz="2000" b="1" dirty="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飾，不服制止。</a:t>
                      </a:r>
                    </a:p>
                    <a:p>
                      <a:r>
                        <a:rPr lang="zh-TW" altLang="en-US" sz="2000" b="1" dirty="0">
                          <a:solidFill>
                            <a:schemeClr val="tx2"/>
                          </a:solidFill>
                          <a:latin typeface="標楷體" panose="03000509000000000000" pitchFamily="65" charset="-120"/>
                          <a:ea typeface="標楷體" panose="03000509000000000000" pitchFamily="65" charset="-120"/>
                        </a:rPr>
                        <a:t>四、干擾開票或妨礙他人參觀開票，不服制</a:t>
                      </a:r>
                      <a:endParaRPr lang="en-US" altLang="zh-TW" sz="2000" b="1" dirty="0">
                        <a:solidFill>
                          <a:schemeClr val="tx2"/>
                        </a:solidFill>
                        <a:latin typeface="標楷體" panose="03000509000000000000" pitchFamily="65" charset="-120"/>
                        <a:ea typeface="標楷體" panose="03000509000000000000" pitchFamily="65" charset="-120"/>
                      </a:endParaRPr>
                    </a:p>
                    <a:p>
                      <a:r>
                        <a:rPr lang="zh-TW" altLang="en-US" sz="2000" b="1" dirty="0">
                          <a:solidFill>
                            <a:schemeClr val="tx2"/>
                          </a:solidFill>
                          <a:latin typeface="標楷體" panose="03000509000000000000" pitchFamily="65" charset="-120"/>
                          <a:ea typeface="標楷體" panose="03000509000000000000" pitchFamily="65" charset="-120"/>
                        </a:rPr>
                        <a:t>    止。</a:t>
                      </a:r>
                    </a:p>
                    <a:p>
                      <a:r>
                        <a:rPr lang="zh-TW" altLang="en-US" sz="2000" b="1" dirty="0">
                          <a:solidFill>
                            <a:schemeClr val="tx2"/>
                          </a:solidFill>
                          <a:latin typeface="標楷體" panose="03000509000000000000" pitchFamily="65" charset="-120"/>
                          <a:ea typeface="標楷體" panose="03000509000000000000" pitchFamily="65" charset="-120"/>
                        </a:rPr>
                        <a:t>五、有其他不正當行為，不服制止。</a:t>
                      </a:r>
                      <a:endParaRPr lang="en-US" altLang="zh-TW" sz="2000" b="1" dirty="0">
                        <a:solidFill>
                          <a:schemeClr val="tx2"/>
                        </a:solidFill>
                        <a:latin typeface="標楷體" panose="03000509000000000000" pitchFamily="65" charset="-120"/>
                        <a:ea typeface="標楷體" panose="03000509000000000000" pitchFamily="65" charset="-120"/>
                      </a:endParaRPr>
                    </a:p>
                    <a:p>
                      <a:r>
                        <a:rPr lang="zh-TW" altLang="en-US" sz="2000" b="1" dirty="0">
                          <a:solidFill>
                            <a:schemeClr val="tx2"/>
                          </a:solidFill>
                          <a:latin typeface="標楷體" panose="03000509000000000000" pitchFamily="65" charset="-120"/>
                          <a:ea typeface="標楷體" panose="03000509000000000000" pitchFamily="65" charset="-120"/>
                        </a:rPr>
                        <a:t>  </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en-US" sz="2000" b="1" dirty="0">
                          <a:solidFill>
                            <a:srgbClr val="FF0000"/>
                          </a:solidFill>
                          <a:latin typeface="標楷體" panose="03000509000000000000" pitchFamily="65" charset="-120"/>
                          <a:ea typeface="標楷體" panose="03000509000000000000" pitchFamily="65" charset="-120"/>
                        </a:rPr>
                        <a:t>文字雖未明列，非有意排除罷免，應屬</a:t>
                      </a:r>
                      <a:endParaRPr lang="en-US" altLang="zh-TW" sz="2000" b="1" dirty="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法律疏漏仍應適用</a:t>
                      </a:r>
                      <a:r>
                        <a:rPr lang="en-US" altLang="zh-TW" sz="2000" b="1" dirty="0">
                          <a:solidFill>
                            <a:srgbClr val="FF0000"/>
                          </a:solidFill>
                          <a:latin typeface="標楷體" panose="03000509000000000000" pitchFamily="65" charset="-120"/>
                          <a:ea typeface="標楷體" panose="03000509000000000000" pitchFamily="65" charset="-120"/>
                        </a:rPr>
                        <a:t>)</a:t>
                      </a:r>
                    </a:p>
                    <a:p>
                      <a:endParaRPr lang="en-US" altLang="zh-TW" sz="2000" b="1" dirty="0">
                        <a:solidFill>
                          <a:schemeClr val="tx2"/>
                        </a:solidFill>
                        <a:latin typeface="標楷體" panose="03000509000000000000" pitchFamily="65" charset="-120"/>
                        <a:ea typeface="標楷體" panose="03000509000000000000" pitchFamily="65" charset="-120"/>
                      </a:endParaRPr>
                    </a:p>
                    <a:p>
                      <a:endParaRPr lang="zh-TW" altLang="en-US" sz="2000" dirty="0">
                        <a:solidFill>
                          <a:schemeClr val="tx2"/>
                        </a:solidFill>
                        <a:latin typeface="標楷體" panose="03000509000000000000" pitchFamily="65" charset="-120"/>
                        <a:ea typeface="標楷體" panose="03000509000000000000" pitchFamily="65" charset="-120"/>
                      </a:endParaRPr>
                    </a:p>
                  </a:txBody>
                  <a:tcPr/>
                </a:tc>
                <a:tc>
                  <a:txBody>
                    <a:bodyPr/>
                    <a:lstStyle/>
                    <a:p>
                      <a:pPr eaLnBrk="1" hangingPunct="1">
                        <a:defRPr/>
                      </a:pPr>
                      <a:r>
                        <a:rPr lang="zh-TW" altLang="en-US" sz="2000" b="1" dirty="0">
                          <a:solidFill>
                            <a:schemeClr val="tx2"/>
                          </a:solidFill>
                          <a:latin typeface="標楷體" panose="03000509000000000000" pitchFamily="65" charset="-120"/>
                          <a:ea typeface="標楷體" panose="03000509000000000000" pitchFamily="65" charset="-120"/>
                        </a:rPr>
                        <a:t>在公民投票案投票所或開票所有下列情事之一者，主任管理員應會同主任監察員令其退出：</a:t>
                      </a:r>
                    </a:p>
                    <a:p>
                      <a:pPr eaLnBrk="1" hangingPunct="1">
                        <a:defRPr/>
                      </a:pPr>
                      <a:r>
                        <a:rPr lang="zh-TW" altLang="en-US" sz="2000" b="1" dirty="0">
                          <a:solidFill>
                            <a:schemeClr val="tx2"/>
                          </a:solidFill>
                          <a:latin typeface="標楷體" panose="03000509000000000000" pitchFamily="65" charset="-120"/>
                          <a:ea typeface="標楷體" panose="03000509000000000000" pitchFamily="65" charset="-120"/>
                        </a:rPr>
                        <a:t>一、</a:t>
                      </a:r>
                      <a:r>
                        <a:rPr lang="zh-TW" altLang="en-US" sz="2000" b="1" dirty="0">
                          <a:solidFill>
                            <a:srgbClr val="FF0000"/>
                          </a:solidFill>
                          <a:latin typeface="標楷體" panose="03000509000000000000" pitchFamily="65" charset="-120"/>
                          <a:ea typeface="標楷體" panose="03000509000000000000" pitchFamily="65" charset="-120"/>
                        </a:rPr>
                        <a:t>穿著佩帶具有</a:t>
                      </a:r>
                      <a:r>
                        <a:rPr lang="zh-TW" altLang="en-US" sz="20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公民投票相關文字、符號</a:t>
                      </a:r>
                      <a:endParaRPr lang="en-US" altLang="zh-TW" sz="2000"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eaLnBrk="1" hangingPunct="1">
                        <a:defRPr/>
                      </a:pPr>
                      <a:r>
                        <a:rPr lang="zh-TW" altLang="en-US" sz="2000" b="1" dirty="0">
                          <a:solidFill>
                            <a:srgbClr val="FF0000"/>
                          </a:solidFill>
                          <a:latin typeface="標楷體" panose="03000509000000000000" pitchFamily="65" charset="-120"/>
                          <a:ea typeface="標楷體" panose="03000509000000000000" pitchFamily="65" charset="-120"/>
                        </a:rPr>
                        <a:t>    或圖像之貼紙、服飾或其他物品、在場</a:t>
                      </a:r>
                      <a:endParaRPr lang="en-US" altLang="zh-TW" sz="2000" b="1"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2000" b="1" dirty="0">
                          <a:solidFill>
                            <a:srgbClr val="FF0000"/>
                          </a:solidFill>
                          <a:latin typeface="標楷體" panose="03000509000000000000" pitchFamily="65" charset="-120"/>
                          <a:ea typeface="標楷體" panose="03000509000000000000" pitchFamily="65" charset="-120"/>
                        </a:rPr>
                        <a:t>    喧嚷或干擾、勸誘他人投票或不投票，</a:t>
                      </a:r>
                      <a:endParaRPr lang="en-US" altLang="zh-TW" sz="2000" b="1"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2000" b="1" dirty="0">
                          <a:solidFill>
                            <a:srgbClr val="FF0000"/>
                          </a:solidFill>
                          <a:latin typeface="標楷體" panose="03000509000000000000" pitchFamily="65" charset="-120"/>
                          <a:ea typeface="標楷體" panose="03000509000000000000" pitchFamily="65" charset="-120"/>
                        </a:rPr>
                        <a:t>    不服制止。</a:t>
                      </a:r>
                    </a:p>
                    <a:p>
                      <a:pPr eaLnBrk="1" hangingPunct="1">
                        <a:defRPr/>
                      </a:pPr>
                      <a:r>
                        <a:rPr lang="zh-TW" altLang="en-US" sz="2000" b="1" dirty="0">
                          <a:solidFill>
                            <a:schemeClr val="tx2"/>
                          </a:solidFill>
                          <a:latin typeface="標楷體" panose="03000509000000000000" pitchFamily="65" charset="-120"/>
                          <a:ea typeface="標楷體" panose="03000509000000000000" pitchFamily="65" charset="-120"/>
                        </a:rPr>
                        <a:t>二、攜帶武器或危險物品入場。</a:t>
                      </a:r>
                    </a:p>
                    <a:p>
                      <a:pPr eaLnBrk="1" hangingPunct="1">
                        <a:defRPr/>
                      </a:pPr>
                      <a:r>
                        <a:rPr lang="zh-TW" altLang="en-US" sz="2000" b="1" dirty="0">
                          <a:solidFill>
                            <a:schemeClr val="tx2"/>
                          </a:solidFill>
                          <a:latin typeface="標楷體" panose="03000509000000000000" pitchFamily="65" charset="-120"/>
                          <a:ea typeface="標楷體" panose="03000509000000000000" pitchFamily="65" charset="-120"/>
                        </a:rPr>
                        <a:t>三、有其他不正當行為，不服制止</a:t>
                      </a:r>
                      <a:r>
                        <a:rPr lang="zh-TW" altLang="en-US" sz="2000" b="1" dirty="0">
                          <a:solidFill>
                            <a:schemeClr val="tx2"/>
                          </a:solidFill>
                          <a:latin typeface="微軟正黑體" panose="020B0604030504040204" pitchFamily="34" charset="-120"/>
                          <a:ea typeface="微軟正黑體" panose="020B0604030504040204" pitchFamily="34" charset="-120"/>
                        </a:rPr>
                        <a:t>。</a:t>
                      </a:r>
                      <a:endParaRPr lang="en-US" altLang="zh-TW" sz="2000" b="1" dirty="0">
                        <a:solidFill>
                          <a:schemeClr val="tx2"/>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1"/>
                  </a:ext>
                </a:extLst>
              </a:tr>
            </a:tbl>
          </a:graphicData>
        </a:graphic>
      </p:graphicFrame>
      <p:sp>
        <p:nvSpPr>
          <p:cNvPr id="5" name="標題 1"/>
          <p:cNvSpPr txBox="1">
            <a:spLocks/>
          </p:cNvSpPr>
          <p:nvPr/>
        </p:nvSpPr>
        <p:spPr>
          <a:xfrm>
            <a:off x="1061050" y="5888965"/>
            <a:ext cx="10430626" cy="5032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endParaRPr lang="zh-TW" altLang="en-US" sz="2400" b="1" dirty="0">
              <a:solidFill>
                <a:schemeClr val="tx2"/>
              </a:solidFill>
              <a:latin typeface="標楷體" panose="03000509000000000000" pitchFamily="65" charset="-120"/>
              <a:ea typeface="標楷體" panose="03000509000000000000" pitchFamily="65" charset="-120"/>
            </a:endParaRPr>
          </a:p>
        </p:txBody>
      </p:sp>
      <p:sp>
        <p:nvSpPr>
          <p:cNvPr id="6" name="投影片編號版面配置區 10">
            <a:extLst>
              <a:ext uri="{FF2B5EF4-FFF2-40B4-BE49-F238E27FC236}">
                <a16:creationId xmlns:a16="http://schemas.microsoft.com/office/drawing/2014/main" id="{8EAEEE95-55E8-1867-B601-17FEE306F4CF}"/>
              </a:ext>
            </a:extLst>
          </p:cNvPr>
          <p:cNvSpPr txBox="1">
            <a:spLocks/>
          </p:cNvSpPr>
          <p:nvPr/>
        </p:nvSpPr>
        <p:spPr>
          <a:xfrm>
            <a:off x="273875" y="6061726"/>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6</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154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1049" y="327803"/>
            <a:ext cx="10062565" cy="664235"/>
          </a:xfrm>
        </p:spPr>
        <p:txBody>
          <a:bodyPr/>
          <a:lstStyle/>
          <a:p>
            <a:r>
              <a:rPr lang="en-US" altLang="zh-TW" b="1" dirty="0">
                <a:solidFill>
                  <a:schemeClr val="tx2"/>
                </a:solidFill>
                <a:latin typeface="標楷體" panose="03000509000000000000" pitchFamily="65" charset="-120"/>
                <a:ea typeface="標楷體" panose="03000509000000000000" pitchFamily="65" charset="-120"/>
              </a:rPr>
              <a:t>3-1</a:t>
            </a:r>
            <a:r>
              <a:rPr lang="zh-TW" altLang="en-US" b="1" dirty="0">
                <a:solidFill>
                  <a:schemeClr val="tx2"/>
                </a:solidFill>
                <a:latin typeface="標楷體" panose="03000509000000000000" pitchFamily="65" charset="-120"/>
                <a:ea typeface="標楷體" panose="03000509000000000000" pitchFamily="65" charset="-120"/>
              </a:rPr>
              <a:t>公投法與選罷法規定</a:t>
            </a:r>
            <a:r>
              <a:rPr lang="zh-TW" altLang="en-US" b="1" u="sng" dirty="0">
                <a:solidFill>
                  <a:schemeClr val="tx2"/>
                </a:solidFill>
                <a:latin typeface="標楷體" panose="03000509000000000000" pitchFamily="65" charset="-120"/>
                <a:ea typeface="標楷體" panose="03000509000000000000" pitchFamily="65" charset="-120"/>
              </a:rPr>
              <a:t>不同</a:t>
            </a:r>
            <a:r>
              <a:rPr lang="zh-TW" altLang="en-US" b="1" dirty="0">
                <a:solidFill>
                  <a:schemeClr val="tx2"/>
                </a:solidFill>
                <a:latin typeface="標楷體" panose="03000509000000000000" pitchFamily="65" charset="-120"/>
                <a:ea typeface="標楷體" panose="03000509000000000000" pitchFamily="65" charset="-120"/>
              </a:rPr>
              <a:t>之處</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312954089"/>
              </p:ext>
            </p:extLst>
          </p:nvPr>
        </p:nvGraphicFramePr>
        <p:xfrm>
          <a:off x="862642" y="1150478"/>
          <a:ext cx="10260972" cy="4655169"/>
        </p:xfrm>
        <a:graphic>
          <a:graphicData uri="http://schemas.openxmlformats.org/drawingml/2006/table">
            <a:tbl>
              <a:tblPr firstRow="1" bandRow="1">
                <a:tableStyleId>{F5AB1C69-6EDB-4FF4-983F-18BD219EF322}</a:tableStyleId>
              </a:tblPr>
              <a:tblGrid>
                <a:gridCol w="5080958">
                  <a:extLst>
                    <a:ext uri="{9D8B030D-6E8A-4147-A177-3AD203B41FA5}">
                      <a16:colId xmlns:a16="http://schemas.microsoft.com/office/drawing/2014/main" val="20000"/>
                    </a:ext>
                  </a:extLst>
                </a:gridCol>
                <a:gridCol w="5180014">
                  <a:extLst>
                    <a:ext uri="{9D8B030D-6E8A-4147-A177-3AD203B41FA5}">
                      <a16:colId xmlns:a16="http://schemas.microsoft.com/office/drawing/2014/main" val="20001"/>
                    </a:ext>
                  </a:extLst>
                </a:gridCol>
              </a:tblGrid>
              <a:tr h="797011">
                <a:tc>
                  <a:txBody>
                    <a:bodyPr/>
                    <a:lstStyle/>
                    <a:p>
                      <a:r>
                        <a:rPr lang="zh-TW" altLang="en-US" sz="2400" dirty="0">
                          <a:latin typeface="標楷體" panose="03000509000000000000" pitchFamily="65" charset="-120"/>
                          <a:ea typeface="標楷體" panose="03000509000000000000" pitchFamily="65" charset="-120"/>
                        </a:rPr>
                        <a:t>選罷法第</a:t>
                      </a:r>
                      <a:r>
                        <a:rPr lang="en-US" altLang="zh-TW" sz="2400" dirty="0">
                          <a:latin typeface="標楷體" panose="03000509000000000000" pitchFamily="65" charset="-120"/>
                          <a:ea typeface="標楷體" panose="03000509000000000000" pitchFamily="65" charset="-120"/>
                        </a:rPr>
                        <a:t>56</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款</a:t>
                      </a:r>
                    </a:p>
                    <a:p>
                      <a:endParaRPr lang="zh-TW" altLang="en-US" sz="2400" dirty="0">
                        <a:latin typeface="標楷體" panose="03000509000000000000" pitchFamily="65" charset="-120"/>
                        <a:ea typeface="標楷體" panose="03000509000000000000" pitchFamily="65" charset="-120"/>
                      </a:endParaRPr>
                    </a:p>
                  </a:txBody>
                  <a:tcPr/>
                </a:tc>
                <a:tc>
                  <a:txBody>
                    <a:bodyPr/>
                    <a:lstStyle/>
                    <a:p>
                      <a:r>
                        <a:rPr lang="zh-TW" altLang="en-US" sz="2400" dirty="0">
                          <a:latin typeface="標楷體" panose="03000509000000000000" pitchFamily="65" charset="-120"/>
                          <a:ea typeface="標楷體" panose="03000509000000000000" pitchFamily="65" charset="-120"/>
                        </a:rPr>
                        <a:t>公投法第</a:t>
                      </a:r>
                      <a:r>
                        <a:rPr lang="en-US" altLang="zh-TW" sz="2400" dirty="0">
                          <a:latin typeface="標楷體" panose="03000509000000000000" pitchFamily="65" charset="-120"/>
                          <a:ea typeface="標楷體" panose="03000509000000000000" pitchFamily="65" charset="-120"/>
                        </a:rPr>
                        <a:t>22</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42</a:t>
                      </a:r>
                      <a:r>
                        <a:rPr lang="zh-TW" altLang="en-US" sz="2400" dirty="0">
                          <a:latin typeface="標楷體" panose="03000509000000000000" pitchFamily="65" charset="-120"/>
                          <a:ea typeface="標楷體" panose="03000509000000000000" pitchFamily="65" charset="-120"/>
                        </a:rPr>
                        <a:t>條</a:t>
                      </a:r>
                    </a:p>
                  </a:txBody>
                  <a:tcPr/>
                </a:tc>
                <a:extLst>
                  <a:ext uri="{0D108BD9-81ED-4DB2-BD59-A6C34878D82A}">
                    <a16:rowId xmlns:a16="http://schemas.microsoft.com/office/drawing/2014/main" val="10000"/>
                  </a:ext>
                </a:extLst>
              </a:tr>
              <a:tr h="3832209">
                <a:tc>
                  <a:txBody>
                    <a:bodyPr/>
                    <a:lstStyle/>
                    <a:p>
                      <a:r>
                        <a:rPr lang="en-US" altLang="zh-TW" sz="2400" dirty="0">
                          <a:solidFill>
                            <a:schemeClr val="tx2"/>
                          </a:solidFill>
                          <a:latin typeface="新細明體" panose="02020500000000000000" pitchFamily="18" charset="-120"/>
                          <a:ea typeface="新細明體" panose="02020500000000000000" pitchFamily="18" charset="-120"/>
                        </a:rPr>
                        <a:t>※</a:t>
                      </a:r>
                      <a:r>
                        <a:rPr lang="zh-TW" altLang="en-US" sz="2400" dirty="0">
                          <a:solidFill>
                            <a:schemeClr val="tx2"/>
                          </a:solidFill>
                          <a:latin typeface="標楷體" panose="03000509000000000000" pitchFamily="65" charset="-120"/>
                          <a:ea typeface="標楷體" panose="03000509000000000000" pitchFamily="65" charset="-120"/>
                        </a:rPr>
                        <a:t>政黨及任何人，不得有下列情事： </a:t>
                      </a:r>
                      <a:endParaRPr lang="en-US" altLang="zh-TW" sz="2400" dirty="0">
                        <a:solidFill>
                          <a:schemeClr val="tx2"/>
                        </a:solidFill>
                        <a:latin typeface="標楷體" panose="03000509000000000000" pitchFamily="65" charset="-120"/>
                        <a:ea typeface="標楷體" panose="03000509000000000000" pitchFamily="65" charset="-120"/>
                      </a:endParaRPr>
                    </a:p>
                    <a:p>
                      <a:r>
                        <a:rPr lang="zh-TW" altLang="en-US" sz="2400" dirty="0">
                          <a:solidFill>
                            <a:schemeClr val="tx2"/>
                          </a:solidFill>
                          <a:latin typeface="標楷體" panose="03000509000000000000" pitchFamily="65" charset="-120"/>
                          <a:ea typeface="標楷體" panose="03000509000000000000" pitchFamily="65" charset="-120"/>
                        </a:rPr>
                        <a:t>  二、</a:t>
                      </a:r>
                      <a:r>
                        <a:rPr lang="zh-TW" altLang="en-US" sz="2400" dirty="0">
                          <a:solidFill>
                            <a:srgbClr val="FF0000"/>
                          </a:solidFill>
                          <a:latin typeface="標楷體" panose="03000509000000000000" pitchFamily="65" charset="-120"/>
                          <a:ea typeface="標楷體" panose="03000509000000000000" pitchFamily="65" charset="-120"/>
                        </a:rPr>
                        <a:t>於投票日從事</a:t>
                      </a:r>
                      <a:r>
                        <a:rPr lang="zh-TW" altLang="en-US" sz="2400" dirty="0">
                          <a:solidFill>
                            <a:schemeClr val="tx2"/>
                          </a:solidFill>
                          <a:latin typeface="標楷體" panose="03000509000000000000" pitchFamily="65" charset="-120"/>
                          <a:ea typeface="標楷體" panose="03000509000000000000" pitchFamily="65" charset="-120"/>
                        </a:rPr>
                        <a:t>競選、助選或</a:t>
                      </a:r>
                      <a:r>
                        <a:rPr lang="zh-TW" altLang="en-US" sz="2400" dirty="0">
                          <a:solidFill>
                            <a:srgbClr val="FF0000"/>
                          </a:solidFill>
                          <a:latin typeface="標楷體" panose="03000509000000000000" pitchFamily="65" charset="-120"/>
                          <a:ea typeface="標楷體" panose="03000509000000000000" pitchFamily="65" charset="-120"/>
                        </a:rPr>
                        <a:t>罷</a:t>
                      </a:r>
                      <a:endParaRPr lang="en-US" altLang="zh-TW" sz="2400" dirty="0">
                        <a:solidFill>
                          <a:srgbClr val="FF0000"/>
                        </a:solidFill>
                        <a:latin typeface="標楷體" panose="03000509000000000000" pitchFamily="65" charset="-120"/>
                        <a:ea typeface="標楷體" panose="03000509000000000000" pitchFamily="65" charset="-120"/>
                      </a:endParaRPr>
                    </a:p>
                    <a:p>
                      <a:r>
                        <a:rPr lang="zh-TW" altLang="en-US" sz="2400" dirty="0">
                          <a:solidFill>
                            <a:srgbClr val="FF0000"/>
                          </a:solidFill>
                          <a:latin typeface="標楷體" panose="03000509000000000000" pitchFamily="65" charset="-120"/>
                          <a:ea typeface="標楷體" panose="03000509000000000000" pitchFamily="65" charset="-120"/>
                        </a:rPr>
                        <a:t>  免活動</a:t>
                      </a:r>
                      <a:r>
                        <a:rPr lang="zh-TW" altLang="en-US" sz="2400" dirty="0">
                          <a:latin typeface="標楷體" panose="03000509000000000000" pitchFamily="65" charset="-120"/>
                          <a:ea typeface="標楷體" panose="03000509000000000000" pitchFamily="65" charset="-120"/>
                        </a:rPr>
                        <a:t>。</a:t>
                      </a:r>
                    </a:p>
                    <a:p>
                      <a:r>
                        <a:rPr lang="en-US" altLang="zh-TW" sz="2400" dirty="0">
                          <a:solidFill>
                            <a:schemeClr val="tx2"/>
                          </a:solidFill>
                          <a:latin typeface="新細明體" panose="02020500000000000000" pitchFamily="18" charset="-120"/>
                          <a:ea typeface="新細明體" panose="02020500000000000000" pitchFamily="18" charset="-120"/>
                        </a:rPr>
                        <a:t>※</a:t>
                      </a:r>
                      <a:r>
                        <a:rPr lang="zh-TW" altLang="en-US" sz="2400" dirty="0">
                          <a:solidFill>
                            <a:schemeClr val="tx2"/>
                          </a:solidFill>
                          <a:latin typeface="標楷體" panose="03000509000000000000" pitchFamily="65" charset="-120"/>
                          <a:ea typeface="標楷體" panose="03000509000000000000" pitchFamily="65" charset="-120"/>
                        </a:rPr>
                        <a:t>違反上開規定依選罷法第</a:t>
                      </a:r>
                      <a:r>
                        <a:rPr lang="en-US" altLang="zh-TW" sz="2400" dirty="0">
                          <a:solidFill>
                            <a:schemeClr val="tx2"/>
                          </a:solidFill>
                          <a:latin typeface="標楷體" panose="03000509000000000000" pitchFamily="65" charset="-120"/>
                          <a:ea typeface="標楷體" panose="03000509000000000000" pitchFamily="65" charset="-120"/>
                        </a:rPr>
                        <a:t>110</a:t>
                      </a:r>
                      <a:r>
                        <a:rPr lang="zh-TW" altLang="en-US" sz="2400" dirty="0">
                          <a:solidFill>
                            <a:schemeClr val="tx2"/>
                          </a:solidFill>
                          <a:latin typeface="標楷體" panose="03000509000000000000" pitchFamily="65" charset="-120"/>
                          <a:ea typeface="標楷體" panose="03000509000000000000" pitchFamily="65" charset="-120"/>
                        </a:rPr>
                        <a:t>條第</a:t>
                      </a:r>
                      <a:endParaRPr lang="en-US" altLang="zh-TW" sz="2400" dirty="0">
                        <a:solidFill>
                          <a:schemeClr val="tx2"/>
                        </a:solidFill>
                        <a:latin typeface="標楷體" panose="03000509000000000000" pitchFamily="65" charset="-120"/>
                        <a:ea typeface="標楷體" panose="03000509000000000000" pitchFamily="65" charset="-120"/>
                      </a:endParaRPr>
                    </a:p>
                    <a:p>
                      <a:r>
                        <a:rPr lang="zh-TW" altLang="en-US" sz="2400" dirty="0">
                          <a:solidFill>
                            <a:schemeClr val="tx2"/>
                          </a:solidFill>
                          <a:latin typeface="標楷體" panose="03000509000000000000" pitchFamily="65" charset="-120"/>
                          <a:ea typeface="標楷體" panose="03000509000000000000" pitchFamily="65" charset="-120"/>
                        </a:rPr>
                        <a:t>  </a:t>
                      </a:r>
                      <a:r>
                        <a:rPr lang="en-US" altLang="zh-TW" sz="2400" dirty="0">
                          <a:solidFill>
                            <a:schemeClr val="tx2"/>
                          </a:solidFill>
                          <a:latin typeface="標楷體" panose="03000509000000000000" pitchFamily="65" charset="-120"/>
                          <a:ea typeface="標楷體" panose="03000509000000000000" pitchFamily="65" charset="-120"/>
                        </a:rPr>
                        <a:t>5</a:t>
                      </a:r>
                      <a:r>
                        <a:rPr lang="zh-TW" altLang="en-US" sz="2400" dirty="0">
                          <a:solidFill>
                            <a:schemeClr val="tx2"/>
                          </a:solidFill>
                          <a:latin typeface="標楷體" panose="03000509000000000000" pitchFamily="65" charset="-120"/>
                          <a:ea typeface="標楷體" panose="03000509000000000000" pitchFamily="65" charset="-120"/>
                        </a:rPr>
                        <a:t>項規定，處新台幣十萬元以上</a:t>
                      </a:r>
                      <a:endParaRPr lang="en-US" altLang="zh-TW" sz="2400" dirty="0">
                        <a:solidFill>
                          <a:schemeClr val="tx2"/>
                        </a:solidFill>
                        <a:latin typeface="標楷體" panose="03000509000000000000" pitchFamily="65" charset="-120"/>
                        <a:ea typeface="標楷體" panose="03000509000000000000" pitchFamily="65" charset="-120"/>
                      </a:endParaRPr>
                    </a:p>
                    <a:p>
                      <a:r>
                        <a:rPr lang="zh-TW" altLang="en-US" sz="2400" dirty="0">
                          <a:solidFill>
                            <a:schemeClr val="tx2"/>
                          </a:solidFill>
                          <a:latin typeface="標楷體" panose="03000509000000000000" pitchFamily="65" charset="-120"/>
                          <a:ea typeface="標楷體" panose="03000509000000000000" pitchFamily="65" charset="-120"/>
                        </a:rPr>
                        <a:t>  一百萬元以下罰鍰。</a:t>
                      </a:r>
                      <a:r>
                        <a:rPr lang="en-US" altLang="zh-TW" sz="2400" dirty="0">
                          <a:solidFill>
                            <a:schemeClr val="tx2"/>
                          </a:solidFill>
                          <a:latin typeface="標楷體" panose="03000509000000000000" pitchFamily="65" charset="-120"/>
                          <a:ea typeface="標楷體" panose="03000509000000000000" pitchFamily="65" charset="-120"/>
                        </a:rPr>
                        <a:t>(</a:t>
                      </a:r>
                      <a:r>
                        <a:rPr lang="zh-TW" altLang="en-US" sz="2400" dirty="0">
                          <a:solidFill>
                            <a:schemeClr val="tx2"/>
                          </a:solidFill>
                          <a:latin typeface="標楷體" panose="03000509000000000000" pitchFamily="65" charset="-120"/>
                          <a:ea typeface="標楷體" panose="03000509000000000000" pitchFamily="65" charset="-120"/>
                        </a:rPr>
                        <a:t>罷免案提議</a:t>
                      </a:r>
                      <a:endParaRPr lang="en-US" altLang="zh-TW" sz="2400" dirty="0">
                        <a:solidFill>
                          <a:schemeClr val="tx2"/>
                        </a:solidFill>
                        <a:latin typeface="標楷體" panose="03000509000000000000" pitchFamily="65" charset="-120"/>
                        <a:ea typeface="標楷體" panose="03000509000000000000" pitchFamily="65" charset="-120"/>
                      </a:endParaRPr>
                    </a:p>
                    <a:p>
                      <a:r>
                        <a:rPr lang="zh-TW" altLang="en-US" sz="2400" dirty="0">
                          <a:solidFill>
                            <a:schemeClr val="tx2"/>
                          </a:solidFill>
                          <a:latin typeface="標楷體" panose="03000509000000000000" pitchFamily="65" charset="-120"/>
                          <a:ea typeface="標楷體" panose="03000509000000000000" pitchFamily="65" charset="-120"/>
                        </a:rPr>
                        <a:t>  人之領銜人、被罷免人及其受僱人</a:t>
                      </a:r>
                      <a:endParaRPr lang="en-US" altLang="zh-TW" sz="2400" dirty="0">
                        <a:solidFill>
                          <a:schemeClr val="tx2"/>
                        </a:solidFill>
                        <a:latin typeface="標楷體" panose="03000509000000000000" pitchFamily="65" charset="-120"/>
                        <a:ea typeface="標楷體" panose="03000509000000000000" pitchFamily="65" charset="-120"/>
                      </a:endParaRPr>
                    </a:p>
                    <a:p>
                      <a:r>
                        <a:rPr lang="zh-TW" altLang="en-US" sz="2400" dirty="0">
                          <a:solidFill>
                            <a:schemeClr val="tx2"/>
                          </a:solidFill>
                          <a:latin typeface="標楷體" panose="03000509000000000000" pitchFamily="65" charset="-120"/>
                          <a:ea typeface="標楷體" panose="03000509000000000000" pitchFamily="65" charset="-120"/>
                        </a:rPr>
                        <a:t>  代理人或使用人：處新臺幣二十萬</a:t>
                      </a:r>
                      <a:endParaRPr lang="en-US" altLang="zh-TW" sz="2400" dirty="0">
                        <a:solidFill>
                          <a:schemeClr val="tx2"/>
                        </a:solidFill>
                        <a:latin typeface="標楷體" panose="03000509000000000000" pitchFamily="65" charset="-120"/>
                        <a:ea typeface="標楷體" panose="03000509000000000000" pitchFamily="65" charset="-120"/>
                      </a:endParaRPr>
                    </a:p>
                    <a:p>
                      <a:r>
                        <a:rPr lang="zh-TW" altLang="en-US" sz="2400" dirty="0">
                          <a:solidFill>
                            <a:schemeClr val="tx2"/>
                          </a:solidFill>
                          <a:latin typeface="標楷體" panose="03000509000000000000" pitchFamily="65" charset="-120"/>
                          <a:ea typeface="標楷體" panose="03000509000000000000" pitchFamily="65" charset="-120"/>
                        </a:rPr>
                        <a:t>  元以上二百萬元以下罰鍰</a:t>
                      </a:r>
                      <a:r>
                        <a:rPr lang="en-US" altLang="zh-TW" sz="2400" dirty="0">
                          <a:solidFill>
                            <a:schemeClr val="tx2"/>
                          </a:solidFill>
                          <a:latin typeface="標楷體" panose="03000509000000000000" pitchFamily="65" charset="-120"/>
                          <a:ea typeface="標楷體" panose="03000509000000000000" pitchFamily="65" charset="-120"/>
                        </a:rPr>
                        <a:t>)</a:t>
                      </a:r>
                    </a:p>
                    <a:p>
                      <a:endParaRPr lang="zh-TW" altLang="en-US" sz="2400" dirty="0">
                        <a:latin typeface="標楷體" panose="03000509000000000000" pitchFamily="65" charset="-120"/>
                        <a:ea typeface="標楷體" panose="03000509000000000000" pitchFamily="65" charset="-120"/>
                      </a:endParaRPr>
                    </a:p>
                  </a:txBody>
                  <a:tcPr/>
                </a:tc>
                <a:tc>
                  <a:txBody>
                    <a:bodyPr/>
                    <a:lstStyle/>
                    <a:p>
                      <a:r>
                        <a:rPr lang="en-US" altLang="zh-TW" sz="2400" dirty="0">
                          <a:solidFill>
                            <a:schemeClr val="tx2"/>
                          </a:solidFill>
                          <a:latin typeface="新細明體" panose="02020500000000000000" pitchFamily="18" charset="-120"/>
                          <a:ea typeface="新細明體" panose="02020500000000000000" pitchFamily="18" charset="-120"/>
                        </a:rPr>
                        <a:t>※</a:t>
                      </a:r>
                      <a:r>
                        <a:rPr lang="zh-TW" altLang="en-US" sz="2400" dirty="0">
                          <a:solidFill>
                            <a:schemeClr val="tx2"/>
                          </a:solidFill>
                          <a:latin typeface="標楷體" panose="03000509000000000000" pitchFamily="65" charset="-120"/>
                          <a:ea typeface="標楷體" panose="03000509000000000000" pitchFamily="65" charset="-120"/>
                        </a:rPr>
                        <a:t>公民投票法並未框定公投活動期</a:t>
                      </a:r>
                      <a:endParaRPr lang="en-US" altLang="zh-TW" sz="2400" dirty="0">
                        <a:solidFill>
                          <a:schemeClr val="tx2"/>
                        </a:solidFill>
                        <a:latin typeface="標楷體" panose="03000509000000000000" pitchFamily="65" charset="-120"/>
                        <a:ea typeface="標楷體" panose="03000509000000000000" pitchFamily="65" charset="-120"/>
                      </a:endParaRPr>
                    </a:p>
                    <a:p>
                      <a:r>
                        <a:rPr lang="zh-TW" altLang="en-US" sz="2400" dirty="0">
                          <a:solidFill>
                            <a:schemeClr val="tx2"/>
                          </a:solidFill>
                          <a:latin typeface="標楷體" panose="03000509000000000000" pitchFamily="65" charset="-120"/>
                          <a:ea typeface="標楷體" panose="03000509000000000000" pitchFamily="65" charset="-120"/>
                        </a:rPr>
                        <a:t>  間，亦</a:t>
                      </a:r>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未禁止投票日從事宣傳活</a:t>
                      </a:r>
                      <a:endParaRPr lang="en-US" altLang="zh-TW"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動</a:t>
                      </a:r>
                      <a:r>
                        <a:rPr lang="zh-TW" altLang="en-US" sz="2400" dirty="0">
                          <a:solidFill>
                            <a:schemeClr val="tx2"/>
                          </a:solidFill>
                          <a:latin typeface="標楷體" panose="03000509000000000000" pitchFamily="65" charset="-120"/>
                          <a:ea typeface="標楷體" panose="03000509000000000000" pitchFamily="65" charset="-120"/>
                        </a:rPr>
                        <a:t>，依公民投票法第</a:t>
                      </a:r>
                      <a:r>
                        <a:rPr lang="en-US" altLang="zh-TW" sz="2400" dirty="0">
                          <a:solidFill>
                            <a:schemeClr val="tx2"/>
                          </a:solidFill>
                          <a:latin typeface="標楷體" panose="03000509000000000000" pitchFamily="65" charset="-120"/>
                          <a:ea typeface="標楷體" panose="03000509000000000000" pitchFamily="65" charset="-120"/>
                        </a:rPr>
                        <a:t>1</a:t>
                      </a:r>
                      <a:r>
                        <a:rPr lang="zh-TW" altLang="en-US" sz="2400" dirty="0">
                          <a:solidFill>
                            <a:schemeClr val="tx2"/>
                          </a:solidFill>
                          <a:latin typeface="標楷體" panose="03000509000000000000" pitchFamily="65" charset="-120"/>
                          <a:ea typeface="標楷體" panose="03000509000000000000" pitchFamily="65" charset="-120"/>
                        </a:rPr>
                        <a:t>條第</a:t>
                      </a:r>
                      <a:r>
                        <a:rPr lang="en-US" altLang="zh-TW" sz="2400" dirty="0">
                          <a:solidFill>
                            <a:schemeClr val="tx2"/>
                          </a:solidFill>
                          <a:latin typeface="標楷體" panose="03000509000000000000" pitchFamily="65" charset="-120"/>
                          <a:ea typeface="標楷體" panose="03000509000000000000" pitchFamily="65" charset="-120"/>
                        </a:rPr>
                        <a:t>1</a:t>
                      </a:r>
                      <a:r>
                        <a:rPr lang="zh-TW" altLang="en-US" sz="2400" dirty="0">
                          <a:solidFill>
                            <a:schemeClr val="tx2"/>
                          </a:solidFill>
                          <a:latin typeface="標楷體" panose="03000509000000000000" pitchFamily="65" charset="-120"/>
                          <a:ea typeface="標楷體" panose="03000509000000000000" pitchFamily="65" charset="-120"/>
                        </a:rPr>
                        <a:t>項後</a:t>
                      </a:r>
                      <a:endParaRPr lang="en-US" altLang="zh-TW" sz="2400" dirty="0">
                        <a:solidFill>
                          <a:schemeClr val="tx2"/>
                        </a:solidFill>
                        <a:latin typeface="標楷體" panose="03000509000000000000" pitchFamily="65" charset="-120"/>
                        <a:ea typeface="標楷體" panose="03000509000000000000" pitchFamily="65" charset="-120"/>
                      </a:endParaRPr>
                    </a:p>
                    <a:p>
                      <a:r>
                        <a:rPr lang="zh-TW" altLang="en-US" sz="2400" dirty="0">
                          <a:solidFill>
                            <a:schemeClr val="tx2"/>
                          </a:solidFill>
                          <a:latin typeface="標楷體" panose="03000509000000000000" pitchFamily="65" charset="-120"/>
                          <a:ea typeface="標楷體" panose="03000509000000000000" pitchFamily="65" charset="-120"/>
                        </a:rPr>
                        <a:t>  段規定，適用平常法制予以規制。</a:t>
                      </a:r>
                    </a:p>
                    <a:p>
                      <a:r>
                        <a:rPr lang="en-US" altLang="zh-TW" sz="2400" dirty="0">
                          <a:solidFill>
                            <a:schemeClr val="tx2"/>
                          </a:solidFill>
                          <a:latin typeface="新細明體" panose="02020500000000000000" pitchFamily="18" charset="-120"/>
                          <a:ea typeface="新細明體" panose="02020500000000000000" pitchFamily="18" charset="-120"/>
                        </a:rPr>
                        <a:t>※</a:t>
                      </a:r>
                      <a:r>
                        <a:rPr lang="zh-TW" altLang="en-US" sz="2400" dirty="0">
                          <a:solidFill>
                            <a:schemeClr val="tx2"/>
                          </a:solidFill>
                          <a:latin typeface="標楷體" panose="03000509000000000000" pitchFamily="65" charset="-120"/>
                          <a:ea typeface="標楷體" panose="03000509000000000000" pitchFamily="65" charset="-120"/>
                        </a:rPr>
                        <a:t>如有上開宣傳活動固依公投法第</a:t>
                      </a:r>
                      <a:r>
                        <a:rPr lang="en-US" altLang="zh-TW" sz="2400" dirty="0">
                          <a:solidFill>
                            <a:schemeClr val="tx2"/>
                          </a:solidFill>
                          <a:latin typeface="標楷體" panose="03000509000000000000" pitchFamily="65" charset="-120"/>
                          <a:ea typeface="標楷體" panose="03000509000000000000" pitchFamily="65" charset="-120"/>
                        </a:rPr>
                        <a:t>1</a:t>
                      </a:r>
                    </a:p>
                    <a:p>
                      <a:r>
                        <a:rPr lang="zh-TW" altLang="en-US" sz="2400" dirty="0">
                          <a:solidFill>
                            <a:schemeClr val="tx2"/>
                          </a:solidFill>
                          <a:latin typeface="標楷體" panose="03000509000000000000" pitchFamily="65" charset="-120"/>
                          <a:ea typeface="標楷體" panose="03000509000000000000" pitchFamily="65" charset="-120"/>
                        </a:rPr>
                        <a:t>  條第</a:t>
                      </a:r>
                      <a:r>
                        <a:rPr lang="en-US" altLang="zh-TW" sz="2400" dirty="0">
                          <a:solidFill>
                            <a:schemeClr val="tx2"/>
                          </a:solidFill>
                          <a:latin typeface="標楷體" panose="03000509000000000000" pitchFamily="65" charset="-120"/>
                          <a:ea typeface="標楷體" panose="03000509000000000000" pitchFamily="65" charset="-120"/>
                        </a:rPr>
                        <a:t>1</a:t>
                      </a:r>
                      <a:r>
                        <a:rPr lang="zh-TW" altLang="en-US" sz="2400" dirty="0">
                          <a:solidFill>
                            <a:schemeClr val="tx2"/>
                          </a:solidFill>
                          <a:latin typeface="標楷體" panose="03000509000000000000" pitchFamily="65" charset="-120"/>
                          <a:ea typeface="標楷體" panose="03000509000000000000" pitchFamily="65" charset="-120"/>
                        </a:rPr>
                        <a:t>項後段適用集會遊行法等平</a:t>
                      </a:r>
                      <a:endParaRPr lang="en-US" altLang="zh-TW" sz="2400" dirty="0">
                        <a:solidFill>
                          <a:schemeClr val="tx2"/>
                        </a:solidFill>
                        <a:latin typeface="標楷體" panose="03000509000000000000" pitchFamily="65" charset="-120"/>
                        <a:ea typeface="標楷體" panose="03000509000000000000" pitchFamily="65" charset="-120"/>
                      </a:endParaRPr>
                    </a:p>
                    <a:p>
                      <a:r>
                        <a:rPr lang="zh-TW" altLang="en-US" sz="2400" dirty="0">
                          <a:solidFill>
                            <a:schemeClr val="tx2"/>
                          </a:solidFill>
                          <a:latin typeface="標楷體" panose="03000509000000000000" pitchFamily="65" charset="-120"/>
                          <a:ea typeface="標楷體" panose="03000509000000000000" pitchFamily="65" charset="-120"/>
                        </a:rPr>
                        <a:t>  常法制予以規制；</a:t>
                      </a:r>
                      <a:r>
                        <a:rPr lang="zh-TW" altLang="en-US" sz="2400" dirty="0">
                          <a:solidFill>
                            <a:schemeClr val="bg2">
                              <a:lumMod val="50000"/>
                            </a:schemeClr>
                          </a:solidFill>
                          <a:latin typeface="標楷體" panose="03000509000000000000" pitchFamily="65" charset="-120"/>
                          <a:ea typeface="標楷體" panose="03000509000000000000" pitchFamily="65" charset="-120"/>
                        </a:rPr>
                        <a:t>於投票日則應</a:t>
                      </a:r>
                      <a:endParaRPr lang="en-US" altLang="zh-TW" sz="2400" dirty="0">
                        <a:solidFill>
                          <a:schemeClr val="bg2">
                            <a:lumMod val="50000"/>
                          </a:schemeClr>
                        </a:solidFill>
                        <a:latin typeface="標楷體" panose="03000509000000000000" pitchFamily="65" charset="-120"/>
                        <a:ea typeface="標楷體" panose="03000509000000000000" pitchFamily="65" charset="-120"/>
                      </a:endParaRPr>
                    </a:p>
                    <a:p>
                      <a:r>
                        <a:rPr lang="zh-TW" altLang="en-US" sz="2400" dirty="0">
                          <a:solidFill>
                            <a:schemeClr val="bg2">
                              <a:lumMod val="50000"/>
                            </a:schemeClr>
                          </a:solidFill>
                          <a:latin typeface="標楷體" panose="03000509000000000000" pitchFamily="65" charset="-120"/>
                          <a:ea typeface="標楷體" panose="03000509000000000000" pitchFamily="65" charset="-120"/>
                        </a:rPr>
                        <a:t>  視其是否屬</a:t>
                      </a:r>
                      <a:r>
                        <a:rPr lang="zh-TW" altLang="en-US" sz="2400" u="sng" dirty="0">
                          <a:solidFill>
                            <a:schemeClr val="bg2">
                              <a:lumMod val="50000"/>
                            </a:schemeClr>
                          </a:solidFill>
                          <a:latin typeface="標楷體" panose="03000509000000000000" pitchFamily="65" charset="-120"/>
                          <a:ea typeface="標楷體" panose="03000509000000000000" pitchFamily="65" charset="-120"/>
                        </a:rPr>
                        <a:t>公投法</a:t>
                      </a:r>
                      <a:r>
                        <a:rPr lang="zh-TW" altLang="en-US" sz="2400" dirty="0">
                          <a:solidFill>
                            <a:srgbClr val="FF0000"/>
                          </a:solidFill>
                          <a:latin typeface="標楷體" panose="03000509000000000000" pitchFamily="65" charset="-120"/>
                          <a:ea typeface="標楷體" panose="03000509000000000000" pitchFamily="65" charset="-120"/>
                        </a:rPr>
                        <a:t>第</a:t>
                      </a:r>
                      <a:r>
                        <a:rPr lang="en-US" altLang="zh-TW" sz="2400" dirty="0">
                          <a:solidFill>
                            <a:srgbClr val="FF0000"/>
                          </a:solidFill>
                          <a:latin typeface="標楷體" panose="03000509000000000000" pitchFamily="65" charset="-120"/>
                          <a:ea typeface="標楷體" panose="03000509000000000000" pitchFamily="65" charset="-120"/>
                        </a:rPr>
                        <a:t>22</a:t>
                      </a:r>
                      <a:r>
                        <a:rPr lang="zh-TW" altLang="en-US" sz="2400" dirty="0">
                          <a:solidFill>
                            <a:srgbClr val="FF0000"/>
                          </a:solidFill>
                          <a:latin typeface="標楷體" panose="03000509000000000000" pitchFamily="65" charset="-120"/>
                          <a:ea typeface="標楷體" panose="03000509000000000000" pitchFamily="65" charset="-120"/>
                        </a:rPr>
                        <a:t>條、第</a:t>
                      </a:r>
                      <a:r>
                        <a:rPr lang="en-US" altLang="zh-TW" sz="2400" dirty="0">
                          <a:solidFill>
                            <a:srgbClr val="FF0000"/>
                          </a:solidFill>
                          <a:latin typeface="標楷體" panose="03000509000000000000" pitchFamily="65" charset="-120"/>
                          <a:ea typeface="標楷體" panose="03000509000000000000" pitchFamily="65" charset="-120"/>
                        </a:rPr>
                        <a:t>42</a:t>
                      </a:r>
                    </a:p>
                    <a:p>
                      <a:r>
                        <a:rPr lang="zh-TW" altLang="en-US" sz="2400" dirty="0">
                          <a:solidFill>
                            <a:srgbClr val="FF0000"/>
                          </a:solidFill>
                          <a:latin typeface="標楷體" panose="03000509000000000000" pitchFamily="65" charset="-120"/>
                          <a:ea typeface="標楷體" panose="03000509000000000000" pitchFamily="65" charset="-120"/>
                        </a:rPr>
                        <a:t>  條禁制之行為，而仍有該二條款</a:t>
                      </a:r>
                      <a:endParaRPr lang="en-US" altLang="zh-TW" sz="2400" dirty="0">
                        <a:solidFill>
                          <a:srgbClr val="FF0000"/>
                        </a:solidFill>
                        <a:latin typeface="標楷體" panose="03000509000000000000" pitchFamily="65" charset="-120"/>
                        <a:ea typeface="標楷體" panose="03000509000000000000" pitchFamily="65" charset="-120"/>
                      </a:endParaRPr>
                    </a:p>
                    <a:p>
                      <a:r>
                        <a:rPr lang="zh-TW" altLang="en-US" sz="2400" dirty="0">
                          <a:solidFill>
                            <a:srgbClr val="FF0000"/>
                          </a:solidFill>
                          <a:latin typeface="標楷體" panose="03000509000000000000" pitchFamily="65" charset="-120"/>
                          <a:ea typeface="標楷體" panose="03000509000000000000" pitchFamily="65" charset="-120"/>
                        </a:rPr>
                        <a:t>  之適用</a:t>
                      </a:r>
                      <a:r>
                        <a:rPr lang="zh-TW" altLang="en-US" sz="2400" dirty="0">
                          <a:latin typeface="標楷體" panose="03000509000000000000" pitchFamily="65" charset="-120"/>
                          <a:ea typeface="標楷體" panose="03000509000000000000" pitchFamily="65" charset="-120"/>
                        </a:rPr>
                        <a:t>。</a:t>
                      </a:r>
                      <a:r>
                        <a:rPr lang="en-US" altLang="zh-TW" sz="1400" dirty="0">
                          <a:latin typeface="標楷體" panose="03000509000000000000" pitchFamily="65" charset="-120"/>
                          <a:ea typeface="標楷體" panose="03000509000000000000" pitchFamily="65" charset="-120"/>
                        </a:rPr>
                        <a:t>(</a:t>
                      </a:r>
                      <a:r>
                        <a:rPr lang="en-US" altLang="zh-TW" sz="1400" dirty="0">
                          <a:solidFill>
                            <a:schemeClr val="tx2"/>
                          </a:solidFill>
                          <a:latin typeface="標楷體" panose="03000509000000000000" pitchFamily="65" charset="-120"/>
                          <a:ea typeface="標楷體" panose="03000509000000000000" pitchFamily="65" charset="-120"/>
                        </a:rPr>
                        <a:t>110</a:t>
                      </a:r>
                      <a:r>
                        <a:rPr lang="zh-TW" altLang="en-US" sz="1400" dirty="0">
                          <a:solidFill>
                            <a:schemeClr val="tx2"/>
                          </a:solidFill>
                          <a:latin typeface="標楷體" panose="03000509000000000000" pitchFamily="65" charset="-120"/>
                          <a:ea typeface="標楷體" panose="03000509000000000000" pitchFamily="65" charset="-120"/>
                        </a:rPr>
                        <a:t>年</a:t>
                      </a:r>
                      <a:r>
                        <a:rPr lang="en-US" altLang="zh-TW" sz="1400" dirty="0">
                          <a:solidFill>
                            <a:schemeClr val="tx2"/>
                          </a:solidFill>
                          <a:latin typeface="標楷體" panose="03000509000000000000" pitchFamily="65" charset="-120"/>
                          <a:ea typeface="標楷體" panose="03000509000000000000" pitchFamily="65" charset="-120"/>
                        </a:rPr>
                        <a:t>5</a:t>
                      </a:r>
                      <a:r>
                        <a:rPr lang="zh-TW" altLang="en-US" sz="1400" dirty="0">
                          <a:solidFill>
                            <a:schemeClr val="tx2"/>
                          </a:solidFill>
                          <a:latin typeface="標楷體" panose="03000509000000000000" pitchFamily="65" charset="-120"/>
                          <a:ea typeface="標楷體" panose="03000509000000000000" pitchFamily="65" charset="-120"/>
                        </a:rPr>
                        <a:t>月</a:t>
                      </a:r>
                      <a:r>
                        <a:rPr lang="en-US" altLang="zh-TW" sz="1400" dirty="0">
                          <a:solidFill>
                            <a:schemeClr val="tx2"/>
                          </a:solidFill>
                          <a:latin typeface="標楷體" panose="03000509000000000000" pitchFamily="65" charset="-120"/>
                          <a:ea typeface="標楷體" panose="03000509000000000000" pitchFamily="65" charset="-120"/>
                        </a:rPr>
                        <a:t>10</a:t>
                      </a:r>
                      <a:r>
                        <a:rPr lang="zh-TW" altLang="en-US" sz="1400" dirty="0">
                          <a:solidFill>
                            <a:schemeClr val="tx2"/>
                          </a:solidFill>
                          <a:latin typeface="標楷體" panose="03000509000000000000" pitchFamily="65" charset="-120"/>
                          <a:ea typeface="標楷體" panose="03000509000000000000" pitchFamily="65" charset="-120"/>
                        </a:rPr>
                        <a:t>日中選法字第</a:t>
                      </a:r>
                      <a:r>
                        <a:rPr lang="en-US" altLang="zh-TW" sz="1400" dirty="0">
                          <a:solidFill>
                            <a:schemeClr val="tx2"/>
                          </a:solidFill>
                          <a:latin typeface="標楷體" panose="03000509000000000000" pitchFamily="65" charset="-120"/>
                          <a:ea typeface="標楷體" panose="03000509000000000000" pitchFamily="65" charset="-120"/>
                        </a:rPr>
                        <a:t>100022969</a:t>
                      </a:r>
                      <a:r>
                        <a:rPr lang="zh-TW" altLang="en-US" sz="1400" dirty="0">
                          <a:solidFill>
                            <a:schemeClr val="tx2"/>
                          </a:solidFill>
                          <a:latin typeface="標楷體" panose="03000509000000000000" pitchFamily="65" charset="-120"/>
                          <a:ea typeface="標楷體" panose="03000509000000000000" pitchFamily="65" charset="-120"/>
                        </a:rPr>
                        <a:t>號</a:t>
                      </a:r>
                      <a:r>
                        <a:rPr lang="en-US" altLang="zh-TW" sz="1400" dirty="0">
                          <a:latin typeface="標楷體" panose="03000509000000000000" pitchFamily="65" charset="-120"/>
                          <a:ea typeface="標楷體" panose="03000509000000000000" pitchFamily="65" charset="-120"/>
                        </a:rPr>
                        <a:t>)</a:t>
                      </a:r>
                      <a:endParaRPr lang="zh-TW" altLang="en-US" sz="14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1"/>
                  </a:ext>
                </a:extLst>
              </a:tr>
            </a:tbl>
          </a:graphicData>
        </a:graphic>
      </p:graphicFrame>
      <p:sp>
        <p:nvSpPr>
          <p:cNvPr id="5" name="標題 1"/>
          <p:cNvSpPr txBox="1">
            <a:spLocks/>
          </p:cNvSpPr>
          <p:nvPr/>
        </p:nvSpPr>
        <p:spPr>
          <a:xfrm>
            <a:off x="1061050" y="5888965"/>
            <a:ext cx="10430626" cy="5032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US" altLang="zh-TW" sz="2400" b="1" dirty="0">
                <a:solidFill>
                  <a:schemeClr val="tx2"/>
                </a:solidFill>
                <a:latin typeface="新細明體" panose="02020500000000000000" pitchFamily="18" charset="-120"/>
                <a:ea typeface="新細明體" panose="02020500000000000000" pitchFamily="18" charset="-120"/>
              </a:rPr>
              <a:t>※</a:t>
            </a:r>
            <a:r>
              <a:rPr lang="zh-TW" altLang="en-US" sz="2400" b="1" dirty="0">
                <a:solidFill>
                  <a:schemeClr val="tx2"/>
                </a:solidFill>
                <a:latin typeface="標楷體" panose="03000509000000000000" pitchFamily="65" charset="-120"/>
                <a:ea typeface="標楷體" panose="03000509000000000000" pitchFamily="65" charset="-120"/>
              </a:rPr>
              <a:t>公職人員選罷法第</a:t>
            </a:r>
            <a:r>
              <a:rPr lang="en-US" altLang="zh-TW" sz="2400" b="1" dirty="0">
                <a:solidFill>
                  <a:schemeClr val="tx2"/>
                </a:solidFill>
                <a:latin typeface="標楷體" panose="03000509000000000000" pitchFamily="65" charset="-120"/>
                <a:ea typeface="標楷體" panose="03000509000000000000" pitchFamily="65" charset="-120"/>
              </a:rPr>
              <a:t>108</a:t>
            </a:r>
            <a:r>
              <a:rPr lang="zh-TW" altLang="en-US" sz="2400" b="1" dirty="0">
                <a:solidFill>
                  <a:schemeClr val="tx2"/>
                </a:solidFill>
                <a:latin typeface="標楷體" panose="03000509000000000000" pitchFamily="65" charset="-120"/>
                <a:ea typeface="標楷體" panose="03000509000000000000" pitchFamily="65" charset="-120"/>
              </a:rPr>
              <a:t>條第</a:t>
            </a:r>
            <a:r>
              <a:rPr lang="en-US" altLang="zh-TW" sz="2400" b="1" dirty="0">
                <a:solidFill>
                  <a:schemeClr val="tx2"/>
                </a:solidFill>
                <a:latin typeface="標楷體" panose="03000509000000000000" pitchFamily="65" charset="-120"/>
                <a:ea typeface="標楷體" panose="03000509000000000000" pitchFamily="65" charset="-120"/>
              </a:rPr>
              <a:t>2</a:t>
            </a:r>
            <a:r>
              <a:rPr lang="zh-TW" altLang="en-US" sz="2400" b="1" dirty="0">
                <a:solidFill>
                  <a:schemeClr val="tx2"/>
                </a:solidFill>
                <a:latin typeface="標楷體" panose="03000509000000000000" pitchFamily="65" charset="-120"/>
                <a:ea typeface="標楷體" panose="03000509000000000000" pitchFamily="65" charset="-120"/>
              </a:rPr>
              <a:t>項與公投法第</a:t>
            </a:r>
            <a:r>
              <a:rPr lang="en-US" altLang="zh-TW" sz="2400" b="1" dirty="0">
                <a:solidFill>
                  <a:schemeClr val="tx2"/>
                </a:solidFill>
                <a:latin typeface="標楷體" panose="03000509000000000000" pitchFamily="65" charset="-120"/>
                <a:ea typeface="標楷體" panose="03000509000000000000" pitchFamily="65" charset="-120"/>
              </a:rPr>
              <a:t>42</a:t>
            </a:r>
            <a:r>
              <a:rPr lang="zh-TW" altLang="en-US" sz="2400" b="1" dirty="0">
                <a:solidFill>
                  <a:schemeClr val="tx2"/>
                </a:solidFill>
                <a:latin typeface="標楷體" panose="03000509000000000000" pitchFamily="65" charset="-120"/>
                <a:ea typeface="標楷體" panose="03000509000000000000" pitchFamily="65" charset="-120"/>
              </a:rPr>
              <a:t>條規定相同。</a:t>
            </a:r>
          </a:p>
        </p:txBody>
      </p:sp>
      <p:sp>
        <p:nvSpPr>
          <p:cNvPr id="3" name="投影片編號版面配置區 2">
            <a:extLst>
              <a:ext uri="{FF2B5EF4-FFF2-40B4-BE49-F238E27FC236}">
                <a16:creationId xmlns:a16="http://schemas.microsoft.com/office/drawing/2014/main" id="{7179EC41-B056-27B3-D04A-80CE12ED530C}"/>
              </a:ext>
            </a:extLst>
          </p:cNvPr>
          <p:cNvSpPr>
            <a:spLocks noGrp="1"/>
          </p:cNvSpPr>
          <p:nvPr>
            <p:ph type="sldNum" sz="quarter" idx="12"/>
          </p:nvPr>
        </p:nvSpPr>
        <p:spPr/>
        <p:txBody>
          <a:bodyPr/>
          <a:lstStyle/>
          <a:p>
            <a:fld id="{022B156B-59AE-415F-B24B-8756D48BB977}" type="slidenum">
              <a:rPr lang="en-US" altLang="zh-TW" smtClean="0"/>
              <a:t>7</a:t>
            </a:fld>
            <a:endParaRPr lang="en-US" altLang="zh-TW"/>
          </a:p>
        </p:txBody>
      </p:sp>
      <p:sp>
        <p:nvSpPr>
          <p:cNvPr id="6" name="投影片編號版面配置區 10">
            <a:extLst>
              <a:ext uri="{FF2B5EF4-FFF2-40B4-BE49-F238E27FC236}">
                <a16:creationId xmlns:a16="http://schemas.microsoft.com/office/drawing/2014/main" id="{004D0C2B-FAC8-422D-1A95-057BE73E4EB7}"/>
              </a:ext>
            </a:extLst>
          </p:cNvPr>
          <p:cNvSpPr txBox="1">
            <a:spLocks/>
          </p:cNvSpPr>
          <p:nvPr/>
        </p:nvSpPr>
        <p:spPr>
          <a:xfrm>
            <a:off x="273875" y="6061726"/>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7</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505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5214" y="0"/>
            <a:ext cx="10058402" cy="897147"/>
          </a:xfrm>
        </p:spPr>
        <p:txBody>
          <a:bodyPr/>
          <a:lstStyle/>
          <a:p>
            <a:r>
              <a:rPr lang="zh-TW" altLang="en-US" b="1" dirty="0">
                <a:solidFill>
                  <a:schemeClr val="tx2"/>
                </a:solidFill>
                <a:latin typeface="標楷體" panose="03000509000000000000" pitchFamily="65" charset="-120"/>
                <a:ea typeface="標楷體" panose="03000509000000000000" pitchFamily="65" charset="-120"/>
              </a:rPr>
              <a:t>公投法</a:t>
            </a:r>
            <a:r>
              <a:rPr lang="en-US" altLang="zh-TW" b="1" dirty="0">
                <a:solidFill>
                  <a:schemeClr val="tx2"/>
                </a:solidFill>
                <a:latin typeface="標楷體" panose="03000509000000000000" pitchFamily="65" charset="-120"/>
                <a:ea typeface="標楷體" panose="03000509000000000000" pitchFamily="65" charset="-120"/>
              </a:rPr>
              <a:t>22</a:t>
            </a:r>
            <a:r>
              <a:rPr lang="zh-TW" altLang="en-US" b="1" dirty="0">
                <a:solidFill>
                  <a:schemeClr val="tx2"/>
                </a:solidFill>
                <a:latin typeface="標楷體" panose="03000509000000000000" pitchFamily="65" charset="-120"/>
                <a:ea typeface="標楷體" panose="03000509000000000000" pitchFamily="65" charset="-120"/>
              </a:rPr>
              <a:t>條、</a:t>
            </a:r>
            <a:r>
              <a:rPr lang="en-US" altLang="zh-TW" b="1" dirty="0">
                <a:solidFill>
                  <a:schemeClr val="tx2"/>
                </a:solidFill>
                <a:latin typeface="標楷體" panose="03000509000000000000" pitchFamily="65" charset="-120"/>
                <a:ea typeface="標楷體" panose="03000509000000000000" pitchFamily="65" charset="-120"/>
              </a:rPr>
              <a:t>42</a:t>
            </a:r>
            <a:r>
              <a:rPr lang="zh-TW" altLang="en-US" b="1" dirty="0">
                <a:solidFill>
                  <a:schemeClr val="tx2"/>
                </a:solidFill>
                <a:latin typeface="標楷體" panose="03000509000000000000" pitchFamily="65" charset="-120"/>
                <a:ea typeface="標楷體" panose="03000509000000000000" pitchFamily="65" charset="-120"/>
              </a:rPr>
              <a:t>條</a:t>
            </a:r>
          </a:p>
        </p:txBody>
      </p:sp>
      <p:sp>
        <p:nvSpPr>
          <p:cNvPr id="3" name="內容版面配置區 2"/>
          <p:cNvSpPr>
            <a:spLocks noGrp="1"/>
          </p:cNvSpPr>
          <p:nvPr>
            <p:ph idx="1"/>
          </p:nvPr>
        </p:nvSpPr>
        <p:spPr>
          <a:xfrm>
            <a:off x="901312" y="1017917"/>
            <a:ext cx="10058400" cy="5190226"/>
          </a:xfrm>
        </p:spPr>
        <p:txBody>
          <a:bodyPr>
            <a:noAutofit/>
          </a:bodyPr>
          <a:lstStyle/>
          <a:p>
            <a:r>
              <a:rPr lang="zh-TW" altLang="en-US" dirty="0">
                <a:solidFill>
                  <a:schemeClr val="tx2"/>
                </a:solidFill>
                <a:latin typeface="標楷體" panose="03000509000000000000" pitchFamily="65" charset="-120"/>
                <a:ea typeface="標楷體" panose="03000509000000000000" pitchFamily="65" charset="-120"/>
              </a:rPr>
              <a:t>第 </a:t>
            </a:r>
            <a:r>
              <a:rPr lang="en-US" altLang="zh-TW" dirty="0">
                <a:solidFill>
                  <a:schemeClr val="tx2"/>
                </a:solidFill>
                <a:latin typeface="標楷體" panose="03000509000000000000" pitchFamily="65" charset="-120"/>
                <a:ea typeface="標楷體" panose="03000509000000000000" pitchFamily="65" charset="-120"/>
              </a:rPr>
              <a:t>22 </a:t>
            </a:r>
            <a:r>
              <a:rPr lang="zh-TW" altLang="en-US" dirty="0">
                <a:solidFill>
                  <a:schemeClr val="tx2"/>
                </a:solidFill>
                <a:latin typeface="標楷體" panose="03000509000000000000" pitchFamily="65" charset="-120"/>
                <a:ea typeface="標楷體" panose="03000509000000000000" pitchFamily="65" charset="-120"/>
              </a:rPr>
              <a:t>條</a:t>
            </a:r>
          </a:p>
          <a:p>
            <a:pPr marL="0" indent="0">
              <a:lnSpc>
                <a:spcPts val="2500"/>
              </a:lnSpc>
              <a:spcBef>
                <a:spcPts val="0"/>
              </a:spcBef>
              <a:buNone/>
            </a:pPr>
            <a:r>
              <a:rPr lang="zh-TW" altLang="en-US" dirty="0">
                <a:solidFill>
                  <a:schemeClr val="tx2"/>
                </a:solidFill>
                <a:latin typeface="標楷體" panose="03000509000000000000" pitchFamily="65" charset="-120"/>
                <a:ea typeface="標楷體" panose="03000509000000000000" pitchFamily="65" charset="-120"/>
              </a:rPr>
              <a:t>   在公民投票案投票所或開票所有下列情事之一者，主任管理員應會同</a:t>
            </a:r>
            <a:endParaRPr lang="en-US" altLang="zh-TW" dirty="0">
              <a:solidFill>
                <a:schemeClr val="tx2"/>
              </a:solidFill>
              <a:latin typeface="標楷體" panose="03000509000000000000" pitchFamily="65" charset="-120"/>
              <a:ea typeface="標楷體" panose="03000509000000000000" pitchFamily="65" charset="-120"/>
            </a:endParaRPr>
          </a:p>
          <a:p>
            <a:pPr marL="0" indent="0">
              <a:lnSpc>
                <a:spcPts val="2500"/>
              </a:lnSpc>
              <a:spcBef>
                <a:spcPts val="0"/>
              </a:spcBef>
              <a:buNone/>
            </a:pPr>
            <a:r>
              <a:rPr lang="zh-TW" altLang="en-US" dirty="0">
                <a:solidFill>
                  <a:schemeClr val="tx2"/>
                </a:solidFill>
                <a:latin typeface="標楷體" panose="03000509000000000000" pitchFamily="65" charset="-120"/>
                <a:ea typeface="標楷體" panose="03000509000000000000" pitchFamily="65" charset="-120"/>
              </a:rPr>
              <a:t>   主任監察員令其退出：</a:t>
            </a:r>
          </a:p>
          <a:p>
            <a:pPr marL="0" indent="0">
              <a:lnSpc>
                <a:spcPts val="2500"/>
              </a:lnSpc>
              <a:spcBef>
                <a:spcPts val="0"/>
              </a:spcBef>
              <a:buNone/>
            </a:pPr>
            <a:r>
              <a:rPr lang="zh-TW" altLang="en-US" dirty="0">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一、穿著佩帶具有公民投票相關文字、符號或圖像之貼紙、服飾或其</a:t>
            </a:r>
            <a:endParaRPr lang="en-US" altLang="zh-TW" dirty="0">
              <a:solidFill>
                <a:srgbClr val="FF0000"/>
              </a:solidFill>
              <a:latin typeface="標楷體" panose="03000509000000000000" pitchFamily="65" charset="-120"/>
              <a:ea typeface="標楷體" panose="03000509000000000000" pitchFamily="65" charset="-120"/>
            </a:endParaRPr>
          </a:p>
          <a:p>
            <a:pPr marL="0" indent="0">
              <a:lnSpc>
                <a:spcPts val="2500"/>
              </a:lnSpc>
              <a:spcBef>
                <a:spcPts val="0"/>
              </a:spcBef>
              <a:buNone/>
            </a:pPr>
            <a:r>
              <a:rPr lang="zh-TW" altLang="en-US" dirty="0">
                <a:solidFill>
                  <a:srgbClr val="FF0000"/>
                </a:solidFill>
                <a:latin typeface="標楷體" panose="03000509000000000000" pitchFamily="65" charset="-120"/>
                <a:ea typeface="標楷體" panose="03000509000000000000" pitchFamily="65" charset="-120"/>
              </a:rPr>
              <a:t>       他物品、在場喧嚷或干擾、勸誘他人投票或不投票，不服制止</a:t>
            </a:r>
            <a:r>
              <a:rPr lang="zh-TW" altLang="en-US" dirty="0">
                <a:solidFill>
                  <a:schemeClr val="tx2"/>
                </a:solidFill>
                <a:latin typeface="標楷體" panose="03000509000000000000" pitchFamily="65" charset="-120"/>
                <a:ea typeface="標楷體" panose="03000509000000000000" pitchFamily="65" charset="-120"/>
              </a:rPr>
              <a:t>。</a:t>
            </a:r>
          </a:p>
          <a:p>
            <a:pPr marL="0" indent="0">
              <a:lnSpc>
                <a:spcPts val="2500"/>
              </a:lnSpc>
              <a:spcBef>
                <a:spcPts val="0"/>
              </a:spcBef>
              <a:buNone/>
            </a:pPr>
            <a:r>
              <a:rPr lang="zh-TW" altLang="en-US" dirty="0">
                <a:latin typeface="標楷體" panose="03000509000000000000" pitchFamily="65" charset="-120"/>
                <a:ea typeface="標楷體" panose="03000509000000000000" pitchFamily="65" charset="-120"/>
              </a:rPr>
              <a:t>   </a:t>
            </a:r>
            <a:r>
              <a:rPr lang="zh-TW" altLang="en-US" dirty="0">
                <a:solidFill>
                  <a:schemeClr val="tx2"/>
                </a:solidFill>
                <a:latin typeface="標楷體" panose="03000509000000000000" pitchFamily="65" charset="-120"/>
                <a:ea typeface="標楷體" panose="03000509000000000000" pitchFamily="65" charset="-120"/>
              </a:rPr>
              <a:t>二、攜帶武器或危險物品入場。</a:t>
            </a:r>
          </a:p>
          <a:p>
            <a:pPr marL="0" indent="0">
              <a:lnSpc>
                <a:spcPts val="2500"/>
              </a:lnSpc>
              <a:spcBef>
                <a:spcPts val="0"/>
              </a:spcBef>
              <a:buNone/>
            </a:pPr>
            <a:r>
              <a:rPr lang="zh-TW" altLang="en-US" dirty="0">
                <a:solidFill>
                  <a:schemeClr val="tx2"/>
                </a:solidFill>
                <a:latin typeface="標楷體" panose="03000509000000000000" pitchFamily="65" charset="-120"/>
                <a:ea typeface="標楷體" panose="03000509000000000000" pitchFamily="65" charset="-120"/>
              </a:rPr>
              <a:t>   三、有其他不正當行為，不服制止。</a:t>
            </a:r>
          </a:p>
          <a:p>
            <a:r>
              <a:rPr lang="zh-TW" altLang="en-US" dirty="0">
                <a:solidFill>
                  <a:schemeClr val="tx2"/>
                </a:solidFill>
                <a:latin typeface="標楷體" panose="03000509000000000000" pitchFamily="65" charset="-120"/>
                <a:ea typeface="標楷體" panose="03000509000000000000" pitchFamily="65" charset="-120"/>
              </a:rPr>
              <a:t>第 </a:t>
            </a:r>
            <a:r>
              <a:rPr lang="en-US" altLang="zh-TW" dirty="0">
                <a:solidFill>
                  <a:schemeClr val="tx2"/>
                </a:solidFill>
                <a:latin typeface="標楷體" panose="03000509000000000000" pitchFamily="65" charset="-120"/>
                <a:ea typeface="標楷體" panose="03000509000000000000" pitchFamily="65" charset="-120"/>
              </a:rPr>
              <a:t>42 </a:t>
            </a:r>
            <a:r>
              <a:rPr lang="zh-TW" altLang="en-US" dirty="0">
                <a:solidFill>
                  <a:schemeClr val="tx2"/>
                </a:solidFill>
                <a:latin typeface="標楷體" panose="03000509000000000000" pitchFamily="65" charset="-120"/>
                <a:ea typeface="標楷體" panose="03000509000000000000" pitchFamily="65" charset="-120"/>
              </a:rPr>
              <a:t>條</a:t>
            </a:r>
            <a:endParaRPr lang="en-US" altLang="zh-TW" dirty="0">
              <a:solidFill>
                <a:schemeClr val="tx2"/>
              </a:solidFill>
              <a:latin typeface="標楷體" panose="03000509000000000000" pitchFamily="65" charset="-120"/>
              <a:ea typeface="標楷體" panose="03000509000000000000" pitchFamily="65" charset="-120"/>
            </a:endParaRPr>
          </a:p>
          <a:p>
            <a:pPr marL="0" indent="0">
              <a:lnSpc>
                <a:spcPts val="2500"/>
              </a:lnSpc>
              <a:spcBef>
                <a:spcPts val="0"/>
              </a:spcBef>
              <a:buNone/>
            </a:pPr>
            <a:r>
              <a:rPr lang="zh-TW" altLang="en-US" dirty="0">
                <a:latin typeface="標楷體" panose="03000509000000000000" pitchFamily="65" charset="-120"/>
                <a:ea typeface="標楷體" panose="03000509000000000000" pitchFamily="65" charset="-120"/>
              </a:rPr>
              <a:t>  </a:t>
            </a:r>
            <a:r>
              <a:rPr lang="zh-TW" altLang="en-US" dirty="0">
                <a:solidFill>
                  <a:schemeClr val="tx2"/>
                </a:solidFill>
                <a:latin typeface="標楷體" panose="03000509000000000000" pitchFamily="65" charset="-120"/>
                <a:ea typeface="標楷體" panose="03000509000000000000" pitchFamily="65" charset="-120"/>
              </a:rPr>
              <a:t>在</a:t>
            </a:r>
            <a:r>
              <a:rPr lang="zh-TW" altLang="en-US" dirty="0">
                <a:solidFill>
                  <a:srgbClr val="FF0000"/>
                </a:solidFill>
                <a:latin typeface="標楷體" panose="03000509000000000000" pitchFamily="65" charset="-120"/>
                <a:ea typeface="標楷體" panose="03000509000000000000" pitchFamily="65" charset="-120"/>
              </a:rPr>
              <a:t>投票所四周三十公尺內喧嚷、干擾或勸誘他人投票或不投票，經警衛</a:t>
            </a:r>
            <a:endParaRPr lang="en-US" altLang="zh-TW" dirty="0">
              <a:solidFill>
                <a:srgbClr val="FF0000"/>
              </a:solidFill>
              <a:latin typeface="標楷體" panose="03000509000000000000" pitchFamily="65" charset="-120"/>
              <a:ea typeface="標楷體" panose="03000509000000000000" pitchFamily="65" charset="-120"/>
            </a:endParaRPr>
          </a:p>
          <a:p>
            <a:pPr marL="0" indent="0">
              <a:lnSpc>
                <a:spcPts val="2500"/>
              </a:lnSpc>
              <a:spcBef>
                <a:spcPts val="0"/>
              </a:spcBef>
              <a:buNone/>
            </a:pPr>
            <a:r>
              <a:rPr lang="zh-TW" altLang="en-US" dirty="0">
                <a:solidFill>
                  <a:srgbClr val="FF0000"/>
                </a:solidFill>
                <a:latin typeface="標楷體" panose="03000509000000000000" pitchFamily="65" charset="-120"/>
                <a:ea typeface="標楷體" panose="03000509000000000000" pitchFamily="65" charset="-120"/>
              </a:rPr>
              <a:t>  人員制止後仍繼續為之者</a:t>
            </a:r>
            <a:r>
              <a:rPr lang="zh-TW" altLang="en-US" dirty="0">
                <a:solidFill>
                  <a:schemeClr val="tx2"/>
                </a:solidFill>
                <a:latin typeface="標楷體" panose="03000509000000000000" pitchFamily="65" charset="-120"/>
                <a:ea typeface="標楷體" panose="03000509000000000000" pitchFamily="65" charset="-120"/>
              </a:rPr>
              <a:t>，處一年以下有期徒刑、拘役或科新臺幣一萬</a:t>
            </a:r>
            <a:endParaRPr lang="en-US" altLang="zh-TW" dirty="0">
              <a:solidFill>
                <a:schemeClr val="tx2"/>
              </a:solidFill>
              <a:latin typeface="標楷體" panose="03000509000000000000" pitchFamily="65" charset="-120"/>
              <a:ea typeface="標楷體" panose="03000509000000000000" pitchFamily="65" charset="-120"/>
            </a:endParaRPr>
          </a:p>
          <a:p>
            <a:pPr marL="0" indent="0">
              <a:lnSpc>
                <a:spcPts val="2500"/>
              </a:lnSpc>
              <a:spcBef>
                <a:spcPts val="0"/>
              </a:spcBef>
              <a:buNone/>
            </a:pPr>
            <a:r>
              <a:rPr lang="zh-TW" altLang="en-US" dirty="0">
                <a:solidFill>
                  <a:schemeClr val="tx2"/>
                </a:solidFill>
                <a:latin typeface="標楷體" panose="03000509000000000000" pitchFamily="65" charset="-120"/>
                <a:ea typeface="標楷體" panose="03000509000000000000" pitchFamily="65" charset="-120"/>
              </a:rPr>
              <a:t>  五千元以下罰金。</a:t>
            </a:r>
            <a:endParaRPr lang="en-US" altLang="zh-TW" dirty="0">
              <a:solidFill>
                <a:schemeClr val="tx2"/>
              </a:solidFill>
              <a:latin typeface="標楷體" panose="03000509000000000000" pitchFamily="65" charset="-120"/>
              <a:ea typeface="標楷體" panose="03000509000000000000" pitchFamily="65" charset="-120"/>
            </a:endParaRPr>
          </a:p>
          <a:p>
            <a:pPr marL="0" indent="0">
              <a:lnSpc>
                <a:spcPts val="2500"/>
              </a:lnSpc>
              <a:spcBef>
                <a:spcPts val="0"/>
              </a:spcBef>
              <a:buNone/>
            </a:pPr>
            <a:endParaRPr lang="en-US" altLang="zh-TW" dirty="0">
              <a:latin typeface="標楷體" panose="03000509000000000000" pitchFamily="65" charset="-120"/>
              <a:ea typeface="標楷體" panose="03000509000000000000" pitchFamily="65" charset="-120"/>
            </a:endParaRPr>
          </a:p>
          <a:p>
            <a:pPr marL="0" indent="0">
              <a:lnSpc>
                <a:spcPts val="2500"/>
              </a:lnSpc>
              <a:spcBef>
                <a:spcPts val="0"/>
              </a:spcBef>
              <a:buNone/>
            </a:pPr>
            <a:r>
              <a:rPr lang="zh-TW" altLang="en-US" dirty="0">
                <a:latin typeface="標楷體" panose="03000509000000000000" pitchFamily="65" charset="-120"/>
                <a:ea typeface="標楷體" panose="03000509000000000000" pitchFamily="65" charset="-120"/>
              </a:rPr>
              <a:t>  </a:t>
            </a:r>
            <a:r>
              <a:rPr lang="zh-TW" altLang="en-US" dirty="0">
                <a:solidFill>
                  <a:schemeClr val="tx2"/>
                </a:solidFill>
                <a:latin typeface="標楷體" panose="03000509000000000000" pitchFamily="65" charset="-120"/>
                <a:ea typeface="標楷體" panose="03000509000000000000" pitchFamily="65" charset="-120"/>
              </a:rPr>
              <a:t>選罷法第</a:t>
            </a:r>
            <a:r>
              <a:rPr lang="en-US" altLang="zh-TW" dirty="0">
                <a:solidFill>
                  <a:schemeClr val="tx2"/>
                </a:solidFill>
                <a:latin typeface="標楷體" panose="03000509000000000000" pitchFamily="65" charset="-120"/>
                <a:ea typeface="標楷體" panose="03000509000000000000" pitchFamily="65" charset="-120"/>
              </a:rPr>
              <a:t>108</a:t>
            </a:r>
            <a:r>
              <a:rPr lang="zh-TW" altLang="en-US" dirty="0">
                <a:solidFill>
                  <a:schemeClr val="tx2"/>
                </a:solidFill>
                <a:latin typeface="標楷體" panose="03000509000000000000" pitchFamily="65" charset="-120"/>
                <a:ea typeface="標楷體" panose="03000509000000000000" pitchFamily="65" charset="-120"/>
              </a:rPr>
              <a:t>條第</a:t>
            </a:r>
            <a:r>
              <a:rPr lang="en-US" altLang="zh-TW" dirty="0">
                <a:solidFill>
                  <a:schemeClr val="tx2"/>
                </a:solidFill>
                <a:latin typeface="標楷體" panose="03000509000000000000" pitchFamily="65" charset="-120"/>
                <a:ea typeface="標楷體" panose="03000509000000000000" pitchFamily="65" charset="-120"/>
              </a:rPr>
              <a:t>2</a:t>
            </a:r>
            <a:r>
              <a:rPr lang="zh-TW" altLang="en-US" dirty="0">
                <a:solidFill>
                  <a:schemeClr val="tx2"/>
                </a:solidFill>
                <a:latin typeface="標楷體" panose="03000509000000000000" pitchFamily="65" charset="-120"/>
                <a:ea typeface="標楷體" panose="03000509000000000000" pitchFamily="65" charset="-120"/>
              </a:rPr>
              <a:t>項</a:t>
            </a:r>
            <a:r>
              <a:rPr lang="en-US" altLang="zh-TW" dirty="0">
                <a:solidFill>
                  <a:schemeClr val="tx2"/>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在投票所四周三十公尺內，喧嚷或干擾勸誘他人</a:t>
            </a:r>
            <a:endParaRPr lang="en-US" altLang="zh-TW" dirty="0">
              <a:solidFill>
                <a:srgbClr val="FF0000"/>
              </a:solidFill>
              <a:latin typeface="標楷體" panose="03000509000000000000" pitchFamily="65" charset="-120"/>
              <a:ea typeface="標楷體" panose="03000509000000000000" pitchFamily="65" charset="-120"/>
            </a:endParaRPr>
          </a:p>
          <a:p>
            <a:pPr marL="0" indent="0">
              <a:lnSpc>
                <a:spcPts val="2500"/>
              </a:lnSpc>
              <a:spcBef>
                <a:spcPts val="0"/>
              </a:spcBef>
              <a:buNone/>
            </a:pPr>
            <a:r>
              <a:rPr lang="zh-TW" altLang="en-US" dirty="0">
                <a:solidFill>
                  <a:srgbClr val="FF0000"/>
                </a:solidFill>
                <a:latin typeface="標楷體" panose="03000509000000000000" pitchFamily="65" charset="-120"/>
                <a:ea typeface="標楷體" panose="03000509000000000000" pitchFamily="65" charset="-120"/>
              </a:rPr>
              <a:t>  投票或不投票，經警衛人員制止後仍繼續為之者，</a:t>
            </a:r>
            <a:r>
              <a:rPr lang="zh-TW" altLang="en-US" dirty="0">
                <a:solidFill>
                  <a:schemeClr val="tx2"/>
                </a:solidFill>
                <a:latin typeface="標楷體" panose="03000509000000000000" pitchFamily="65" charset="-120"/>
                <a:ea typeface="標楷體" panose="03000509000000000000" pitchFamily="65" charset="-120"/>
              </a:rPr>
              <a:t>處一年以下有期徒刑、</a:t>
            </a:r>
            <a:endParaRPr lang="en-US" altLang="zh-TW" dirty="0">
              <a:solidFill>
                <a:schemeClr val="tx2"/>
              </a:solidFill>
              <a:latin typeface="標楷體" panose="03000509000000000000" pitchFamily="65" charset="-120"/>
              <a:ea typeface="標楷體" panose="03000509000000000000" pitchFamily="65" charset="-120"/>
            </a:endParaRPr>
          </a:p>
          <a:p>
            <a:pPr marL="0" indent="0">
              <a:lnSpc>
                <a:spcPts val="2500"/>
              </a:lnSpc>
              <a:spcBef>
                <a:spcPts val="0"/>
              </a:spcBef>
              <a:buNone/>
            </a:pPr>
            <a:r>
              <a:rPr lang="zh-TW" altLang="en-US" dirty="0">
                <a:solidFill>
                  <a:schemeClr val="tx2"/>
                </a:solidFill>
                <a:latin typeface="標楷體" panose="03000509000000000000" pitchFamily="65" charset="-120"/>
                <a:ea typeface="標楷體" panose="03000509000000000000" pitchFamily="65" charset="-120"/>
              </a:rPr>
              <a:t>  拘役或科新臺幣一萬五千元以下罰金。</a:t>
            </a:r>
          </a:p>
          <a:p>
            <a:endParaRPr lang="zh-TW" altLang="en-US" dirty="0"/>
          </a:p>
        </p:txBody>
      </p:sp>
      <p:sp>
        <p:nvSpPr>
          <p:cNvPr id="5" name="投影片編號版面配置區 10">
            <a:extLst>
              <a:ext uri="{FF2B5EF4-FFF2-40B4-BE49-F238E27FC236}">
                <a16:creationId xmlns:a16="http://schemas.microsoft.com/office/drawing/2014/main" id="{D82BABB3-D0D4-7E8F-E42C-EAC32B8C2D60}"/>
              </a:ext>
            </a:extLst>
          </p:cNvPr>
          <p:cNvSpPr txBox="1">
            <a:spLocks/>
          </p:cNvSpPr>
          <p:nvPr/>
        </p:nvSpPr>
        <p:spPr>
          <a:xfrm>
            <a:off x="273875" y="6061726"/>
            <a:ext cx="762000" cy="228600"/>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2B156B-59AE-415F-B24B-8756D48BB977}" type="slidenum">
              <a:rPr lang="en-US" altLang="zh-TW" sz="3200" b="1" smtClean="0">
                <a:effectLst>
                  <a:outerShdw blurRad="38100" dist="38100" dir="2700000" algn="tl">
                    <a:srgbClr val="000000">
                      <a:alpha val="43137"/>
                    </a:srgbClr>
                  </a:outerShdw>
                </a:effectLst>
              </a:rPr>
              <a:pPr/>
              <a:t>8</a:t>
            </a:fld>
            <a:endParaRPr lang="en-US" altLang="zh-TW" sz="3200" b="1" dirty="0">
              <a:effectLst>
                <a:outerShdw blurRad="38100" dist="38100" dir="2700000" algn="tl">
                  <a:srgbClr val="000000">
                    <a:alpha val="43137"/>
                  </a:srgbClr>
                </a:outerShdw>
              </a:effectLst>
            </a:endParaRPr>
          </a:p>
        </p:txBody>
      </p:sp>
      <p:sp>
        <p:nvSpPr>
          <p:cNvPr id="8" name="語音泡泡: 圓角矩形 7">
            <a:extLst>
              <a:ext uri="{FF2B5EF4-FFF2-40B4-BE49-F238E27FC236}">
                <a16:creationId xmlns:a16="http://schemas.microsoft.com/office/drawing/2014/main" id="{FB0EB2F2-0E5E-3C72-A009-4792855619FD}"/>
              </a:ext>
            </a:extLst>
          </p:cNvPr>
          <p:cNvSpPr/>
          <p:nvPr/>
        </p:nvSpPr>
        <p:spPr>
          <a:xfrm>
            <a:off x="9045388" y="286871"/>
            <a:ext cx="2245300" cy="731046"/>
          </a:xfrm>
          <a:prstGeom prst="wedgeRoundRectCallout">
            <a:avLst>
              <a:gd name="adj1" fmla="val -56892"/>
              <a:gd name="adj2" fmla="val 91931"/>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投開票所</a:t>
            </a:r>
            <a:r>
              <a:rPr lang="zh-TW" altLang="en-US" sz="2800" b="1"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a:t>
            </a:r>
          </a:p>
        </p:txBody>
      </p:sp>
      <p:sp>
        <p:nvSpPr>
          <p:cNvPr id="9" name="語音泡泡: 圓角矩形 8">
            <a:extLst>
              <a:ext uri="{FF2B5EF4-FFF2-40B4-BE49-F238E27FC236}">
                <a16:creationId xmlns:a16="http://schemas.microsoft.com/office/drawing/2014/main" id="{16022F4C-C49D-5753-CD64-1823E6994FC8}"/>
              </a:ext>
            </a:extLst>
          </p:cNvPr>
          <p:cNvSpPr/>
          <p:nvPr/>
        </p:nvSpPr>
        <p:spPr>
          <a:xfrm>
            <a:off x="9045388" y="2881984"/>
            <a:ext cx="2245300" cy="731046"/>
          </a:xfrm>
          <a:prstGeom prst="wedgeRoundRectCallout">
            <a:avLst>
              <a:gd name="adj1" fmla="val -56892"/>
              <a:gd name="adj2" fmla="val 91931"/>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投開票所</a:t>
            </a:r>
            <a:r>
              <a:rPr lang="zh-TW" altLang="en-US" sz="2800" b="1" u="sng"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外</a:t>
            </a:r>
          </a:p>
        </p:txBody>
      </p:sp>
    </p:spTree>
    <p:extLst>
      <p:ext uri="{BB962C8B-B14F-4D97-AF65-F5344CB8AC3E}">
        <p14:creationId xmlns:p14="http://schemas.microsoft.com/office/powerpoint/2010/main" val="152583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1049" y="327803"/>
            <a:ext cx="10062565" cy="664235"/>
          </a:xfrm>
        </p:spPr>
        <p:txBody>
          <a:bodyPr/>
          <a:lstStyle/>
          <a:p>
            <a:r>
              <a:rPr lang="en-US" altLang="zh-TW" b="1" dirty="0">
                <a:solidFill>
                  <a:schemeClr val="tx2"/>
                </a:solidFill>
                <a:latin typeface="標楷體" panose="03000509000000000000" pitchFamily="65" charset="-120"/>
                <a:ea typeface="標楷體" panose="03000509000000000000" pitchFamily="65" charset="-120"/>
              </a:rPr>
              <a:t>3-2</a:t>
            </a:r>
            <a:r>
              <a:rPr lang="zh-TW" altLang="en-US" b="1" dirty="0">
                <a:solidFill>
                  <a:schemeClr val="tx2"/>
                </a:solidFill>
                <a:latin typeface="標楷體" panose="03000509000000000000" pitchFamily="65" charset="-120"/>
                <a:ea typeface="標楷體" panose="03000509000000000000" pitchFamily="65" charset="-120"/>
              </a:rPr>
              <a:t>公投法與選罷法規定不同之處</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195341455"/>
              </p:ext>
            </p:extLst>
          </p:nvPr>
        </p:nvGraphicFramePr>
        <p:xfrm>
          <a:off x="862642" y="1150478"/>
          <a:ext cx="10260972" cy="5020929"/>
        </p:xfrm>
        <a:graphic>
          <a:graphicData uri="http://schemas.openxmlformats.org/drawingml/2006/table">
            <a:tbl>
              <a:tblPr firstRow="1" bandRow="1">
                <a:tableStyleId>{F5AB1C69-6EDB-4FF4-983F-18BD219EF322}</a:tableStyleId>
              </a:tblPr>
              <a:tblGrid>
                <a:gridCol w="5080958">
                  <a:extLst>
                    <a:ext uri="{9D8B030D-6E8A-4147-A177-3AD203B41FA5}">
                      <a16:colId xmlns:a16="http://schemas.microsoft.com/office/drawing/2014/main" val="20000"/>
                    </a:ext>
                  </a:extLst>
                </a:gridCol>
                <a:gridCol w="5180014">
                  <a:extLst>
                    <a:ext uri="{9D8B030D-6E8A-4147-A177-3AD203B41FA5}">
                      <a16:colId xmlns:a16="http://schemas.microsoft.com/office/drawing/2014/main" val="20001"/>
                    </a:ext>
                  </a:extLst>
                </a:gridCol>
              </a:tblGrid>
              <a:tr h="797011">
                <a:tc>
                  <a:txBody>
                    <a:bodyPr/>
                    <a:lstStyle/>
                    <a:p>
                      <a:r>
                        <a:rPr lang="zh-TW" altLang="en-US" sz="2400" dirty="0">
                          <a:latin typeface="標楷體" panose="03000509000000000000" pitchFamily="65" charset="-120"/>
                          <a:ea typeface="標楷體" panose="03000509000000000000" pitchFamily="65" charset="-120"/>
                        </a:rPr>
                        <a:t>中央選舉委員會</a:t>
                      </a:r>
                      <a:r>
                        <a:rPr lang="en-US" altLang="zh-TW" sz="2400" dirty="0">
                          <a:latin typeface="標楷體" panose="03000509000000000000" pitchFamily="65" charset="-120"/>
                          <a:ea typeface="標楷體" panose="03000509000000000000" pitchFamily="65" charset="-120"/>
                        </a:rPr>
                        <a:t>83</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12</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日</a:t>
                      </a:r>
                      <a:r>
                        <a:rPr lang="en-US" altLang="zh-TW" sz="2400" dirty="0">
                          <a:latin typeface="標楷體" panose="03000509000000000000" pitchFamily="65" charset="-120"/>
                          <a:ea typeface="標楷體" panose="03000509000000000000" pitchFamily="65" charset="-120"/>
                        </a:rPr>
                        <a:t>83</a:t>
                      </a:r>
                      <a:r>
                        <a:rPr lang="zh-TW" altLang="en-US" sz="2400" dirty="0">
                          <a:latin typeface="標楷體" panose="03000509000000000000" pitchFamily="65" charset="-120"/>
                          <a:ea typeface="標楷體" panose="03000509000000000000" pitchFamily="65" charset="-120"/>
                        </a:rPr>
                        <a:t>中選法字第</a:t>
                      </a:r>
                      <a:r>
                        <a:rPr lang="en-US" altLang="zh-TW" sz="2400" dirty="0">
                          <a:latin typeface="標楷體" panose="03000509000000000000" pitchFamily="65" charset="-120"/>
                          <a:ea typeface="標楷體" panose="03000509000000000000" pitchFamily="65" charset="-120"/>
                        </a:rPr>
                        <a:t>55525</a:t>
                      </a:r>
                      <a:r>
                        <a:rPr lang="zh-TW" altLang="en-US" sz="2400" dirty="0">
                          <a:latin typeface="標楷體" panose="03000509000000000000" pitchFamily="65" charset="-120"/>
                          <a:ea typeface="標楷體" panose="03000509000000000000" pitchFamily="65" charset="-120"/>
                        </a:rPr>
                        <a:t>號函</a:t>
                      </a:r>
                    </a:p>
                    <a:p>
                      <a:endParaRPr lang="zh-TW" altLang="en-US" sz="2400" dirty="0">
                        <a:latin typeface="標楷體" panose="03000509000000000000" pitchFamily="65" charset="-120"/>
                        <a:ea typeface="標楷體" panose="03000509000000000000" pitchFamily="65" charset="-120"/>
                      </a:endParaRPr>
                    </a:p>
                  </a:txBody>
                  <a:tcPr/>
                </a:tc>
                <a:tc>
                  <a:txBody>
                    <a:bodyPr/>
                    <a:lstStyle/>
                    <a:p>
                      <a:r>
                        <a:rPr lang="zh-TW" altLang="en-US" sz="2400" dirty="0">
                          <a:latin typeface="標楷體" panose="03000509000000000000" pitchFamily="65" charset="-120"/>
                          <a:ea typeface="標楷體" panose="03000509000000000000" pitchFamily="65" charset="-120"/>
                        </a:rPr>
                        <a:t>公投法第</a:t>
                      </a:r>
                      <a:r>
                        <a:rPr lang="en-US" altLang="zh-TW" sz="2400" dirty="0">
                          <a:latin typeface="標楷體" panose="03000509000000000000" pitchFamily="65" charset="-120"/>
                          <a:ea typeface="標楷體" panose="03000509000000000000" pitchFamily="65" charset="-120"/>
                        </a:rPr>
                        <a:t>22</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42</a:t>
                      </a:r>
                      <a:r>
                        <a:rPr lang="zh-TW" altLang="en-US" sz="2400" dirty="0">
                          <a:latin typeface="標楷體" panose="03000509000000000000" pitchFamily="65" charset="-120"/>
                          <a:ea typeface="標楷體" panose="03000509000000000000" pitchFamily="65" charset="-120"/>
                        </a:rPr>
                        <a:t>條</a:t>
                      </a:r>
                    </a:p>
                  </a:txBody>
                  <a:tcPr/>
                </a:tc>
                <a:extLst>
                  <a:ext uri="{0D108BD9-81ED-4DB2-BD59-A6C34878D82A}">
                    <a16:rowId xmlns:a16="http://schemas.microsoft.com/office/drawing/2014/main" val="10000"/>
                  </a:ext>
                </a:extLst>
              </a:tr>
              <a:tr h="3832209">
                <a:tc>
                  <a:txBody>
                    <a:bodyPr/>
                    <a:lstStyle/>
                    <a:p>
                      <a:r>
                        <a:rPr lang="zh-TW" altLang="en-US" sz="2400" b="1" dirty="0">
                          <a:solidFill>
                            <a:schemeClr val="tx2"/>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投票日如有任何人在投票所周圍附近有佩戴或穿著</a:t>
                      </a:r>
                      <a:r>
                        <a:rPr lang="en-US" altLang="zh-TW" sz="2400" b="1" dirty="0">
                          <a:solidFill>
                            <a:schemeClr val="tx2"/>
                          </a:solidFill>
                          <a:latin typeface="標楷體" panose="03000509000000000000" pitchFamily="65" charset="-120"/>
                          <a:ea typeface="標楷體" panose="03000509000000000000" pitchFamily="65" charset="-120"/>
                        </a:rPr>
                        <a:t>(</a:t>
                      </a:r>
                      <a:r>
                        <a:rPr lang="zh-TW" altLang="en-US" sz="2400" b="1" dirty="0">
                          <a:solidFill>
                            <a:schemeClr val="tx2"/>
                          </a:solidFill>
                          <a:latin typeface="標楷體" panose="03000509000000000000" pitchFamily="65" charset="-120"/>
                          <a:ea typeface="標楷體" panose="03000509000000000000" pitchFamily="65" charset="-120"/>
                        </a:rPr>
                        <a:t>穿戴候選人號次、姓名或政黨名稱或其標誌之服飾</a:t>
                      </a:r>
                      <a:r>
                        <a:rPr lang="en-US" altLang="zh-TW" sz="2400" b="1" dirty="0">
                          <a:solidFill>
                            <a:schemeClr val="tx2"/>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為候選人活動投票，已明顯違反選罷法第</a:t>
                      </a:r>
                      <a:r>
                        <a:rPr lang="en-US" altLang="zh-TW" sz="2400" b="1" dirty="0">
                          <a:solidFill>
                            <a:srgbClr val="FF0000"/>
                          </a:solidFill>
                          <a:latin typeface="標楷體" panose="03000509000000000000" pitchFamily="65" charset="-120"/>
                          <a:ea typeface="標楷體" panose="03000509000000000000" pitchFamily="65" charset="-120"/>
                        </a:rPr>
                        <a:t>56</a:t>
                      </a:r>
                      <a:r>
                        <a:rPr lang="zh-TW" altLang="en-US" sz="2400" b="1" dirty="0">
                          <a:solidFill>
                            <a:srgbClr val="FF0000"/>
                          </a:solidFill>
                          <a:latin typeface="標楷體" panose="03000509000000000000" pitchFamily="65" charset="-120"/>
                          <a:ea typeface="標楷體" panose="03000509000000000000" pitchFamily="65" charset="-120"/>
                        </a:rPr>
                        <a:t>條第</a:t>
                      </a:r>
                      <a:r>
                        <a:rPr lang="en-US" altLang="zh-TW" sz="2400" b="1" dirty="0">
                          <a:solidFill>
                            <a:srgbClr val="FF0000"/>
                          </a:solidFill>
                          <a:latin typeface="標楷體" panose="03000509000000000000" pitchFamily="65" charset="-120"/>
                          <a:ea typeface="標楷體" panose="03000509000000000000" pitchFamily="65" charset="-120"/>
                        </a:rPr>
                        <a:t>2</a:t>
                      </a:r>
                      <a:r>
                        <a:rPr lang="zh-TW" altLang="en-US" sz="2400" b="1" dirty="0">
                          <a:solidFill>
                            <a:srgbClr val="FF0000"/>
                          </a:solidFill>
                          <a:latin typeface="標楷體" panose="03000509000000000000" pitchFamily="65" charset="-120"/>
                          <a:ea typeface="標楷體" panose="03000509000000000000" pitchFamily="65" charset="-120"/>
                        </a:rPr>
                        <a:t>款</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政黨及任何人不得於投票日從事競選或助選活動</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之規定</a:t>
                      </a:r>
                      <a:r>
                        <a:rPr lang="zh-TW" altLang="en-US" sz="2400" b="1" dirty="0">
                          <a:solidFill>
                            <a:schemeClr val="tx1"/>
                          </a:solidFill>
                          <a:latin typeface="標楷體" panose="03000509000000000000" pitchFamily="65" charset="-120"/>
                          <a:ea typeface="標楷體" panose="03000509000000000000" pitchFamily="65" charset="-120"/>
                        </a:rPr>
                        <a:t>，</a:t>
                      </a:r>
                      <a:r>
                        <a:rPr lang="zh-TW" altLang="en-US" sz="2400" b="1" dirty="0">
                          <a:solidFill>
                            <a:schemeClr val="tx2"/>
                          </a:solidFill>
                          <a:latin typeface="標楷體" panose="03000509000000000000" pitchFamily="65" charset="-120"/>
                          <a:ea typeface="標楷體" panose="03000509000000000000" pitchFamily="65" charset="-120"/>
                        </a:rPr>
                        <a:t>監察人員自應依法予以制止處罰。」</a:t>
                      </a:r>
                    </a:p>
                  </a:txBody>
                  <a:tcPr/>
                </a:tc>
                <a:tc>
                  <a:txBody>
                    <a:bodyPr/>
                    <a:lstStyle/>
                    <a:p>
                      <a:pPr eaLnBrk="1" hangingPunct="1">
                        <a:defRPr/>
                      </a:pPr>
                      <a:r>
                        <a:rPr lang="zh-TW" altLang="en-US" sz="2400" b="1" dirty="0">
                          <a:solidFill>
                            <a:schemeClr val="tx2"/>
                          </a:solidFill>
                          <a:latin typeface="標楷體" panose="03000509000000000000" pitchFamily="65" charset="-120"/>
                          <a:ea typeface="標楷體" panose="03000509000000000000" pitchFamily="65" charset="-120"/>
                        </a:rPr>
                        <a:t>投票所四周</a:t>
                      </a:r>
                      <a:r>
                        <a:rPr lang="en-US" altLang="zh-TW" sz="2400" b="1" dirty="0">
                          <a:solidFill>
                            <a:schemeClr val="tx2"/>
                          </a:solidFill>
                          <a:latin typeface="標楷體" panose="03000509000000000000" pitchFamily="65" charset="-120"/>
                          <a:ea typeface="標楷體" panose="03000509000000000000" pitchFamily="65" charset="-120"/>
                        </a:rPr>
                        <a:t>30</a:t>
                      </a:r>
                      <a:r>
                        <a:rPr lang="zh-TW" altLang="en-US" sz="2400" b="1" dirty="0">
                          <a:solidFill>
                            <a:schemeClr val="tx2"/>
                          </a:solidFill>
                          <a:latin typeface="標楷體" panose="03000509000000000000" pitchFamily="65" charset="-120"/>
                          <a:ea typeface="標楷體" panose="03000509000000000000" pitchFamily="65" charset="-120"/>
                        </a:rPr>
                        <a:t>公尺內，穿戴「同意</a:t>
                      </a:r>
                      <a:r>
                        <a:rPr lang="en-US" altLang="zh-TW" sz="2400" b="1" dirty="0">
                          <a:solidFill>
                            <a:schemeClr val="tx2"/>
                          </a:solidFill>
                          <a:latin typeface="標楷體" panose="03000509000000000000" pitchFamily="65" charset="-120"/>
                          <a:ea typeface="標楷體" panose="03000509000000000000" pitchFamily="65" charset="-120"/>
                        </a:rPr>
                        <a:t>(</a:t>
                      </a:r>
                      <a:r>
                        <a:rPr lang="zh-TW" altLang="en-US" sz="2400" b="1" dirty="0">
                          <a:solidFill>
                            <a:schemeClr val="tx2"/>
                          </a:solidFill>
                          <a:latin typeface="標楷體" panose="03000509000000000000" pitchFamily="65" charset="-120"/>
                          <a:ea typeface="標楷體" panose="03000509000000000000" pitchFamily="65" charset="-120"/>
                        </a:rPr>
                        <a:t>不同意</a:t>
                      </a:r>
                      <a:r>
                        <a:rPr lang="en-US" altLang="zh-TW" sz="2400" b="1" dirty="0">
                          <a:solidFill>
                            <a:schemeClr val="tx2"/>
                          </a:solidFill>
                          <a:latin typeface="標楷體" panose="03000509000000000000" pitchFamily="65" charset="-120"/>
                          <a:ea typeface="標楷體" panose="03000509000000000000" pitchFamily="65" charset="-120"/>
                        </a:rPr>
                        <a:t>)</a:t>
                      </a:r>
                      <a:r>
                        <a:rPr lang="zh-TW" altLang="en-US" sz="2400" b="1" dirty="0">
                          <a:solidFill>
                            <a:schemeClr val="tx2"/>
                          </a:solidFill>
                          <a:latin typeface="標楷體" panose="03000509000000000000" pitchFamily="65" charset="-120"/>
                          <a:ea typeface="標楷體" panose="03000509000000000000" pitchFamily="65" charset="-120"/>
                        </a:rPr>
                        <a:t>第三核能發電廠經主管機關同意確認無安全疑慮後，繼續運轉」之服飾、帽子或臂章等行為應如何執行？</a:t>
                      </a:r>
                      <a:endParaRPr lang="en-US" altLang="zh-TW" sz="2400" b="1" dirty="0">
                        <a:solidFill>
                          <a:schemeClr val="tx2"/>
                        </a:solidFill>
                        <a:latin typeface="標楷體" panose="03000509000000000000" pitchFamily="65" charset="-120"/>
                        <a:ea typeface="標楷體" panose="03000509000000000000" pitchFamily="65" charset="-120"/>
                      </a:endParaRPr>
                    </a:p>
                    <a:p>
                      <a:pPr eaLnBrk="1" hangingPunct="1">
                        <a:defRPr/>
                      </a:pPr>
                      <a:r>
                        <a:rPr lang="zh-TW" altLang="en-US" sz="2400" b="1" dirty="0">
                          <a:solidFill>
                            <a:srgbClr val="FF0000"/>
                          </a:solidFill>
                          <a:latin typeface="標楷體" panose="03000509000000000000" pitchFamily="65" charset="-120"/>
                          <a:ea typeface="標楷體" panose="03000509000000000000" pitchFamily="65" charset="-120"/>
                        </a:rPr>
                        <a:t>以公投法並無限制公投投票日不得從事宣傳活動之規定，「單純穿戴服飾、標章等行為，而未達喧嚷、干擾或勸誘他人投票或不投票之程度時，則不予處理。」</a:t>
                      </a:r>
                      <a:endParaRPr lang="zh-TW" altLang="en-US" sz="28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1"/>
                  </a:ext>
                </a:extLst>
              </a:tr>
            </a:tbl>
          </a:graphicData>
        </a:graphic>
      </p:graphicFrame>
      <p:sp>
        <p:nvSpPr>
          <p:cNvPr id="5" name="標題 1"/>
          <p:cNvSpPr txBox="1">
            <a:spLocks/>
          </p:cNvSpPr>
          <p:nvPr/>
        </p:nvSpPr>
        <p:spPr>
          <a:xfrm>
            <a:off x="1061050" y="5888965"/>
            <a:ext cx="10430626" cy="5032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endParaRPr lang="zh-TW" altLang="en-US" sz="2400" b="1" dirty="0">
              <a:solidFill>
                <a:schemeClr val="tx2"/>
              </a:solidFill>
              <a:latin typeface="標楷體" panose="03000509000000000000" pitchFamily="65" charset="-120"/>
              <a:ea typeface="標楷體" panose="03000509000000000000" pitchFamily="65" charset="-120"/>
            </a:endParaRPr>
          </a:p>
        </p:txBody>
      </p:sp>
      <p:sp>
        <p:nvSpPr>
          <p:cNvPr id="6" name="投影片編號版面配置區 10">
            <a:extLst>
              <a:ext uri="{FF2B5EF4-FFF2-40B4-BE49-F238E27FC236}">
                <a16:creationId xmlns:a16="http://schemas.microsoft.com/office/drawing/2014/main" id="{62C4AE28-0493-0E8D-BCBA-C9F94BF2F1E3}"/>
              </a:ext>
            </a:extLst>
          </p:cNvPr>
          <p:cNvSpPr>
            <a:spLocks noGrp="1"/>
          </p:cNvSpPr>
          <p:nvPr>
            <p:ph type="sldNum" sz="quarter" idx="12"/>
          </p:nvPr>
        </p:nvSpPr>
        <p:spPr>
          <a:xfrm>
            <a:off x="273875" y="6061726"/>
            <a:ext cx="762000" cy="228600"/>
          </a:xfrm>
        </p:spPr>
        <p:txBody>
          <a:bodyPr/>
          <a:lstStyle/>
          <a:p>
            <a:fld id="{022B156B-59AE-415F-B24B-8756D48BB977}" type="slidenum">
              <a:rPr lang="en-US" altLang="zh-TW" sz="3200" b="1" smtClean="0">
                <a:effectLst>
                  <a:outerShdw blurRad="38100" dist="38100" dir="2700000" algn="tl">
                    <a:srgbClr val="000000">
                      <a:alpha val="43137"/>
                    </a:srgbClr>
                  </a:outerShdw>
                </a:effectLst>
              </a:rPr>
              <a:t>9</a:t>
            </a:fld>
            <a:endParaRPr lang="en-US" altLang="zh-TW"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306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5|0.9|0.6"/>
</p:tagLst>
</file>

<file path=ppt/theme/theme1.xml><?xml version="1.0" encoding="utf-8"?>
<a:theme xmlns:a="http://schemas.openxmlformats.org/drawingml/2006/main" name="TS1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129</TotalTime>
  <Words>6241</Words>
  <Application>Microsoft Office PowerPoint</Application>
  <PresentationFormat>寬螢幕</PresentationFormat>
  <Paragraphs>477</Paragraphs>
  <Slides>50</Slides>
  <Notes>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50</vt:i4>
      </vt:variant>
    </vt:vector>
  </HeadingPairs>
  <TitlesOfParts>
    <vt:vector size="56" baseType="lpstr">
      <vt:lpstr>微軟正黑體</vt:lpstr>
      <vt:lpstr>新細明體</vt:lpstr>
      <vt:lpstr>標楷體</vt:lpstr>
      <vt:lpstr>Arial</vt:lpstr>
      <vt:lpstr>Segoe Print</vt:lpstr>
      <vt:lpstr>TS103431377</vt:lpstr>
      <vt:lpstr>選舉疏失之防範 及處理要領</vt:lpstr>
      <vt:lpstr>前言</vt:lpstr>
      <vt:lpstr>PowerPoint 簡報</vt:lpstr>
      <vt:lpstr>1-相關法令規定</vt:lpstr>
      <vt:lpstr>2-1公投法與選罷法規定相同之處</vt:lpstr>
      <vt:lpstr>2-2公投法與選罷法規定相同之處</vt:lpstr>
      <vt:lpstr>3-1公投法與選罷法規定不同之處</vt:lpstr>
      <vt:lpstr>公投法22條、42條</vt:lpstr>
      <vt:lpstr>3-2公投法與選罷法規定不同之處</vt:lpstr>
      <vt:lpstr>3-3公投法與選罷法規定不同之處</vt:lpstr>
      <vt:lpstr>4-選舉訴訟發現的疏失</vt:lpstr>
      <vt:lpstr>4-選舉訴訟發現的疏失</vt:lpstr>
      <vt:lpstr>4-1印章疏失</vt:lpstr>
      <vt:lpstr>4-2簽領疏失</vt:lpstr>
      <vt:lpstr>查驗身分證管理員應核對選舉人(或投票權人)容貌</vt:lpstr>
      <vt:lpstr>名冊管理員應核對選舉人(或投票權人)容貌</vt:lpstr>
      <vt:lpstr>4-3-3證件查驗</vt:lpstr>
      <vt:lpstr>4-3-4證件查驗</vt:lpstr>
      <vt:lpstr>4-3-5證件查驗</vt:lpstr>
      <vt:lpstr>4-4-1發票注意</vt:lpstr>
      <vt:lpstr>4-4-2發票注意</vt:lpstr>
      <vt:lpstr>4-5投票所佈置</vt:lpstr>
      <vt:lpstr>5-1狀況防範及處理</vt:lpstr>
      <vt:lpstr>5-2狀況  </vt:lpstr>
      <vt:lpstr>5-3狀況</vt:lpstr>
      <vt:lpstr>PowerPoint 簡報</vt:lpstr>
      <vt:lpstr>5-4-1狀況</vt:lpstr>
      <vt:lpstr>5-4-2狀況</vt:lpstr>
      <vt:lpstr>5-5狀況</vt:lpstr>
      <vt:lpstr>5-6狀況</vt:lpstr>
      <vt:lpstr>PowerPoint 簡報</vt:lpstr>
      <vt:lpstr>5-7狀況</vt:lpstr>
      <vt:lpstr>5-7狀況</vt:lpstr>
      <vt:lpstr>5-8狀況</vt:lpstr>
      <vt:lpstr>5-9狀況</vt:lpstr>
      <vt:lpstr>5-10-1狀況</vt:lpstr>
      <vt:lpstr>5-10-2狀況</vt:lpstr>
      <vt:lpstr>5-11狀況</vt:lpstr>
      <vt:lpstr>5-12狀況</vt:lpstr>
      <vt:lpstr>5-13狀況</vt:lpstr>
      <vt:lpstr>5-14狀況</vt:lpstr>
      <vt:lpstr>5-15狀況</vt:lpstr>
      <vt:lpstr>5-12狀況</vt:lpstr>
      <vt:lpstr>5-17狀況</vt:lpstr>
      <vt:lpstr>5-18狀況</vt:lpstr>
      <vt:lpstr>5-19狀況</vt:lpstr>
      <vt:lpstr>確實掌握狀況並留意選務作業細節</vt:lpstr>
      <vt:lpstr>提醒</vt:lpstr>
      <vt:lpstr>再一次~提醒</vt:lpstr>
      <vt:lpstr>報告完畢敬請指教~~~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林真如</dc:creator>
  <cp:lastModifiedBy>林真如</cp:lastModifiedBy>
  <cp:revision>15</cp:revision>
  <dcterms:created xsi:type="dcterms:W3CDTF">2013-10-21T02:40:21Z</dcterms:created>
  <dcterms:modified xsi:type="dcterms:W3CDTF">2025-08-06T02:11:58Z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